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948" r:id="rId2"/>
    <p:sldMasterId id="2147483964" r:id="rId3"/>
    <p:sldMasterId id="2147483976" r:id="rId4"/>
    <p:sldMasterId id="2147483989" r:id="rId5"/>
    <p:sldMasterId id="2147483993" r:id="rId6"/>
  </p:sldMasterIdLst>
  <p:notesMasterIdLst>
    <p:notesMasterId r:id="rId65"/>
  </p:notesMasterIdLst>
  <p:handoutMasterIdLst>
    <p:handoutMasterId r:id="rId66"/>
  </p:handoutMasterIdLst>
  <p:sldIdLst>
    <p:sldId id="362" r:id="rId7"/>
    <p:sldId id="363" r:id="rId8"/>
    <p:sldId id="364" r:id="rId9"/>
    <p:sldId id="464" r:id="rId10"/>
    <p:sldId id="366" r:id="rId11"/>
    <p:sldId id="367" r:id="rId12"/>
    <p:sldId id="368" r:id="rId13"/>
    <p:sldId id="370" r:id="rId14"/>
    <p:sldId id="302" r:id="rId15"/>
    <p:sldId id="371" r:id="rId16"/>
    <p:sldId id="342" r:id="rId17"/>
    <p:sldId id="373" r:id="rId18"/>
    <p:sldId id="416" r:id="rId19"/>
    <p:sldId id="354" r:id="rId20"/>
    <p:sldId id="353" r:id="rId21"/>
    <p:sldId id="374" r:id="rId22"/>
    <p:sldId id="344" r:id="rId23"/>
    <p:sldId id="379" r:id="rId24"/>
    <p:sldId id="417" r:id="rId25"/>
    <p:sldId id="376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466" r:id="rId50"/>
    <p:sldId id="467" r:id="rId51"/>
    <p:sldId id="468" r:id="rId52"/>
    <p:sldId id="377" r:id="rId53"/>
    <p:sldId id="455" r:id="rId54"/>
    <p:sldId id="447" r:id="rId55"/>
    <p:sldId id="448" r:id="rId56"/>
    <p:sldId id="449" r:id="rId57"/>
    <p:sldId id="452" r:id="rId58"/>
    <p:sldId id="456" r:id="rId59"/>
    <p:sldId id="457" r:id="rId60"/>
    <p:sldId id="463" r:id="rId61"/>
    <p:sldId id="459" r:id="rId62"/>
    <p:sldId id="465" r:id="rId63"/>
    <p:sldId id="462" r:id="rId64"/>
  </p:sldIdLst>
  <p:sldSz cx="10688638" cy="75628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4837"/>
    <a:srgbClr val="FF0066"/>
    <a:srgbClr val="9900CC"/>
    <a:srgbClr val="FF0000"/>
    <a:srgbClr val="FF9933"/>
    <a:srgbClr val="996633"/>
    <a:srgbClr val="00FF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9550" autoAdjust="0"/>
  </p:normalViewPr>
  <p:slideViewPr>
    <p:cSldViewPr snapToGrid="0">
      <p:cViewPr>
        <p:scale>
          <a:sx n="50" d="100"/>
          <a:sy n="50" d="100"/>
        </p:scale>
        <p:origin x="-1494" y="-612"/>
      </p:cViewPr>
      <p:guideLst>
        <p:guide orient="horz" pos="4564"/>
        <p:guide orient="horz" pos="733"/>
        <p:guide orient="horz" pos="629"/>
        <p:guide orient="horz" pos="1053"/>
        <p:guide orient="horz" pos="925"/>
        <p:guide pos="838"/>
        <p:guide pos="6254"/>
      </p:guideLst>
    </p:cSldViewPr>
  </p:slideViewPr>
  <p:outlineViewPr>
    <p:cViewPr>
      <p:scale>
        <a:sx n="100" d="100"/>
        <a:sy n="100" d="100"/>
      </p:scale>
      <p:origin x="348" y="1857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924"/>
    </p:cViewPr>
  </p:sorterViewPr>
  <p:notesViewPr>
    <p:cSldViewPr snapToGrid="0">
      <p:cViewPr varScale="1">
        <p:scale>
          <a:sx n="115" d="100"/>
          <a:sy n="115" d="100"/>
        </p:scale>
        <p:origin x="-300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28D1976-B269-493F-8D93-89EC5DD959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C642078-CCE3-4CC0-99E5-34C2BF5B0B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C42750E-5FF8-4F5F-BB90-80B328054079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7675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27125" y="701675"/>
            <a:ext cx="4586288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" pitchFamily="18" charset="0"/>
              <a:ea typeface="ＭＳ Ｐゴシック"/>
            </a:endParaRPr>
          </a:p>
        </p:txBody>
      </p:sp>
      <p:sp>
        <p:nvSpPr>
          <p:cNvPr id="8499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88847-B551-487A-A730-14E5EA665088}" type="slidenum">
              <a:rPr lang="it-IT" smtClean="0">
                <a:latin typeface="Times" pitchFamily="18" charset="0"/>
                <a:ea typeface="ＭＳ Ｐゴシック"/>
                <a:cs typeface="ＭＳ Ｐゴシック"/>
              </a:rPr>
              <a:pPr/>
              <a:t>11</a:t>
            </a:fld>
            <a:endParaRPr lang="it-IT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" pitchFamily="18" charset="0"/>
              <a:ea typeface="ＭＳ Ｐゴシック"/>
            </a:endParaRPr>
          </a:p>
        </p:txBody>
      </p:sp>
      <p:sp>
        <p:nvSpPr>
          <p:cNvPr id="8704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73421-4977-49BE-9060-C6DAB2EEF3F7}" type="slidenum">
              <a:rPr lang="it-IT" smtClean="0">
                <a:latin typeface="Times" pitchFamily="18" charset="0"/>
                <a:ea typeface="ＭＳ Ｐゴシック"/>
                <a:cs typeface="ＭＳ Ｐゴシック"/>
              </a:rPr>
              <a:pPr/>
              <a:t>12</a:t>
            </a:fld>
            <a:endParaRPr lang="it-IT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" pitchFamily="18" charset="0"/>
              <a:ea typeface="ＭＳ Ｐゴシック"/>
            </a:endParaRPr>
          </a:p>
        </p:txBody>
      </p:sp>
      <p:sp>
        <p:nvSpPr>
          <p:cNvPr id="8909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7BB90-C0CF-4967-AE95-23EF97070F6D}" type="slidenum">
              <a:rPr lang="it-IT" smtClean="0">
                <a:solidFill>
                  <a:srgbClr val="000000"/>
                </a:solidFill>
                <a:latin typeface="Times" pitchFamily="18" charset="0"/>
                <a:ea typeface="ＭＳ Ｐゴシック"/>
                <a:cs typeface="ＭＳ Ｐゴシック"/>
              </a:rPr>
              <a:pPr/>
              <a:t>13</a:t>
            </a:fld>
            <a:endParaRPr lang="it-IT" smtClean="0">
              <a:solidFill>
                <a:srgbClr val="000000"/>
              </a:solidFill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" pitchFamily="18" charset="0"/>
                <a:ea typeface="ＭＳ Ｐゴシック"/>
              </a:rPr>
              <a:t>Inserire a,b,c…sotto alle immagini</a:t>
            </a:r>
          </a:p>
        </p:txBody>
      </p:sp>
      <p:sp>
        <p:nvSpPr>
          <p:cNvPr id="9216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A18D7-E182-4EC9-BFBF-6E9BB2F0E6BE}" type="slidenum">
              <a:rPr lang="it-IT" smtClean="0">
                <a:latin typeface="Times" pitchFamily="18" charset="0"/>
                <a:ea typeface="ＭＳ Ｐゴシック"/>
                <a:cs typeface="ＭＳ Ｐゴシック"/>
              </a:rPr>
              <a:pPr/>
              <a:t>15</a:t>
            </a:fld>
            <a:endParaRPr lang="it-IT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" pitchFamily="18" charset="0"/>
                <a:ea typeface="ＭＳ Ｐゴシック"/>
              </a:rPr>
              <a:t>N BACK perché essendo una rappresentazione sequenziale che si può rappresentare in maniera spaziale e lineare abbiamo inserito prova di working memory spaziale.</a:t>
            </a:r>
          </a:p>
          <a:p>
            <a:r>
              <a:rPr lang="it-IT" smtClean="0">
                <a:latin typeface="Times" pitchFamily="18" charset="0"/>
                <a:ea typeface="ＭＳ Ｐゴシック"/>
              </a:rPr>
              <a:t>Memoria associativa : fondamentale per i processi di learning e consolidamento</a:t>
            </a:r>
          </a:p>
        </p:txBody>
      </p:sp>
      <p:sp>
        <p:nvSpPr>
          <p:cNvPr id="95235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8DB07-09FC-4676-8E65-5485D7B177DF}" type="slidenum">
              <a:rPr lang="it-IT" smtClean="0">
                <a:latin typeface="Times" pitchFamily="18" charset="0"/>
                <a:ea typeface="ＭＳ Ｐゴシック"/>
                <a:cs typeface="ＭＳ Ｐゴシック"/>
              </a:rPr>
              <a:pPr/>
              <a:t>17</a:t>
            </a:fld>
            <a:endParaRPr lang="it-IT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" pitchFamily="18" charset="0"/>
                <a:ea typeface="ＭＳ Ｐゴシック"/>
              </a:rPr>
              <a:t>N BACK perché essendo una rappresentazione sequenziale che si può rappresentare in maniera spaziale e lineare abbiamo inserito prova di working memory spaziale.</a:t>
            </a:r>
          </a:p>
          <a:p>
            <a:r>
              <a:rPr lang="it-IT" smtClean="0">
                <a:latin typeface="Times" pitchFamily="18" charset="0"/>
                <a:ea typeface="ＭＳ Ｐゴシック"/>
              </a:rPr>
              <a:t>Memoria associativa : fondamentale per i processi di learning e consolidamento</a:t>
            </a:r>
          </a:p>
        </p:txBody>
      </p:sp>
      <p:sp>
        <p:nvSpPr>
          <p:cNvPr id="97283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D5917-E9F8-4B0A-AE65-C2AAEBCDFB02}" type="slidenum">
              <a:rPr lang="it-IT" smtClean="0">
                <a:latin typeface="Times" pitchFamily="18" charset="0"/>
                <a:ea typeface="ＭＳ Ｐゴシック"/>
                <a:cs typeface="ＭＳ Ｐゴシック"/>
              </a:rPr>
              <a:pPr/>
              <a:t>18</a:t>
            </a:fld>
            <a:endParaRPr lang="it-IT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" pitchFamily="18" charset="0"/>
                <a:ea typeface="ＭＳ Ｐゴシック"/>
              </a:rPr>
              <a:t>N BACK perché essendo una rappresentazione sequenziale che si può rappresentare in maniera spaziale e lineare abbiamo inserito prova di working memory spaziale.</a:t>
            </a:r>
          </a:p>
          <a:p>
            <a:r>
              <a:rPr lang="it-IT" smtClean="0">
                <a:latin typeface="Times" pitchFamily="18" charset="0"/>
                <a:ea typeface="ＭＳ Ｐゴシック"/>
              </a:rPr>
              <a:t>Memoria associativa : fondamentale per i processi di learning e consolidamento</a:t>
            </a:r>
          </a:p>
        </p:txBody>
      </p:sp>
      <p:sp>
        <p:nvSpPr>
          <p:cNvPr id="99331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90DBD-51FC-4B07-9A9F-8FF70DD9B489}" type="slidenum">
              <a:rPr lang="it-IT" smtClean="0">
                <a:solidFill>
                  <a:srgbClr val="000000"/>
                </a:solidFill>
                <a:latin typeface="Times" pitchFamily="18" charset="0"/>
                <a:ea typeface="ＭＳ Ｐゴシック"/>
                <a:cs typeface="ＭＳ Ｐゴシック"/>
              </a:rPr>
              <a:pPr/>
              <a:t>19</a:t>
            </a:fld>
            <a:endParaRPr lang="it-IT" smtClean="0">
              <a:solidFill>
                <a:srgbClr val="000000"/>
              </a:solidFill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" pitchFamily="18" charset="0"/>
                <a:ea typeface="ＭＳ Ｐゴシック"/>
              </a:rPr>
              <a:t>N BACK perché essendo una rappresentazione sequenziale che si può rappresentare in maniera spaziale e lineare abbiamo inserito prova di working memory spaziale.</a:t>
            </a:r>
          </a:p>
          <a:p>
            <a:r>
              <a:rPr lang="it-IT" smtClean="0">
                <a:latin typeface="Times" pitchFamily="18" charset="0"/>
                <a:ea typeface="ＭＳ Ｐゴシック"/>
              </a:rPr>
              <a:t>Memoria associativa : fondamentale per i processi di learning e consolidamento</a:t>
            </a:r>
          </a:p>
        </p:txBody>
      </p:sp>
      <p:sp>
        <p:nvSpPr>
          <p:cNvPr id="10137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B1770-63F5-4A5F-9ED8-D2000EDA8CDA}" type="slidenum">
              <a:rPr lang="it-IT" smtClean="0">
                <a:latin typeface="Times" pitchFamily="18" charset="0"/>
                <a:ea typeface="ＭＳ Ｐゴシック"/>
                <a:cs typeface="ＭＳ Ｐゴシック"/>
              </a:rPr>
              <a:pPr/>
              <a:t>20</a:t>
            </a:fld>
            <a:endParaRPr lang="it-IT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44153A08-878D-4D8B-AA55-40E3B4B324CF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7675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21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7939" name="Text Box 1"/>
          <p:cNvSpPr txBox="1">
            <a:spLocks noChangeArrowheads="1"/>
          </p:cNvSpPr>
          <p:nvPr/>
        </p:nvSpPr>
        <p:spPr bwMode="auto">
          <a:xfrm>
            <a:off x="1127125" y="701675"/>
            <a:ext cx="4586288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79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06DF6ED-8E7B-45C1-B8CD-D9CAEBABAD52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7675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45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127125" y="701675"/>
            <a:ext cx="4586288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06DF6ED-8E7B-45C1-B8CD-D9CAEBABAD52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7675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46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127125" y="701675"/>
            <a:ext cx="4586288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06DF6ED-8E7B-45C1-B8CD-D9CAEBABAD52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7675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47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127125" y="701675"/>
            <a:ext cx="4586288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06DF6ED-8E7B-45C1-B8CD-D9CAEBABAD52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7675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48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127125" y="701675"/>
            <a:ext cx="4586288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49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06DF6ED-8E7B-45C1-B8CD-D9CAEBABAD52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7675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55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127125" y="701675"/>
            <a:ext cx="4586288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57</a:t>
            </a:fld>
            <a:endParaRPr lang="it-IT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C1BA1FFF-7A35-4358-AA70-2D0816A35B7C}" type="slidenum">
              <a:rPr lang="it-IT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defTabSz="447675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lang="it-IT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127125" y="701675"/>
            <a:ext cx="4586288" cy="3440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7675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it-IT" smtClean="0">
              <a:latin typeface="Times" pitchFamily="18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42078-CCE3-4CC0-99E5-34C2BF5B0BC1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Cover_03"/>
          <p:cNvPicPr>
            <a:picLocks noChangeAspect="1" noChangeArrowheads="1"/>
          </p:cNvPicPr>
          <p:nvPr userDrawn="1"/>
        </p:nvPicPr>
        <p:blipFill>
          <a:blip r:embed="rId2"/>
          <a:srcRect l="3325" t="4535" b="19568"/>
          <a:stretch>
            <a:fillRect/>
          </a:stretch>
        </p:blipFill>
        <p:spPr bwMode="auto">
          <a:xfrm>
            <a:off x="352425" y="342900"/>
            <a:ext cx="10339388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6" name="Rectangle 40"/>
          <p:cNvSpPr>
            <a:spLocks noGrp="1" noChangeArrowheads="1"/>
          </p:cNvSpPr>
          <p:nvPr>
            <p:ph type="ctrTitle" sz="quarter"/>
          </p:nvPr>
        </p:nvSpPr>
        <p:spPr>
          <a:xfrm>
            <a:off x="1330325" y="2289175"/>
            <a:ext cx="8575675" cy="731838"/>
          </a:xfrm>
        </p:spPr>
        <p:txBody>
          <a:bodyPr lIns="91440" tIns="45720" rIns="91440" bIns="45720"/>
          <a:lstStyle>
            <a:lvl1pPr algn="ctr">
              <a:defRPr sz="4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251200"/>
            <a:ext cx="7467600" cy="822325"/>
          </a:xfrm>
        </p:spPr>
        <p:txBody>
          <a:bodyPr/>
          <a:lstStyle>
            <a:lvl1pPr marL="0" indent="0"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78750" y="544513"/>
            <a:ext cx="2149475" cy="429736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30325" y="544513"/>
            <a:ext cx="6296025" cy="4297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0325" y="544513"/>
            <a:ext cx="8597900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330325" y="1854200"/>
            <a:ext cx="4222750" cy="2987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05475" y="1854200"/>
            <a:ext cx="4222750" cy="2987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521437" indent="0" algn="ctr">
              <a:buNone/>
              <a:defRPr/>
            </a:lvl2pPr>
            <a:lvl3pPr marL="1042873" indent="0" algn="ctr">
              <a:buNone/>
              <a:defRPr/>
            </a:lvl3pPr>
            <a:lvl4pPr marL="1564310" indent="0" algn="ctr">
              <a:buNone/>
              <a:defRPr/>
            </a:lvl4pPr>
            <a:lvl5pPr marL="2085746" indent="0" algn="ctr">
              <a:buNone/>
              <a:defRPr/>
            </a:lvl5pPr>
            <a:lvl6pPr marL="2607183" indent="0" algn="ctr">
              <a:buNone/>
              <a:defRPr/>
            </a:lvl6pPr>
            <a:lvl7pPr marL="3128620" indent="0" algn="ctr">
              <a:buNone/>
              <a:defRPr/>
            </a:lvl7pPr>
            <a:lvl8pPr marL="3650056" indent="0" algn="ctr">
              <a:buNone/>
              <a:defRPr/>
            </a:lvl8pPr>
            <a:lvl9pPr marL="4171493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437" indent="0">
              <a:buNone/>
              <a:defRPr sz="2100"/>
            </a:lvl2pPr>
            <a:lvl3pPr marL="1042873" indent="0">
              <a:buNone/>
              <a:defRPr sz="1800"/>
            </a:lvl3pPr>
            <a:lvl4pPr marL="1564310" indent="0">
              <a:buNone/>
              <a:defRPr sz="1600"/>
            </a:lvl4pPr>
            <a:lvl5pPr marL="2085746" indent="0">
              <a:buNone/>
              <a:defRPr sz="1600"/>
            </a:lvl5pPr>
            <a:lvl6pPr marL="2607183" indent="0">
              <a:buNone/>
              <a:defRPr sz="1600"/>
            </a:lvl6pPr>
            <a:lvl7pPr marL="3128620" indent="0">
              <a:buNone/>
              <a:defRPr sz="1600"/>
            </a:lvl7pPr>
            <a:lvl8pPr marL="3650056" indent="0">
              <a:buNone/>
              <a:defRPr sz="1600"/>
            </a:lvl8pPr>
            <a:lvl9pPr marL="4171493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0513" y="1853950"/>
            <a:ext cx="4208651" cy="443617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17309" y="1853950"/>
            <a:ext cx="4208651" cy="443617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77099" y="280106"/>
            <a:ext cx="2148862" cy="601001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30514" y="280106"/>
            <a:ext cx="6268441" cy="601001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0514" y="280105"/>
            <a:ext cx="8595446" cy="116944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330514" y="280106"/>
            <a:ext cx="8595446" cy="601001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0514" y="280105"/>
            <a:ext cx="8595446" cy="116944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330514" y="1853950"/>
            <a:ext cx="8595446" cy="4436172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0514" y="280105"/>
            <a:ext cx="8595446" cy="116944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0513" y="1853950"/>
            <a:ext cx="4208651" cy="44361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17309" y="1853950"/>
            <a:ext cx="4208651" cy="44361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2349387"/>
            <a:ext cx="9085342" cy="65444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7" y="4285616"/>
            <a:ext cx="7482047" cy="1169481"/>
          </a:xfrm>
        </p:spPr>
        <p:txBody>
          <a:bodyPr/>
          <a:lstStyle>
            <a:lvl1pPr marL="0" indent="0" algn="ctr">
              <a:buNone/>
              <a:defRPr/>
            </a:lvl1pPr>
            <a:lvl2pPr marL="521373" indent="0" algn="ctr">
              <a:buNone/>
              <a:defRPr/>
            </a:lvl2pPr>
            <a:lvl3pPr marL="1042744" indent="0" algn="ctr">
              <a:buNone/>
              <a:defRPr/>
            </a:lvl3pPr>
            <a:lvl4pPr marL="1564117" indent="0" algn="ctr">
              <a:buNone/>
              <a:defRPr/>
            </a:lvl4pPr>
            <a:lvl5pPr marL="2085489" indent="0" algn="ctr">
              <a:buNone/>
              <a:defRPr/>
            </a:lvl5pPr>
            <a:lvl6pPr marL="2606860" indent="0" algn="ctr">
              <a:buNone/>
              <a:defRPr/>
            </a:lvl6pPr>
            <a:lvl7pPr marL="3128233" indent="0" algn="ctr">
              <a:buNone/>
              <a:defRPr/>
            </a:lvl7pPr>
            <a:lvl8pPr marL="3649605" indent="0" algn="ctr">
              <a:buNone/>
              <a:defRPr/>
            </a:lvl8pPr>
            <a:lvl9pPr marL="4170977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446195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373" indent="0">
              <a:buNone/>
              <a:defRPr sz="2100"/>
            </a:lvl2pPr>
            <a:lvl3pPr marL="1042744" indent="0">
              <a:buNone/>
              <a:defRPr sz="1800"/>
            </a:lvl3pPr>
            <a:lvl4pPr marL="1564117" indent="0">
              <a:buNone/>
              <a:defRPr sz="1600"/>
            </a:lvl4pPr>
            <a:lvl5pPr marL="2085489" indent="0">
              <a:buNone/>
              <a:defRPr sz="1600"/>
            </a:lvl5pPr>
            <a:lvl6pPr marL="2606860" indent="0">
              <a:buNone/>
              <a:defRPr sz="1600"/>
            </a:lvl6pPr>
            <a:lvl7pPr marL="3128233" indent="0">
              <a:buNone/>
              <a:defRPr sz="1600"/>
            </a:lvl7pPr>
            <a:lvl8pPr marL="3649605" indent="0">
              <a:buNone/>
              <a:defRPr sz="1600"/>
            </a:lvl8pPr>
            <a:lvl9pPr marL="4170977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0513" y="1853950"/>
            <a:ext cx="4208651" cy="326851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17309" y="1853950"/>
            <a:ext cx="4210506" cy="326851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302866"/>
            <a:ext cx="9619774" cy="654443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692890"/>
            <a:ext cx="4722671" cy="9232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240057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1692890"/>
            <a:ext cx="4724526" cy="9232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73" indent="0">
              <a:buNone/>
              <a:defRPr sz="2300" b="1"/>
            </a:lvl2pPr>
            <a:lvl3pPr marL="1042744" indent="0">
              <a:buNone/>
              <a:defRPr sz="2100" b="1"/>
            </a:lvl3pPr>
            <a:lvl4pPr marL="1564117" indent="0">
              <a:buNone/>
              <a:defRPr sz="1800" b="1"/>
            </a:lvl4pPr>
            <a:lvl5pPr marL="2085489" indent="0">
              <a:buNone/>
              <a:defRPr sz="1800" b="1"/>
            </a:lvl5pPr>
            <a:lvl6pPr marL="2606860" indent="0">
              <a:buNone/>
              <a:defRPr sz="1800" b="1"/>
            </a:lvl6pPr>
            <a:lvl7pPr marL="3128233" indent="0">
              <a:buNone/>
              <a:defRPr sz="1800" b="1"/>
            </a:lvl7pPr>
            <a:lvl8pPr marL="3649605" indent="0">
              <a:buNone/>
              <a:defRPr sz="1800" b="1"/>
            </a:lvl8pPr>
            <a:lvl9pPr marL="4170977" indent="0">
              <a:buNone/>
              <a:defRPr sz="18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240057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4" y="301114"/>
            <a:ext cx="3516488" cy="80831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301113"/>
            <a:ext cx="5975246" cy="313924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488" cy="584707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9" y="5293995"/>
            <a:ext cx="6413183" cy="45437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9" y="675755"/>
            <a:ext cx="6413183" cy="646262"/>
          </a:xfrm>
        </p:spPr>
        <p:txBody>
          <a:bodyPr/>
          <a:lstStyle>
            <a:lvl1pPr marL="0" indent="0">
              <a:buNone/>
              <a:defRPr sz="3600"/>
            </a:lvl1pPr>
            <a:lvl2pPr marL="521373" indent="0">
              <a:buNone/>
              <a:defRPr sz="3200"/>
            </a:lvl2pPr>
            <a:lvl3pPr marL="1042744" indent="0">
              <a:buNone/>
              <a:defRPr sz="2700"/>
            </a:lvl3pPr>
            <a:lvl4pPr marL="1564117" indent="0">
              <a:buNone/>
              <a:defRPr sz="2300"/>
            </a:lvl4pPr>
            <a:lvl5pPr marL="2085489" indent="0">
              <a:buNone/>
              <a:defRPr sz="2300"/>
            </a:lvl5pPr>
            <a:lvl6pPr marL="2606860" indent="0">
              <a:buNone/>
              <a:defRPr sz="2300"/>
            </a:lvl6pPr>
            <a:lvl7pPr marL="3128233" indent="0">
              <a:buNone/>
              <a:defRPr sz="2300"/>
            </a:lvl7pPr>
            <a:lvl8pPr marL="3649605" indent="0">
              <a:buNone/>
              <a:defRPr sz="2300"/>
            </a:lvl8pPr>
            <a:lvl9pPr marL="4170977" indent="0">
              <a:buNone/>
              <a:defRPr sz="23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9" y="5918981"/>
            <a:ext cx="6413183" cy="338486"/>
          </a:xfrm>
        </p:spPr>
        <p:txBody>
          <a:bodyPr/>
          <a:lstStyle>
            <a:lvl1pPr marL="0" indent="0">
              <a:buNone/>
              <a:defRPr sz="1600"/>
            </a:lvl1pPr>
            <a:lvl2pPr marL="521373" indent="0">
              <a:buNone/>
              <a:defRPr sz="1400"/>
            </a:lvl2pPr>
            <a:lvl3pPr marL="1042744" indent="0">
              <a:buNone/>
              <a:defRPr sz="1100"/>
            </a:lvl3pPr>
            <a:lvl4pPr marL="1564117" indent="0">
              <a:buNone/>
              <a:defRPr sz="1000"/>
            </a:lvl4pPr>
            <a:lvl5pPr marL="2085489" indent="0">
              <a:buNone/>
              <a:defRPr sz="1000"/>
            </a:lvl5pPr>
            <a:lvl6pPr marL="2606860" indent="0">
              <a:buNone/>
              <a:defRPr sz="1000"/>
            </a:lvl6pPr>
            <a:lvl7pPr marL="3128233" indent="0">
              <a:buNone/>
              <a:defRPr sz="1000"/>
            </a:lvl7pPr>
            <a:lvl8pPr marL="3649605" indent="0">
              <a:buNone/>
              <a:defRPr sz="1000"/>
            </a:lvl8pPr>
            <a:lvl9pPr marL="4170977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326173" y="1853949"/>
            <a:ext cx="6601646" cy="298837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064954" y="544457"/>
            <a:ext cx="1862864" cy="429786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953821" y="544457"/>
            <a:ext cx="3646991" cy="429786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Cover_03"/>
          <p:cNvPicPr>
            <a:picLocks noChangeAspect="1" noChangeArrowheads="1"/>
          </p:cNvPicPr>
          <p:nvPr userDrawn="1"/>
        </p:nvPicPr>
        <p:blipFill>
          <a:blip r:embed="rId2"/>
          <a:srcRect l="3325" t="4535" b="19568"/>
          <a:stretch>
            <a:fillRect/>
          </a:stretch>
        </p:blipFill>
        <p:spPr bwMode="auto">
          <a:xfrm>
            <a:off x="352425" y="342900"/>
            <a:ext cx="10339388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6" name="Rectangle 40"/>
          <p:cNvSpPr>
            <a:spLocks noGrp="1" noChangeArrowheads="1"/>
          </p:cNvSpPr>
          <p:nvPr>
            <p:ph type="ctrTitle" sz="quarter"/>
          </p:nvPr>
        </p:nvSpPr>
        <p:spPr>
          <a:xfrm>
            <a:off x="1330325" y="2289175"/>
            <a:ext cx="8575675" cy="731838"/>
          </a:xfrm>
        </p:spPr>
        <p:txBody>
          <a:bodyPr lIns="91440" tIns="45720" rIns="91440" bIns="45720"/>
          <a:lstStyle>
            <a:lvl1pPr algn="ctr">
              <a:defRPr sz="4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251200"/>
            <a:ext cx="7467600" cy="822325"/>
          </a:xfrm>
        </p:spPr>
        <p:txBody>
          <a:bodyPr/>
          <a:lstStyle>
            <a:lvl1pPr marL="0" indent="0"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0325" y="1854200"/>
            <a:ext cx="4222750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05475" y="1854200"/>
            <a:ext cx="4222750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0325" y="1854200"/>
            <a:ext cx="4222750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05475" y="1854200"/>
            <a:ext cx="4222750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78750" y="544513"/>
            <a:ext cx="2149475" cy="429736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30325" y="544513"/>
            <a:ext cx="6296025" cy="4297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0325" y="544513"/>
            <a:ext cx="8597900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330325" y="1854200"/>
            <a:ext cx="4222750" cy="2987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05475" y="1854200"/>
            <a:ext cx="4222750" cy="2987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Cover_03"/>
          <p:cNvPicPr>
            <a:picLocks noChangeAspect="1" noChangeArrowheads="1"/>
          </p:cNvPicPr>
          <p:nvPr userDrawn="1"/>
        </p:nvPicPr>
        <p:blipFill>
          <a:blip r:embed="rId2"/>
          <a:srcRect l="3325" t="4535" b="19568"/>
          <a:stretch>
            <a:fillRect/>
          </a:stretch>
        </p:blipFill>
        <p:spPr bwMode="auto">
          <a:xfrm>
            <a:off x="352425" y="342900"/>
            <a:ext cx="10339388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6" name="Rectangle 40"/>
          <p:cNvSpPr>
            <a:spLocks noGrp="1" noChangeArrowheads="1"/>
          </p:cNvSpPr>
          <p:nvPr>
            <p:ph type="ctrTitle" sz="quarter"/>
          </p:nvPr>
        </p:nvSpPr>
        <p:spPr>
          <a:xfrm>
            <a:off x="1330325" y="2289175"/>
            <a:ext cx="8575675" cy="731838"/>
          </a:xfrm>
        </p:spPr>
        <p:txBody>
          <a:bodyPr lIns="91440" tIns="45720" rIns="91440" bIns="45720"/>
          <a:lstStyle>
            <a:lvl1pPr algn="ctr">
              <a:defRPr sz="4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251200"/>
            <a:ext cx="7467600" cy="822325"/>
          </a:xfrm>
        </p:spPr>
        <p:txBody>
          <a:bodyPr/>
          <a:lstStyle>
            <a:lvl1pPr marL="0" indent="0"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0325" y="1854200"/>
            <a:ext cx="4222750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05475" y="1854200"/>
            <a:ext cx="4222750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78750" y="544513"/>
            <a:ext cx="2149475" cy="429736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30325" y="544513"/>
            <a:ext cx="6296025" cy="4297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0325" y="544513"/>
            <a:ext cx="8597900" cy="6477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330325" y="1854200"/>
            <a:ext cx="4222750" cy="2987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05475" y="1854200"/>
            <a:ext cx="4222750" cy="29876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5262" cy="1620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75" y="4286250"/>
            <a:ext cx="7481888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0325" y="1854200"/>
            <a:ext cx="4222750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5475" y="1854200"/>
            <a:ext cx="4222750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8750" y="544513"/>
            <a:ext cx="2149475" cy="4297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0325" y="544513"/>
            <a:ext cx="6296025" cy="4297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9" descr="Intern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0" name="Text Box 56"/>
          <p:cNvSpPr txBox="1">
            <a:spLocks noChangeArrowheads="1"/>
          </p:cNvSpPr>
          <p:nvPr userDrawn="1"/>
        </p:nvSpPr>
        <p:spPr bwMode="auto">
          <a:xfrm>
            <a:off x="10212388" y="38100"/>
            <a:ext cx="5270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51" tIns="49775" rIns="99551" bIns="49775">
            <a:spAutoFit/>
          </a:bodyPr>
          <a:lstStyle/>
          <a:p>
            <a:pPr defTabSz="995363" eaLnBrk="0" hangingPunct="0">
              <a:defRPr/>
            </a:pPr>
            <a:fld id="{388E7AD3-AB60-4D3C-B3F3-50D21151C70D}" type="slidenum">
              <a:rPr lang="en-US" sz="1500" b="0">
                <a:solidFill>
                  <a:schemeClr val="bg1"/>
                </a:solidFill>
                <a:latin typeface="RotisSemiSerif" charset="0"/>
                <a:ea typeface="ＭＳ Ｐゴシック" pitchFamily="34" charset="-128"/>
                <a:cs typeface="Arial" pitchFamily="34" charset="0"/>
              </a:rPr>
              <a:pPr defTabSz="995363" eaLnBrk="0" hangingPunct="0">
                <a:defRPr/>
              </a:pPr>
              <a:t>‹N›</a:t>
            </a:fld>
            <a:endParaRPr lang="en-US" sz="1500" b="0">
              <a:solidFill>
                <a:srgbClr val="FF0000"/>
              </a:solidFill>
              <a:latin typeface="RotisSemiSerif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28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1330325" y="544513"/>
            <a:ext cx="8597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84" name="Line 60"/>
          <p:cNvSpPr>
            <a:spLocks noChangeShapeType="1"/>
          </p:cNvSpPr>
          <p:nvPr userDrawn="1"/>
        </p:nvSpPr>
        <p:spPr bwMode="auto">
          <a:xfrm>
            <a:off x="10202863" y="50800"/>
            <a:ext cx="0" cy="2936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 sz="1200">
              <a:latin typeface="Verdana" pitchFamily="-106" charset="0"/>
              <a:ea typeface="+mn-ea"/>
              <a:cs typeface="+mn-cs"/>
            </a:endParaRPr>
          </a:p>
        </p:txBody>
      </p:sp>
      <p:sp>
        <p:nvSpPr>
          <p:cNvPr id="1030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325" y="1854200"/>
            <a:ext cx="85979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04" r:id="rId2"/>
    <p:sldLayoutId id="2147484003" r:id="rId3"/>
    <p:sldLayoutId id="2147484002" r:id="rId4"/>
    <p:sldLayoutId id="2147484001" r:id="rId5"/>
    <p:sldLayoutId id="2147484000" r:id="rId6"/>
    <p:sldLayoutId id="2147483999" r:id="rId7"/>
    <p:sldLayoutId id="2147483998" r:id="rId8"/>
    <p:sldLayoutId id="2147483997" r:id="rId9"/>
    <p:sldLayoutId id="2147483996" r:id="rId10"/>
    <p:sldLayoutId id="2147483995" r:id="rId11"/>
    <p:sldLayoutId id="2147483994" r:id="rId12"/>
  </p:sldLayoutIdLst>
  <p:transition>
    <p:dissolve/>
  </p:transition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+mj-lt"/>
          <a:ea typeface="ＭＳ Ｐゴシック" pitchFamily="-106" charset="-128"/>
          <a:cs typeface="ＭＳ Ｐゴシック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/>
        </a:defRPr>
      </a:lvl5pPr>
      <a:lvl6pPr marL="4572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6pPr>
      <a:lvl7pPr marL="9144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7pPr>
      <a:lvl8pPr marL="13716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8pPr>
      <a:lvl9pPr marL="18288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3pPr>
      <a:lvl4pPr marL="1700213" indent="-2476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4pPr>
      <a:lvl5pPr marL="21574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5pPr>
      <a:lvl6pPr marL="26146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6pPr>
      <a:lvl7pPr marL="30718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7pPr>
      <a:lvl8pPr marL="35290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8pPr>
      <a:lvl9pPr marL="39862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212388" y="38100"/>
            <a:ext cx="527050" cy="327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360" tIns="49680" rIns="99360" bIns="49680">
            <a:spAutoFit/>
          </a:bodyPr>
          <a:lstStyle/>
          <a:p>
            <a:pPr defTabSz="512384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1042873" algn="l"/>
                <a:tab pos="2085746" algn="l"/>
                <a:tab pos="3128620" algn="l"/>
                <a:tab pos="4171493" algn="l"/>
                <a:tab pos="5214366" algn="l"/>
                <a:tab pos="6257239" algn="l"/>
                <a:tab pos="7300112" algn="l"/>
                <a:tab pos="8342986" algn="l"/>
                <a:tab pos="9385859" algn="l"/>
                <a:tab pos="10428732" algn="l"/>
                <a:tab pos="11471605" algn="l"/>
              </a:tabLst>
              <a:defRPr/>
            </a:pPr>
            <a:fld id="{C8A0673A-7095-43DE-A1CD-12B40486A1CD}" type="slidenum">
              <a:rPr lang="en-US" sz="1500">
                <a:solidFill>
                  <a:srgbClr val="FFFFFF"/>
                </a:solidFill>
                <a:latin typeface="RotisSemiSerif" charset="0"/>
                <a:ea typeface="ＭＳ Ｐゴシック" pitchFamily="82" charset="-128"/>
                <a:cs typeface="+mn-cs"/>
              </a:rPr>
              <a:pPr defTabSz="512384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1042873" algn="l"/>
                  <a:tab pos="2085746" algn="l"/>
                  <a:tab pos="3128620" algn="l"/>
                  <a:tab pos="4171493" algn="l"/>
                  <a:tab pos="5214366" algn="l"/>
                  <a:tab pos="6257239" algn="l"/>
                  <a:tab pos="7300112" algn="l"/>
                  <a:tab pos="8342986" algn="l"/>
                  <a:tab pos="9385859" algn="l"/>
                  <a:tab pos="10428732" algn="l"/>
                  <a:tab pos="11471605" algn="l"/>
                </a:tabLst>
                <a:defRPr/>
              </a:pPr>
              <a:t>‹N›</a:t>
            </a:fld>
            <a:endParaRPr lang="en-US" sz="1500">
              <a:solidFill>
                <a:srgbClr val="FFFFFF"/>
              </a:solidFill>
              <a:latin typeface="RotisSemiSerif" charset="0"/>
              <a:ea typeface="ＭＳ Ｐゴシック" pitchFamily="82" charset="-128"/>
              <a:cs typeface="+mn-cs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30325" y="279400"/>
            <a:ext cx="8596313" cy="1169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9360" tIns="49680" rIns="99360" bIns="49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0202863" y="50800"/>
            <a:ext cx="1587" cy="293688"/>
          </a:xfrm>
          <a:prstGeom prst="line">
            <a:avLst/>
          </a:prstGeom>
          <a:noFill/>
          <a:ln w="126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4287" tIns="52144" rIns="104287" bIns="52144"/>
          <a:lstStyle/>
          <a:p>
            <a:pPr defTabSz="512384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it-IT">
              <a:solidFill>
                <a:srgbClr val="FFFFFF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325" y="1854200"/>
            <a:ext cx="8596313" cy="443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559" tIns="45574" rIns="91559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18" r:id="rId2"/>
    <p:sldLayoutId id="2147484017" r:id="rId3"/>
    <p:sldLayoutId id="2147484016" r:id="rId4"/>
    <p:sldLayoutId id="2147484015" r:id="rId5"/>
    <p:sldLayoutId id="2147484014" r:id="rId6"/>
    <p:sldLayoutId id="2147484013" r:id="rId7"/>
    <p:sldLayoutId id="2147484012" r:id="rId8"/>
    <p:sldLayoutId id="2147484011" r:id="rId9"/>
    <p:sldLayoutId id="2147484010" r:id="rId10"/>
    <p:sldLayoutId id="2147484009" r:id="rId11"/>
    <p:sldLayoutId id="2147484008" r:id="rId12"/>
    <p:sldLayoutId id="2147484007" r:id="rId13"/>
    <p:sldLayoutId id="2147484006" r:id="rId14"/>
    <p:sldLayoutId id="2147484005" r:id="rId15"/>
  </p:sldLayoutIdLst>
  <p:txStyles>
    <p:titleStyle>
      <a:lvl1pPr algn="l" defTabSz="5111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154A0"/>
          </a:solidFill>
          <a:latin typeface="+mj-lt"/>
          <a:ea typeface="+mj-ea"/>
          <a:cs typeface="ＭＳ Ｐゴシック"/>
        </a:defRPr>
      </a:lvl1pPr>
      <a:lvl2pPr algn="l" defTabSz="5111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154A0"/>
          </a:solidFill>
          <a:latin typeface="RotisSemiSerif" charset="0"/>
          <a:ea typeface="ＭＳ Ｐゴシック" pitchFamily="82" charset="-128"/>
          <a:cs typeface="ＭＳ Ｐゴシック"/>
        </a:defRPr>
      </a:lvl2pPr>
      <a:lvl3pPr algn="l" defTabSz="5111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154A0"/>
          </a:solidFill>
          <a:latin typeface="RotisSemiSerif" charset="0"/>
          <a:ea typeface="ＭＳ Ｐゴシック" pitchFamily="82" charset="-128"/>
          <a:cs typeface="ＭＳ Ｐゴシック"/>
        </a:defRPr>
      </a:lvl3pPr>
      <a:lvl4pPr algn="l" defTabSz="5111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154A0"/>
          </a:solidFill>
          <a:latin typeface="RotisSemiSerif" charset="0"/>
          <a:ea typeface="ＭＳ Ｐゴシック" pitchFamily="82" charset="-128"/>
          <a:cs typeface="ＭＳ Ｐゴシック"/>
        </a:defRPr>
      </a:lvl4pPr>
      <a:lvl5pPr algn="l" defTabSz="51117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154A0"/>
          </a:solidFill>
          <a:latin typeface="RotisSemiSerif" charset="0"/>
          <a:ea typeface="ＭＳ Ｐゴシック" pitchFamily="82" charset="-128"/>
          <a:cs typeface="ＭＳ Ｐゴシック"/>
        </a:defRPr>
      </a:lvl5pPr>
      <a:lvl6pPr marL="2867901" indent="-260718" algn="l" defTabSz="51238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154A0"/>
          </a:solidFill>
          <a:latin typeface="RotisSemiSerif" charset="0"/>
          <a:ea typeface="ＭＳ Ｐゴシック" pitchFamily="82" charset="-128"/>
        </a:defRPr>
      </a:lvl6pPr>
      <a:lvl7pPr marL="3389338" indent="-260718" algn="l" defTabSz="51238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154A0"/>
          </a:solidFill>
          <a:latin typeface="RotisSemiSerif" charset="0"/>
          <a:ea typeface="ＭＳ Ｐゴシック" pitchFamily="82" charset="-128"/>
        </a:defRPr>
      </a:lvl7pPr>
      <a:lvl8pPr marL="3910775" indent="-260718" algn="l" defTabSz="51238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154A0"/>
          </a:solidFill>
          <a:latin typeface="RotisSemiSerif" charset="0"/>
          <a:ea typeface="ＭＳ Ｐゴシック" pitchFamily="82" charset="-128"/>
        </a:defRPr>
      </a:lvl8pPr>
      <a:lvl9pPr marL="4432211" indent="-260718" algn="l" defTabSz="51238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>
          <a:solidFill>
            <a:srgbClr val="0154A0"/>
          </a:solidFill>
          <a:latin typeface="RotisSemiSerif" charset="0"/>
          <a:ea typeface="ＭＳ Ｐゴシック" pitchFamily="82" charset="-128"/>
        </a:defRPr>
      </a:lvl9pPr>
    </p:titleStyle>
    <p:bodyStyle>
      <a:lvl1pPr marL="390525" indent="-390525" algn="l" defTabSz="511175" rtl="0" eaLnBrk="0" fontAlgn="base" hangingPunct="0">
        <a:spcBef>
          <a:spcPts val="8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500">
          <a:solidFill>
            <a:srgbClr val="5C5C5C"/>
          </a:solidFill>
          <a:latin typeface="+mn-lt"/>
          <a:ea typeface="+mn-ea"/>
          <a:cs typeface="ＭＳ Ｐゴシック"/>
        </a:defRPr>
      </a:lvl1pPr>
      <a:lvl2pPr marL="846138" indent="-325438" algn="l" defTabSz="511175" rtl="0" eaLnBrk="0" fontAlgn="base" hangingPunct="0">
        <a:spcBef>
          <a:spcPts val="7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5C5C5C"/>
          </a:solidFill>
          <a:latin typeface="+mn-lt"/>
          <a:ea typeface="+mn-ea"/>
          <a:cs typeface="ＭＳ Ｐゴシック"/>
        </a:defRPr>
      </a:lvl2pPr>
      <a:lvl3pPr marL="1303338" indent="-260350" algn="l" defTabSz="511175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5C5C5C"/>
          </a:solidFill>
          <a:latin typeface="+mn-lt"/>
          <a:ea typeface="+mn-ea"/>
          <a:cs typeface="ＭＳ Ｐゴシック"/>
        </a:defRPr>
      </a:lvl3pPr>
      <a:lvl4pPr marL="1824038" indent="-260350" algn="l" defTabSz="511175" rtl="0" eaLnBrk="0" fontAlgn="base" hangingPunct="0">
        <a:spcBef>
          <a:spcPts val="5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5C5C5C"/>
          </a:solidFill>
          <a:latin typeface="+mn-lt"/>
          <a:ea typeface="+mn-ea"/>
          <a:cs typeface="ＭＳ Ｐゴシック"/>
        </a:defRPr>
      </a:lvl4pPr>
      <a:lvl5pPr marL="2346325" indent="-260350" algn="l" defTabSz="511175" rtl="0" eaLnBrk="0" fontAlgn="base" hangingPunct="0">
        <a:spcBef>
          <a:spcPts val="5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5C5C5C"/>
          </a:solidFill>
          <a:latin typeface="+mn-lt"/>
          <a:ea typeface="+mn-ea"/>
          <a:cs typeface="ＭＳ Ｐゴシック"/>
        </a:defRPr>
      </a:lvl5pPr>
      <a:lvl6pPr marL="2867901" indent="-260718" algn="l" defTabSz="512384" rtl="0" eaLnBrk="0" fontAlgn="base" hangingPunct="0">
        <a:spcBef>
          <a:spcPts val="542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5C5C5C"/>
          </a:solidFill>
          <a:latin typeface="+mn-lt"/>
          <a:ea typeface="+mn-ea"/>
        </a:defRPr>
      </a:lvl6pPr>
      <a:lvl7pPr marL="3389338" indent="-260718" algn="l" defTabSz="512384" rtl="0" eaLnBrk="0" fontAlgn="base" hangingPunct="0">
        <a:spcBef>
          <a:spcPts val="542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5C5C5C"/>
          </a:solidFill>
          <a:latin typeface="+mn-lt"/>
          <a:ea typeface="+mn-ea"/>
        </a:defRPr>
      </a:lvl7pPr>
      <a:lvl8pPr marL="3910775" indent="-260718" algn="l" defTabSz="512384" rtl="0" eaLnBrk="0" fontAlgn="base" hangingPunct="0">
        <a:spcBef>
          <a:spcPts val="542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5C5C5C"/>
          </a:solidFill>
          <a:latin typeface="+mn-lt"/>
          <a:ea typeface="+mn-ea"/>
        </a:defRPr>
      </a:lvl8pPr>
      <a:lvl9pPr marL="4432211" indent="-260718" algn="l" defTabSz="512384" rtl="0" eaLnBrk="0" fontAlgn="base" hangingPunct="0">
        <a:spcBef>
          <a:spcPts val="542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5C5C5C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10428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9" descr="Intern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0" name="Text Box 56"/>
          <p:cNvSpPr txBox="1">
            <a:spLocks noChangeArrowheads="1"/>
          </p:cNvSpPr>
          <p:nvPr userDrawn="1"/>
        </p:nvSpPr>
        <p:spPr bwMode="auto">
          <a:xfrm>
            <a:off x="10212388" y="38100"/>
            <a:ext cx="5270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64" tIns="49730" rIns="99464" bIns="49730">
            <a:spAutoFit/>
          </a:bodyPr>
          <a:lstStyle/>
          <a:p>
            <a:pPr defTabSz="995676" eaLnBrk="0" hangingPunct="0">
              <a:defRPr/>
            </a:pPr>
            <a:fld id="{EC5501F7-02FD-4D5D-8A91-B6306D597B7A}" type="slidenum">
              <a:rPr lang="en-US" sz="1500">
                <a:solidFill>
                  <a:srgbClr val="FFFFFF"/>
                </a:solidFill>
                <a:latin typeface="RotisSemiSerif" pitchFamily="-94" charset="0"/>
                <a:ea typeface="ＭＳ Ｐゴシック" pitchFamily="96" charset="-128"/>
                <a:cs typeface="Arial" pitchFamily="34" charset="0"/>
              </a:rPr>
              <a:pPr defTabSz="995676" eaLnBrk="0" hangingPunct="0">
                <a:defRPr/>
              </a:pPr>
              <a:t>‹N›</a:t>
            </a:fld>
            <a:endParaRPr lang="en-US" sz="1500">
              <a:solidFill>
                <a:srgbClr val="FF0000"/>
              </a:solidFill>
              <a:latin typeface="RotisSemiSerif" pitchFamily="-94" charset="0"/>
              <a:ea typeface="ＭＳ Ｐゴシック" pitchFamily="96" charset="-128"/>
              <a:cs typeface="Arial" pitchFamily="34" charset="0"/>
            </a:endParaRPr>
          </a:p>
        </p:txBody>
      </p:sp>
      <p:sp>
        <p:nvSpPr>
          <p:cNvPr id="1084" name="Line 60"/>
          <p:cNvSpPr>
            <a:spLocks noChangeShapeType="1"/>
          </p:cNvSpPr>
          <p:nvPr userDrawn="1"/>
        </p:nvSpPr>
        <p:spPr bwMode="auto">
          <a:xfrm>
            <a:off x="10202863" y="50800"/>
            <a:ext cx="0" cy="2936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274" tIns="52138" rIns="104274" bIns="52138" anchor="ctr">
            <a:spAutoFit/>
          </a:bodyPr>
          <a:lstStyle/>
          <a:p>
            <a:pPr defTabSz="1042744" eaLnBrk="0" hangingPunct="0">
              <a:defRPr/>
            </a:pPr>
            <a:endParaRPr lang="it-IT" sz="1400">
              <a:solidFill>
                <a:srgbClr val="000000"/>
              </a:solidFill>
              <a:latin typeface="Verdana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2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1330325" y="544513"/>
            <a:ext cx="85979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64" tIns="49730" rIns="99464" bIns="4973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30726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325" y="1854200"/>
            <a:ext cx="85979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29" r:id="rId2"/>
    <p:sldLayoutId id="2147484028" r:id="rId3"/>
    <p:sldLayoutId id="2147484027" r:id="rId4"/>
    <p:sldLayoutId id="2147484026" r:id="rId5"/>
    <p:sldLayoutId id="2147484025" r:id="rId6"/>
    <p:sldLayoutId id="2147484024" r:id="rId7"/>
    <p:sldLayoutId id="2147484023" r:id="rId8"/>
    <p:sldLayoutId id="2147484022" r:id="rId9"/>
    <p:sldLayoutId id="2147484021" r:id="rId10"/>
    <p:sldLayoutId id="2147484020" r:id="rId11"/>
  </p:sldLayoutIdLst>
  <p:transition>
    <p:dissolve/>
  </p:transition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+mj-lt"/>
          <a:ea typeface="+mj-ea"/>
          <a:cs typeface="ＭＳ Ｐゴシック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charset="0"/>
          <a:ea typeface="ＭＳ Ｐゴシック" pitchFamily="34" charset="-128"/>
          <a:cs typeface="ＭＳ Ｐゴシック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charset="0"/>
          <a:ea typeface="ＭＳ Ｐゴシック" pitchFamily="34" charset="-128"/>
          <a:cs typeface="ＭＳ Ｐゴシック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charset="0"/>
          <a:ea typeface="ＭＳ Ｐゴシック" pitchFamily="34" charset="-128"/>
          <a:cs typeface="ＭＳ Ｐゴシック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charset="0"/>
          <a:ea typeface="ＭＳ Ｐゴシック" pitchFamily="34" charset="-128"/>
          <a:cs typeface="ＭＳ Ｐゴシック"/>
        </a:defRPr>
      </a:lvl5pPr>
      <a:lvl6pPr marL="521373" algn="l" defTabSz="995676" rtl="0" fontAlgn="base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charset="0"/>
          <a:ea typeface="ＭＳ Ｐゴシック" pitchFamily="34" charset="-128"/>
        </a:defRPr>
      </a:lvl6pPr>
      <a:lvl7pPr marL="1042744" algn="l" defTabSz="995676" rtl="0" fontAlgn="base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charset="0"/>
          <a:ea typeface="ＭＳ Ｐゴシック" pitchFamily="34" charset="-128"/>
        </a:defRPr>
      </a:lvl7pPr>
      <a:lvl8pPr marL="1564117" algn="l" defTabSz="995676" rtl="0" fontAlgn="base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charset="0"/>
          <a:ea typeface="ＭＳ Ｐゴシック" pitchFamily="34" charset="-128"/>
        </a:defRPr>
      </a:lvl8pPr>
      <a:lvl9pPr marL="2085489" algn="l" defTabSz="995676" rtl="0" fontAlgn="base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charset="0"/>
          <a:ea typeface="ＭＳ Ｐゴシック" pitchFamily="34" charset="-128"/>
        </a:defRPr>
      </a:lvl9pPr>
    </p:titleStyle>
    <p:bodyStyle>
      <a:lvl1pPr marL="371475" indent="-371475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rgbClr val="5C5C5C"/>
          </a:solidFill>
          <a:latin typeface="+mn-lt"/>
          <a:ea typeface="+mn-ea"/>
          <a:cs typeface="ＭＳ Ｐゴシック"/>
        </a:defRPr>
      </a:lvl1pPr>
      <a:lvl2pPr marL="808038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5C5C5C"/>
          </a:solidFill>
          <a:latin typeface="+mn-lt"/>
          <a:ea typeface="+mn-ea"/>
          <a:cs typeface="ＭＳ Ｐゴシック"/>
        </a:defRPr>
      </a:lvl2pPr>
      <a:lvl3pPr marL="1243013" indent="-247650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5C5C5C"/>
          </a:solidFill>
          <a:latin typeface="+mn-lt"/>
          <a:ea typeface="+mn-ea"/>
          <a:cs typeface="ＭＳ Ｐゴシック"/>
        </a:defRPr>
      </a:lvl3pPr>
      <a:lvl4pPr marL="1698625" indent="-2476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C5C5C"/>
          </a:solidFill>
          <a:latin typeface="+mn-lt"/>
          <a:ea typeface="+mn-ea"/>
          <a:cs typeface="ＭＳ Ｐゴシック"/>
        </a:defRPr>
      </a:lvl4pPr>
      <a:lvl5pPr marL="2155825" indent="-247650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+mn-ea"/>
          <a:cs typeface="ＭＳ Ｐゴシック"/>
        </a:defRPr>
      </a:lvl5pPr>
      <a:lvl6pPr marL="2677464" indent="-248014" algn="l" defTabSz="995676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+mn-ea"/>
        </a:defRPr>
      </a:lvl6pPr>
      <a:lvl7pPr marL="3198836" indent="-248014" algn="l" defTabSz="995676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+mn-ea"/>
        </a:defRPr>
      </a:lvl7pPr>
      <a:lvl8pPr marL="3720208" indent="-248014" algn="l" defTabSz="995676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+mn-ea"/>
        </a:defRPr>
      </a:lvl8pPr>
      <a:lvl9pPr marL="4241580" indent="-248014" algn="l" defTabSz="995676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10427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9" descr="Intern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0" name="Text Box 56"/>
          <p:cNvSpPr txBox="1">
            <a:spLocks noChangeArrowheads="1"/>
          </p:cNvSpPr>
          <p:nvPr userDrawn="1"/>
        </p:nvSpPr>
        <p:spPr bwMode="auto">
          <a:xfrm>
            <a:off x="10212388" y="38100"/>
            <a:ext cx="5270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51" tIns="49775" rIns="99551" bIns="49775">
            <a:spAutoFit/>
          </a:bodyPr>
          <a:lstStyle/>
          <a:p>
            <a:pPr defTabSz="995363" eaLnBrk="0" hangingPunct="0">
              <a:defRPr/>
            </a:pPr>
            <a:fld id="{0C33AEB5-DCF0-4DA6-BCF4-8EC19EBB7C7D}" type="slidenum">
              <a:rPr lang="en-US" sz="1500" b="0">
                <a:solidFill>
                  <a:srgbClr val="FFFFFF"/>
                </a:solidFill>
                <a:latin typeface="RotisSemiSerif" charset="0"/>
                <a:ea typeface="ＭＳ Ｐゴシック" pitchFamily="34" charset="-128"/>
                <a:cs typeface="Arial" pitchFamily="34" charset="0"/>
              </a:rPr>
              <a:pPr defTabSz="995363" eaLnBrk="0" hangingPunct="0">
                <a:defRPr/>
              </a:pPr>
              <a:t>‹N›</a:t>
            </a:fld>
            <a:endParaRPr lang="en-US" sz="1500" b="0">
              <a:solidFill>
                <a:srgbClr val="FF0000"/>
              </a:solidFill>
              <a:latin typeface="RotisSemiSerif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2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1330325" y="544513"/>
            <a:ext cx="8597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84" name="Line 60"/>
          <p:cNvSpPr>
            <a:spLocks noChangeShapeType="1"/>
          </p:cNvSpPr>
          <p:nvPr userDrawn="1"/>
        </p:nvSpPr>
        <p:spPr bwMode="auto">
          <a:xfrm>
            <a:off x="10202863" y="50800"/>
            <a:ext cx="0" cy="2936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 sz="1200">
              <a:solidFill>
                <a:srgbClr val="000000"/>
              </a:solidFill>
              <a:latin typeface="Verdana" pitchFamily="-106" charset="0"/>
              <a:ea typeface="+mn-ea"/>
              <a:cs typeface="+mn-cs"/>
            </a:endParaRPr>
          </a:p>
        </p:txBody>
      </p:sp>
      <p:sp>
        <p:nvSpPr>
          <p:cNvPr id="43014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325" y="1854200"/>
            <a:ext cx="85979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41" r:id="rId2"/>
    <p:sldLayoutId id="2147484040" r:id="rId3"/>
    <p:sldLayoutId id="2147484039" r:id="rId4"/>
    <p:sldLayoutId id="2147484038" r:id="rId5"/>
    <p:sldLayoutId id="2147484037" r:id="rId6"/>
    <p:sldLayoutId id="2147484036" r:id="rId7"/>
    <p:sldLayoutId id="2147484035" r:id="rId8"/>
    <p:sldLayoutId id="2147484034" r:id="rId9"/>
    <p:sldLayoutId id="2147484033" r:id="rId10"/>
    <p:sldLayoutId id="2147484032" r:id="rId11"/>
    <p:sldLayoutId id="2147484031" r:id="rId12"/>
  </p:sldLayoutIdLst>
  <p:transition>
    <p:dissolve/>
  </p:transition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+mj-lt"/>
          <a:ea typeface="ＭＳ Ｐゴシック" pitchFamily="-106" charset="-128"/>
          <a:cs typeface="ＭＳ Ｐゴシック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/>
        </a:defRPr>
      </a:lvl5pPr>
      <a:lvl6pPr marL="4572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6pPr>
      <a:lvl7pPr marL="9144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7pPr>
      <a:lvl8pPr marL="13716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8pPr>
      <a:lvl9pPr marL="18288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3pPr>
      <a:lvl4pPr marL="1700213" indent="-2476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4pPr>
      <a:lvl5pPr marL="21574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5pPr>
      <a:lvl6pPr marL="26146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6pPr>
      <a:lvl7pPr marL="30718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7pPr>
      <a:lvl8pPr marL="35290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8pPr>
      <a:lvl9pPr marL="39862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9" descr="Intern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0" name="Text Box 56"/>
          <p:cNvSpPr txBox="1">
            <a:spLocks noChangeArrowheads="1"/>
          </p:cNvSpPr>
          <p:nvPr userDrawn="1"/>
        </p:nvSpPr>
        <p:spPr bwMode="auto">
          <a:xfrm>
            <a:off x="10212388" y="38100"/>
            <a:ext cx="5270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51" tIns="49775" rIns="99551" bIns="49775">
            <a:spAutoFit/>
          </a:bodyPr>
          <a:lstStyle/>
          <a:p>
            <a:pPr defTabSz="995363" eaLnBrk="0" hangingPunct="0">
              <a:defRPr/>
            </a:pPr>
            <a:fld id="{7AD75350-800B-4BA1-B324-F5FAA42948BA}" type="slidenum">
              <a:rPr lang="en-US" sz="1500" b="0">
                <a:solidFill>
                  <a:srgbClr val="FFFFFF"/>
                </a:solidFill>
                <a:latin typeface="RotisSemiSerif" charset="0"/>
                <a:ea typeface="ＭＳ Ｐゴシック" pitchFamily="34" charset="-128"/>
                <a:cs typeface="Arial" pitchFamily="34" charset="0"/>
              </a:rPr>
              <a:pPr defTabSz="995363" eaLnBrk="0" hangingPunct="0">
                <a:defRPr/>
              </a:pPr>
              <a:t>‹N›</a:t>
            </a:fld>
            <a:endParaRPr lang="en-US" sz="1500" b="0">
              <a:solidFill>
                <a:srgbClr val="FF0000"/>
              </a:solidFill>
              <a:latin typeface="RotisSemiSerif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6324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1330325" y="544513"/>
            <a:ext cx="8597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84" name="Line 60"/>
          <p:cNvSpPr>
            <a:spLocks noChangeShapeType="1"/>
          </p:cNvSpPr>
          <p:nvPr userDrawn="1"/>
        </p:nvSpPr>
        <p:spPr bwMode="auto">
          <a:xfrm>
            <a:off x="10202863" y="50800"/>
            <a:ext cx="0" cy="2936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 sz="1200">
              <a:solidFill>
                <a:srgbClr val="000000"/>
              </a:solidFill>
              <a:latin typeface="Verdana" pitchFamily="-106" charset="0"/>
              <a:ea typeface="+mn-ea"/>
              <a:cs typeface="+mn-cs"/>
            </a:endParaRPr>
          </a:p>
        </p:txBody>
      </p:sp>
      <p:sp>
        <p:nvSpPr>
          <p:cNvPr id="56326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325" y="1854200"/>
            <a:ext cx="85979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52" r:id="rId2"/>
    <p:sldLayoutId id="2147484051" r:id="rId3"/>
    <p:sldLayoutId id="2147484050" r:id="rId4"/>
    <p:sldLayoutId id="2147484049" r:id="rId5"/>
    <p:sldLayoutId id="2147484048" r:id="rId6"/>
    <p:sldLayoutId id="2147484047" r:id="rId7"/>
    <p:sldLayoutId id="2147484046" r:id="rId8"/>
    <p:sldLayoutId id="2147484045" r:id="rId9"/>
    <p:sldLayoutId id="2147484044" r:id="rId10"/>
    <p:sldLayoutId id="2147484043" r:id="rId11"/>
    <p:sldLayoutId id="2147484042" r:id="rId12"/>
  </p:sldLayoutIdLst>
  <p:transition>
    <p:dissolve/>
  </p:transition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+mj-lt"/>
          <a:ea typeface="ＭＳ Ｐゴシック" pitchFamily="-106" charset="-128"/>
          <a:cs typeface="ＭＳ Ｐゴシック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/>
        </a:defRPr>
      </a:lvl5pPr>
      <a:lvl6pPr marL="4572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6pPr>
      <a:lvl7pPr marL="9144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7pPr>
      <a:lvl8pPr marL="13716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8pPr>
      <a:lvl9pPr marL="18288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3pPr>
      <a:lvl4pPr marL="1700213" indent="-2476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4pPr>
      <a:lvl5pPr marL="21574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  <a:cs typeface="ＭＳ Ｐゴシック"/>
        </a:defRPr>
      </a:lvl5pPr>
      <a:lvl6pPr marL="26146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6pPr>
      <a:lvl7pPr marL="30718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7pPr>
      <a:lvl8pPr marL="35290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8pPr>
      <a:lvl9pPr marL="39862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59" descr="Intern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0" name="Text Box 56"/>
          <p:cNvSpPr txBox="1">
            <a:spLocks noChangeArrowheads="1"/>
          </p:cNvSpPr>
          <p:nvPr userDrawn="1"/>
        </p:nvSpPr>
        <p:spPr bwMode="auto">
          <a:xfrm>
            <a:off x="10212388" y="38100"/>
            <a:ext cx="5270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64" tIns="49730" rIns="99464" bIns="49730">
            <a:spAutoFit/>
          </a:bodyPr>
          <a:lstStyle/>
          <a:p>
            <a:pPr defTabSz="995676" eaLnBrk="0" hangingPunct="0">
              <a:defRPr/>
            </a:pPr>
            <a:fld id="{20375219-0522-4647-BF24-B0BC566D51E8}" type="slidenum">
              <a:rPr lang="en-US" sz="1500">
                <a:solidFill>
                  <a:srgbClr val="FFFFFF"/>
                </a:solidFill>
                <a:latin typeface="RotisSemiSerif" pitchFamily="-94" charset="0"/>
                <a:ea typeface="ＭＳ Ｐゴシック" pitchFamily="96" charset="-128"/>
                <a:cs typeface="Arial" pitchFamily="34" charset="0"/>
              </a:rPr>
              <a:pPr defTabSz="995676" eaLnBrk="0" hangingPunct="0">
                <a:defRPr/>
              </a:pPr>
              <a:t>‹N›</a:t>
            </a:fld>
            <a:endParaRPr lang="en-US" sz="1500">
              <a:solidFill>
                <a:srgbClr val="FF0000"/>
              </a:solidFill>
              <a:latin typeface="RotisSemiSerif" pitchFamily="-94" charset="0"/>
              <a:ea typeface="ＭＳ Ｐゴシック" pitchFamily="96" charset="-128"/>
              <a:cs typeface="Arial" pitchFamily="34" charset="0"/>
            </a:endParaRPr>
          </a:p>
        </p:txBody>
      </p:sp>
      <p:sp>
        <p:nvSpPr>
          <p:cNvPr id="1084" name="Line 60"/>
          <p:cNvSpPr>
            <a:spLocks noChangeShapeType="1"/>
          </p:cNvSpPr>
          <p:nvPr userDrawn="1"/>
        </p:nvSpPr>
        <p:spPr bwMode="auto">
          <a:xfrm>
            <a:off x="10202863" y="50800"/>
            <a:ext cx="0" cy="2936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104274" tIns="52138" rIns="104274" bIns="52138" anchor="ctr">
            <a:spAutoFit/>
          </a:bodyPr>
          <a:lstStyle/>
          <a:p>
            <a:pPr defTabSz="1042744" eaLnBrk="0" hangingPunct="0">
              <a:defRPr/>
            </a:pPr>
            <a:endParaRPr lang="it-IT" sz="1400">
              <a:solidFill>
                <a:srgbClr val="000000"/>
              </a:solidFill>
              <a:latin typeface="Verdana" pitchFamily="-106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589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1330325" y="544513"/>
            <a:ext cx="85979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64" tIns="49730" rIns="99464" bIns="4973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65894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325" y="1854200"/>
            <a:ext cx="85979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ransition>
    <p:dissolve/>
  </p:transition>
  <p:txStyles>
    <p:titleStyle>
      <a:lvl1pPr algn="l" defTabSz="995363" rtl="0" fontAlgn="base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+mj-lt"/>
          <a:ea typeface="+mj-ea"/>
          <a:cs typeface="+mj-cs"/>
        </a:defRPr>
      </a:lvl1pPr>
      <a:lvl2pPr algn="l" defTabSz="995363" rtl="0" fontAlgn="base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/>
          <a:ea typeface="ＭＳ Ｐゴシック"/>
          <a:cs typeface="ＭＳ Ｐゴシック"/>
        </a:defRPr>
      </a:lvl2pPr>
      <a:lvl3pPr algn="l" defTabSz="995363" rtl="0" fontAlgn="base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/>
          <a:ea typeface="ＭＳ Ｐゴシック"/>
          <a:cs typeface="ＭＳ Ｐゴシック"/>
        </a:defRPr>
      </a:lvl3pPr>
      <a:lvl4pPr algn="l" defTabSz="995363" rtl="0" fontAlgn="base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/>
          <a:ea typeface="ＭＳ Ｐゴシック"/>
          <a:cs typeface="ＭＳ Ｐゴシック"/>
        </a:defRPr>
      </a:lvl4pPr>
      <a:lvl5pPr algn="l" defTabSz="995363" rtl="0" fontAlgn="base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/>
          <a:ea typeface="ＭＳ Ｐゴシック"/>
          <a:cs typeface="ＭＳ Ｐゴシック"/>
        </a:defRPr>
      </a:lvl5pPr>
      <a:lvl6pPr marL="457200" algn="l" defTabSz="995363" rtl="0" fontAlgn="base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/>
          <a:ea typeface="ＭＳ Ｐゴシック"/>
          <a:cs typeface="ＭＳ Ｐゴシック"/>
        </a:defRPr>
      </a:lvl6pPr>
      <a:lvl7pPr marL="914400" algn="l" defTabSz="995363" rtl="0" fontAlgn="base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/>
          <a:ea typeface="ＭＳ Ｐゴシック"/>
          <a:cs typeface="ＭＳ Ｐゴシック"/>
        </a:defRPr>
      </a:lvl7pPr>
      <a:lvl8pPr marL="1371600" algn="l" defTabSz="995363" rtl="0" fontAlgn="base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/>
          <a:ea typeface="ＭＳ Ｐゴシック"/>
          <a:cs typeface="ＭＳ Ｐゴシック"/>
        </a:defRPr>
      </a:lvl8pPr>
      <a:lvl9pPr marL="1828800" algn="l" defTabSz="995363" rtl="0" fontAlgn="base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/>
          <a:ea typeface="ＭＳ Ｐゴシック"/>
          <a:cs typeface="ＭＳ Ｐゴシック"/>
        </a:defRPr>
      </a:lvl9pPr>
    </p:titleStyle>
    <p:bodyStyle>
      <a:lvl1pPr marL="371475" indent="-371475" algn="l" defTabSz="995363" rtl="0" fontAlgn="base">
        <a:spcBef>
          <a:spcPct val="20000"/>
        </a:spcBef>
        <a:spcAft>
          <a:spcPct val="0"/>
        </a:spcAft>
        <a:buChar char="•"/>
        <a:defRPr sz="3500">
          <a:solidFill>
            <a:srgbClr val="5C5C5C"/>
          </a:solidFill>
          <a:latin typeface="+mn-lt"/>
          <a:ea typeface="+mn-ea"/>
          <a:cs typeface="+mn-cs"/>
        </a:defRPr>
      </a:lvl1pPr>
      <a:lvl2pPr marL="808038" indent="-311150" algn="l" defTabSz="995363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5C5C5C"/>
          </a:solidFill>
          <a:latin typeface="+mn-lt"/>
          <a:ea typeface="+mn-ea"/>
          <a:cs typeface="+mn-cs"/>
        </a:defRPr>
      </a:lvl2pPr>
      <a:lvl3pPr marL="1243013" indent="-247650" algn="l" defTabSz="995363" rtl="0" fontAlgn="base">
        <a:spcBef>
          <a:spcPct val="20000"/>
        </a:spcBef>
        <a:spcAft>
          <a:spcPct val="0"/>
        </a:spcAft>
        <a:buChar char="•"/>
        <a:defRPr sz="2600">
          <a:solidFill>
            <a:srgbClr val="5C5C5C"/>
          </a:solidFill>
          <a:latin typeface="+mn-lt"/>
          <a:ea typeface="+mn-ea"/>
          <a:cs typeface="+mn-cs"/>
        </a:defRPr>
      </a:lvl3pPr>
      <a:lvl4pPr marL="1698625" indent="-247650" algn="l" defTabSz="995363" rtl="0" fontAlgn="base">
        <a:spcBef>
          <a:spcPct val="20000"/>
        </a:spcBef>
        <a:spcAft>
          <a:spcPct val="0"/>
        </a:spcAft>
        <a:buChar char="–"/>
        <a:defRPr sz="2200">
          <a:solidFill>
            <a:srgbClr val="5C5C5C"/>
          </a:solidFill>
          <a:latin typeface="+mn-lt"/>
          <a:ea typeface="+mn-ea"/>
          <a:cs typeface="+mn-cs"/>
        </a:defRPr>
      </a:lvl4pPr>
      <a:lvl5pPr marL="2155825" indent="-247650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+mn-ea"/>
          <a:cs typeface="+mn-cs"/>
        </a:defRPr>
      </a:lvl5pPr>
      <a:lvl6pPr marL="2613025" indent="-247650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+mn-ea"/>
          <a:cs typeface="+mn-cs"/>
        </a:defRPr>
      </a:lvl6pPr>
      <a:lvl7pPr marL="3070225" indent="-247650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+mn-ea"/>
          <a:cs typeface="+mn-cs"/>
        </a:defRPr>
      </a:lvl7pPr>
      <a:lvl8pPr marL="3527425" indent="-247650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+mn-ea"/>
          <a:cs typeface="+mn-cs"/>
        </a:defRPr>
      </a:lvl8pPr>
      <a:lvl9pPr marL="3984625" indent="-247650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../Documenti/Documenti/Downloads/SCHEMA%20GIORGIA.doc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5.png"/><Relationship Id="rId5" Type="http://schemas.openxmlformats.org/officeDocument/2006/relationships/hyperlink" Target="../Documenti/Documenti/Downloads/token%20GRUPPO%20adhd.doc" TargetMode="Externa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/>
          <p:cNvSpPr txBox="1">
            <a:spLocks noChangeArrowheads="1"/>
          </p:cNvSpPr>
          <p:nvPr/>
        </p:nvSpPr>
        <p:spPr bwMode="auto">
          <a:xfrm>
            <a:off x="1528763" y="1927225"/>
            <a:ext cx="7659687" cy="2792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2632" tIns="53369" rIns="102632" bIns="53369">
            <a:spAutoFit/>
          </a:bodyPr>
          <a:lstStyle/>
          <a:p>
            <a:pPr defTabSz="511175" eaLnBrk="0" hangingPunct="0">
              <a:lnSpc>
                <a:spcPct val="8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10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I disturbi da deficit di attenzione e iperattività</a:t>
            </a:r>
          </a:p>
          <a:p>
            <a:pPr defTabSz="511175" eaLnBrk="0" hangingPunct="0">
              <a:lnSpc>
                <a:spcPct val="8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10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ADHD</a:t>
            </a:r>
          </a:p>
          <a:p>
            <a:pPr defTabSz="511175" eaLnBrk="0" hangingPunct="0">
              <a:lnSpc>
                <a:spcPct val="8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10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dal DSM IV al DSM5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asellaDiTesto 4"/>
          <p:cNvSpPr txBox="1">
            <a:spLocks noChangeArrowheads="1"/>
          </p:cNvSpPr>
          <p:nvPr/>
        </p:nvSpPr>
        <p:spPr bwMode="auto">
          <a:xfrm>
            <a:off x="0" y="6792913"/>
            <a:ext cx="36337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200" b="0" i="1">
                <a:solidFill>
                  <a:schemeClr val="bg1"/>
                </a:solidFill>
              </a:rPr>
              <a:t>12 Dicembre 2013</a:t>
            </a:r>
          </a:p>
          <a:p>
            <a:pPr algn="ctr" eaLnBrk="0" hangingPunct="0"/>
            <a:r>
              <a:rPr lang="it-IT" sz="2200" b="0" i="1">
                <a:solidFill>
                  <a:schemeClr val="bg1"/>
                </a:solidFill>
              </a:rPr>
              <a:t>Gruppo  ADHD</a:t>
            </a:r>
          </a:p>
        </p:txBody>
      </p:sp>
      <p:sp>
        <p:nvSpPr>
          <p:cNvPr id="14" name="Segnaposto contenuto 5"/>
          <p:cNvSpPr txBox="1">
            <a:spLocks/>
          </p:cNvSpPr>
          <p:nvPr/>
        </p:nvSpPr>
        <p:spPr bwMode="auto">
          <a:xfrm>
            <a:off x="579438" y="1250950"/>
            <a:ext cx="5022850" cy="311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" indent="-9525" defTabSz="995363" eaLnBrk="0" hangingPunct="0">
              <a:spcBef>
                <a:spcPct val="20000"/>
              </a:spcBef>
              <a:defRPr/>
            </a:pPr>
            <a:r>
              <a:rPr lang="it-IT" kern="0" dirty="0">
                <a:ea typeface="ＭＳ Ｐゴシック" pitchFamily="34" charset="-128"/>
              </a:rPr>
              <a:t>CONCLUSIONI</a:t>
            </a:r>
          </a:p>
          <a:p>
            <a:pPr marL="9525" indent="-9525" defTabSz="995363" eaLnBrk="0" hangingPunct="0">
              <a:spcBef>
                <a:spcPct val="20000"/>
              </a:spcBef>
              <a:defRPr/>
            </a:pPr>
            <a:endParaRPr lang="it-IT" kern="0" dirty="0">
              <a:ea typeface="ＭＳ Ｐゴシック" pitchFamily="34" charset="-128"/>
            </a:endParaRPr>
          </a:p>
          <a:p>
            <a:pPr eaLnBrk="0" hangingPunct="0">
              <a:defRPr/>
            </a:pPr>
            <a:r>
              <a:rPr lang="it-IT" b="0" dirty="0">
                <a:ea typeface="ＭＳ Ｐゴシック" pitchFamily="34" charset="-128"/>
                <a:cs typeface="+mn-cs"/>
              </a:rPr>
              <a:t>Si possono imparare associazioni </a:t>
            </a:r>
            <a:r>
              <a:rPr lang="it-IT" b="0" dirty="0" smtClean="0">
                <a:ea typeface="ＭＳ Ｐゴシック" pitchFamily="34" charset="-128"/>
                <a:cs typeface="+mn-cs"/>
              </a:rPr>
              <a:t>arbitrarie</a:t>
            </a:r>
            <a:endParaRPr lang="it-IT" b="0" dirty="0">
              <a:ea typeface="ＭＳ Ｐゴシック" pitchFamily="34" charset="-128"/>
              <a:cs typeface="+mn-cs"/>
            </a:endParaRPr>
          </a:p>
          <a:p>
            <a:pPr eaLnBrk="0" hangingPunct="0">
              <a:defRPr/>
            </a:pPr>
            <a:endParaRPr lang="it-IT" b="0" dirty="0">
              <a:ea typeface="ＭＳ Ｐゴシック" pitchFamily="34" charset="-128"/>
              <a:cs typeface="+mn-cs"/>
            </a:endParaRPr>
          </a:p>
          <a:p>
            <a:pPr eaLnBrk="0" hangingPunct="0">
              <a:defRPr/>
            </a:pPr>
            <a:r>
              <a:rPr lang="it-IT" b="0" dirty="0">
                <a:ea typeface="ＭＳ Ｐゴシック" pitchFamily="34" charset="-128"/>
                <a:cs typeface="+mn-cs"/>
              </a:rPr>
              <a:t>Tali associazioni si rappresentano mentalmente lungo una </a:t>
            </a:r>
            <a:r>
              <a:rPr lang="it-IT" b="0" dirty="0" smtClean="0">
                <a:ea typeface="ＭＳ Ｐゴシック" pitchFamily="34" charset="-128"/>
                <a:cs typeface="+mn-cs"/>
              </a:rPr>
              <a:t>linea</a:t>
            </a:r>
            <a:endParaRPr lang="it-IT" b="0" dirty="0">
              <a:ea typeface="ＭＳ Ｐゴシック" pitchFamily="34" charset="-128"/>
              <a:cs typeface="+mn-cs"/>
            </a:endParaRPr>
          </a:p>
        </p:txBody>
      </p:sp>
      <p:pic>
        <p:nvPicPr>
          <p:cNvPr id="82947" name="Immagine 7"/>
          <p:cNvPicPr>
            <a:picLocks noChangeAspect="1" noChangeArrowheads="1"/>
          </p:cNvPicPr>
          <p:nvPr/>
        </p:nvPicPr>
        <p:blipFill>
          <a:blip r:embed="rId3"/>
          <a:srcRect b="55984"/>
          <a:stretch>
            <a:fillRect/>
          </a:stretch>
        </p:blipFill>
        <p:spPr bwMode="auto">
          <a:xfrm>
            <a:off x="900113" y="5195888"/>
            <a:ext cx="888206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asellaDiTesto 5"/>
          <p:cNvSpPr txBox="1">
            <a:spLocks noChangeArrowheads="1"/>
          </p:cNvSpPr>
          <p:nvPr/>
        </p:nvSpPr>
        <p:spPr bwMode="auto">
          <a:xfrm>
            <a:off x="9344025" y="1714500"/>
            <a:ext cx="885825" cy="3786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</p:txBody>
      </p:sp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769938" y="1319213"/>
            <a:ext cx="9113837" cy="46164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t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/>
              <a:t> Logica deduttiva</a:t>
            </a:r>
          </a:p>
          <a:p>
            <a:pPr eaLnBrk="0" fontAlgn="t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/>
              <a:t> Inferenza e problem solving</a:t>
            </a:r>
          </a:p>
          <a:p>
            <a:pPr eaLnBrk="0" fontAlgn="t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/>
              <a:t> Apprendimento a lungo termine visuo-spaziale</a:t>
            </a:r>
          </a:p>
          <a:p>
            <a:pPr eaLnBrk="0" fontAlgn="t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/>
              <a:t> Working memory visuo-spaziale</a:t>
            </a:r>
          </a:p>
          <a:p>
            <a:pPr eaLnBrk="0" fontAlgn="t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/>
              <a:t> Memoria associativa</a:t>
            </a:r>
          </a:p>
          <a:p>
            <a:pPr eaLnBrk="0" fontAlgn="t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/>
              <a:t> Rappresentazione numerica</a:t>
            </a:r>
          </a:p>
          <a:p>
            <a:pPr eaLnBrk="0" fontAlgn="t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/>
              <a:t> Attenzione visuo-spaziale</a:t>
            </a:r>
          </a:p>
        </p:txBody>
      </p:sp>
      <p:sp>
        <p:nvSpPr>
          <p:cNvPr id="8198" name="Segnaposto contenuto 4"/>
          <p:cNvSpPr>
            <a:spLocks noGrp="1"/>
          </p:cNvSpPr>
          <p:nvPr>
            <p:ph idx="1"/>
          </p:nvPr>
        </p:nvSpPr>
        <p:spPr>
          <a:xfrm>
            <a:off x="863600" y="519113"/>
            <a:ext cx="8597900" cy="585787"/>
          </a:xfrm>
          <a:solidFill>
            <a:schemeClr val="bg1"/>
          </a:solidFill>
        </p:spPr>
        <p:txBody>
          <a:bodyPr/>
          <a:lstStyle/>
          <a:p>
            <a:pPr marL="372880" indent="-372880" defTabSz="993743">
              <a:buFontTx/>
              <a:buNone/>
              <a:defRPr/>
            </a:pPr>
            <a:r>
              <a:rPr lang="it-IT" sz="3200" b="1" kern="1200" dirty="0" smtClean="0">
                <a:solidFill>
                  <a:srgbClr val="000066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Processi neuropsicologici coinvolti</a:t>
            </a:r>
          </a:p>
        </p:txBody>
      </p:sp>
      <p:pic>
        <p:nvPicPr>
          <p:cNvPr id="83972" name="Immagine 7"/>
          <p:cNvPicPr>
            <a:picLocks noChangeAspect="1" noChangeArrowheads="1"/>
          </p:cNvPicPr>
          <p:nvPr/>
        </p:nvPicPr>
        <p:blipFill>
          <a:blip r:embed="rId3"/>
          <a:srcRect l="12560" r="14442" b="15990"/>
          <a:stretch>
            <a:fillRect/>
          </a:stretch>
        </p:blipFill>
        <p:spPr bwMode="auto">
          <a:xfrm>
            <a:off x="6630988" y="4622800"/>
            <a:ext cx="378142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asellaDiTesto 5"/>
          <p:cNvSpPr txBox="1">
            <a:spLocks noChangeArrowheads="1"/>
          </p:cNvSpPr>
          <p:nvPr/>
        </p:nvSpPr>
        <p:spPr bwMode="auto">
          <a:xfrm>
            <a:off x="9344025" y="1714500"/>
            <a:ext cx="885825" cy="3786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  <a:p>
            <a:pPr algn="ctr" eaLnBrk="0" hangingPunct="0"/>
            <a:endParaRPr lang="it-IT"/>
          </a:p>
        </p:txBody>
      </p:sp>
      <p:sp>
        <p:nvSpPr>
          <p:cNvPr id="8198" name="Segnaposto contenuto 4"/>
          <p:cNvSpPr>
            <a:spLocks noGrp="1"/>
          </p:cNvSpPr>
          <p:nvPr>
            <p:ph idx="1"/>
          </p:nvPr>
        </p:nvSpPr>
        <p:spPr>
          <a:xfrm>
            <a:off x="863600" y="519113"/>
            <a:ext cx="8597900" cy="585787"/>
          </a:xfrm>
          <a:solidFill>
            <a:schemeClr val="bg1"/>
          </a:solidFill>
        </p:spPr>
        <p:txBody>
          <a:bodyPr/>
          <a:lstStyle/>
          <a:p>
            <a:pPr marL="372880" indent="-372880" defTabSz="993743">
              <a:buFontTx/>
              <a:buNone/>
              <a:defRPr/>
            </a:pPr>
            <a:r>
              <a:rPr lang="it-IT" sz="3200" b="1" kern="1200" dirty="0" smtClean="0">
                <a:solidFill>
                  <a:srgbClr val="000066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Perché negli ADHD?</a:t>
            </a:r>
          </a:p>
        </p:txBody>
      </p:sp>
      <p:sp>
        <p:nvSpPr>
          <p:cNvPr id="86019" name="CasellaDiTesto 5"/>
          <p:cNvSpPr txBox="1">
            <a:spLocks noChangeArrowheads="1"/>
          </p:cNvSpPr>
          <p:nvPr/>
        </p:nvSpPr>
        <p:spPr bwMode="auto">
          <a:xfrm>
            <a:off x="538163" y="1143000"/>
            <a:ext cx="9791700" cy="5262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2800" b="0"/>
              <a:t>Funzioni esecutive: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/>
              <a:t> Working memory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/>
              <a:t> Problem solving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/>
              <a:t> Attenzione Spaziale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/>
              <a:t> Memoria a lungo termine</a:t>
            </a:r>
          </a:p>
          <a:p>
            <a:pPr eaLnBrk="0" hangingPunct="0">
              <a:lnSpc>
                <a:spcPct val="150000"/>
              </a:lnSpc>
            </a:pPr>
            <a:r>
              <a:rPr lang="it-IT" sz="2800" b="0"/>
              <a:t>+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/>
              <a:t> Ragionamento deduttivo:</a:t>
            </a:r>
          </a:p>
          <a:p>
            <a:pPr eaLnBrk="0" hangingPunct="0">
              <a:lnSpc>
                <a:spcPct val="150000"/>
              </a:lnSpc>
            </a:pPr>
            <a:r>
              <a:rPr lang="it-IT" b="0"/>
              <a:t>(controllo esecutivo per i processi di selezione dell’obiettivo)</a:t>
            </a:r>
            <a:r>
              <a:rPr lang="it-IT" sz="2800" b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egnaposto contenuto 4"/>
          <p:cNvSpPr>
            <a:spLocks noGrp="1"/>
          </p:cNvSpPr>
          <p:nvPr>
            <p:ph idx="1"/>
          </p:nvPr>
        </p:nvSpPr>
        <p:spPr>
          <a:xfrm>
            <a:off x="1287463" y="514350"/>
            <a:ext cx="8597900" cy="678973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it-IT" sz="3200" b="1" kern="1200" dirty="0" smtClean="0">
                <a:solidFill>
                  <a:srgbClr val="000066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Protocollo sperimentale</a:t>
            </a:r>
          </a:p>
          <a:p>
            <a:pPr>
              <a:buFontTx/>
              <a:buNone/>
              <a:defRPr/>
            </a:pPr>
            <a:endParaRPr lang="it-IT" sz="24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  <a:defRPr/>
            </a:pPr>
            <a:r>
              <a:rPr lang="it-IT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Partecipanti</a:t>
            </a:r>
            <a:endParaRPr lang="it-IT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  <a:defRPr/>
            </a:pPr>
            <a:endParaRPr lang="it-IT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  <a:defRPr/>
            </a:pP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Bambini ADHD: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di </a:t>
            </a:r>
            <a:r>
              <a:rPr lang="it-IT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</a:t>
            </a: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elementare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di </a:t>
            </a:r>
            <a:r>
              <a:rPr lang="it-IT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</a:t>
            </a: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elementare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di V elementare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 di I media</a:t>
            </a:r>
          </a:p>
          <a:p>
            <a:pPr>
              <a:buFontTx/>
              <a:buNone/>
              <a:defRPr/>
            </a:pPr>
            <a:endParaRPr lang="it-IT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  <a:defRPr/>
            </a:pP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Gruppo di controllo: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 di III elementare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 di IV elementare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 di V elementare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it-IT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 di I media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" descr="G:\TI\Stimuli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050" y="1158875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7" descr="G:\TI\Stimuli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9288" y="4183063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Ovale 7"/>
          <p:cNvSpPr>
            <a:spLocks noChangeArrowheads="1"/>
          </p:cNvSpPr>
          <p:nvPr/>
        </p:nvSpPr>
        <p:spPr bwMode="auto">
          <a:xfrm>
            <a:off x="5207000" y="3387725"/>
            <a:ext cx="247650" cy="2095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 sz="12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5" descr="G:\TI\Stimuli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1588" y="2781300"/>
            <a:ext cx="1735137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6" descr="G:\TI\Stimuli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3" y="2781300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9" descr="G:\TI\Stimuli\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2784475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11" descr="G:\TI\Stimuli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15175" y="2771775"/>
            <a:ext cx="173513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10" descr="G:\TI\Stimuli\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8763" y="2771775"/>
            <a:ext cx="1735137" cy="173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1143" name="Picture 7" descr="G:\TI\Stimuli\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00225" y="2784475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Immagine 3" descr="Immagin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363538"/>
            <a:ext cx="10275887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7463" y="234950"/>
            <a:ext cx="8597900" cy="1146175"/>
          </a:xfrm>
        </p:spPr>
        <p:txBody>
          <a:bodyPr/>
          <a:lstStyle/>
          <a:p>
            <a:pPr>
              <a:defRPr/>
            </a:pPr>
            <a:r>
              <a:rPr lang="it-IT" sz="3200" b="1" kern="1200" dirty="0" smtClean="0">
                <a:solidFill>
                  <a:srgbClr val="000066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Prove neuropsicologiche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94210" name="CasellaDiTesto 9"/>
          <p:cNvSpPr txBox="1">
            <a:spLocks noChangeArrowheads="1"/>
          </p:cNvSpPr>
          <p:nvPr/>
        </p:nvSpPr>
        <p:spPr bwMode="auto">
          <a:xfrm>
            <a:off x="203200" y="1320800"/>
            <a:ext cx="10485438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/>
              <a:t> LOGICA: CPM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/>
              <a:t> WM VISUO-SPAZIALE (n-back)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/>
              <a:t> MEMORIA ASSOCIATIVA VISIVA (Farfalline)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/>
              <a:t> MEMORIA A LUNGO TERMINE VISUO-SPAZIALE (Promea)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/>
              <a:t> CODIFICA SEMANTICA DEL NUMERO (Inserzioni)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/>
              <a:t> ATTENZIONE VISUO-SPAZIALE (Posner)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endParaRPr lang="it-IT" sz="2000"/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endParaRPr lang="it-IT" sz="2000"/>
          </a:p>
          <a:p>
            <a:pPr algn="ctr" eaLnBrk="0" hangingPunct="0">
              <a:lnSpc>
                <a:spcPct val="150000"/>
              </a:lnSpc>
            </a:pPr>
            <a:r>
              <a:rPr lang="it-IT"/>
              <a:t>2-3 sessioni</a:t>
            </a:r>
          </a:p>
          <a:p>
            <a:pPr algn="ctr" eaLnBrk="0" hangingPunct="0">
              <a:lnSpc>
                <a:spcPct val="150000"/>
              </a:lnSpc>
            </a:pPr>
            <a:r>
              <a:rPr lang="it-IT"/>
              <a:t>Ordine random dei task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7463" y="234950"/>
            <a:ext cx="8597900" cy="1146175"/>
          </a:xfrm>
        </p:spPr>
        <p:txBody>
          <a:bodyPr/>
          <a:lstStyle/>
          <a:p>
            <a:pPr>
              <a:defRPr/>
            </a:pPr>
            <a:r>
              <a:rPr lang="it-IT" sz="3200" b="1" kern="1200" dirty="0" smtClean="0">
                <a:solidFill>
                  <a:srgbClr val="000066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Risultati preliminari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96258" name="Rettangolo arrotondato 6"/>
          <p:cNvSpPr>
            <a:spLocks noChangeArrowheads="1"/>
          </p:cNvSpPr>
          <p:nvPr/>
        </p:nvSpPr>
        <p:spPr bwMode="auto">
          <a:xfrm>
            <a:off x="2192338" y="1582738"/>
            <a:ext cx="3105150" cy="306387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it-IT" sz="1200"/>
          </a:p>
        </p:txBody>
      </p:sp>
      <p:sp>
        <p:nvSpPr>
          <p:cNvPr id="96259" name="Rettangolo arrotondato 7"/>
          <p:cNvSpPr>
            <a:spLocks noChangeArrowheads="1"/>
          </p:cNvSpPr>
          <p:nvPr/>
        </p:nvSpPr>
        <p:spPr bwMode="auto">
          <a:xfrm>
            <a:off x="231775" y="652463"/>
            <a:ext cx="3846513" cy="4064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it-IT" sz="1200"/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2138" y="1025525"/>
            <a:ext cx="7029450" cy="59277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pic>
        <p:nvPicPr>
          <p:cNvPr id="96261" name="Immagine 9" descr="grafico 2.png"/>
          <p:cNvPicPr>
            <a:picLocks noChangeAspect="1" noChangeArrowheads="1"/>
          </p:cNvPicPr>
          <p:nvPr/>
        </p:nvPicPr>
        <p:blipFill>
          <a:blip r:embed="rId4"/>
          <a:srcRect l="59048" t="55069" r="37975" b="41418"/>
          <a:stretch>
            <a:fillRect/>
          </a:stretch>
        </p:blipFill>
        <p:spPr bwMode="auto">
          <a:xfrm>
            <a:off x="6546850" y="4189413"/>
            <a:ext cx="1047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Immagine 10" descr="grafico 2.png"/>
          <p:cNvPicPr>
            <a:picLocks noChangeAspect="1" noChangeArrowheads="1"/>
          </p:cNvPicPr>
          <p:nvPr/>
        </p:nvPicPr>
        <p:blipFill>
          <a:blip r:embed="rId4"/>
          <a:srcRect l="59048" t="55069" r="37085" b="43134"/>
          <a:stretch>
            <a:fillRect/>
          </a:stretch>
        </p:blipFill>
        <p:spPr bwMode="auto">
          <a:xfrm>
            <a:off x="6777038" y="4313238"/>
            <a:ext cx="134937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Immagine 11" descr="grafico 2.png"/>
          <p:cNvPicPr>
            <a:picLocks noChangeAspect="1" noChangeArrowheads="1"/>
          </p:cNvPicPr>
          <p:nvPr/>
        </p:nvPicPr>
        <p:blipFill>
          <a:blip r:embed="rId4"/>
          <a:srcRect l="59048" t="55069" r="37975" b="41418"/>
          <a:stretch>
            <a:fillRect/>
          </a:stretch>
        </p:blipFill>
        <p:spPr bwMode="auto">
          <a:xfrm>
            <a:off x="6623050" y="4194175"/>
            <a:ext cx="1031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Immagine 12" descr="grafico 2.png"/>
          <p:cNvPicPr>
            <a:picLocks noChangeAspect="1" noChangeArrowheads="1"/>
          </p:cNvPicPr>
          <p:nvPr/>
        </p:nvPicPr>
        <p:blipFill>
          <a:blip r:embed="rId4"/>
          <a:srcRect l="59048" t="55069" r="37975" b="41418"/>
          <a:stretch>
            <a:fillRect/>
          </a:stretch>
        </p:blipFill>
        <p:spPr bwMode="auto">
          <a:xfrm>
            <a:off x="6684963" y="4197350"/>
            <a:ext cx="1047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Immagine 13" descr="grafico 2.png"/>
          <p:cNvPicPr>
            <a:picLocks noChangeAspect="1" noChangeArrowheads="1"/>
          </p:cNvPicPr>
          <p:nvPr/>
        </p:nvPicPr>
        <p:blipFill>
          <a:blip r:embed="rId4"/>
          <a:srcRect l="59048" t="55069" r="37975" b="41418"/>
          <a:stretch>
            <a:fillRect/>
          </a:stretch>
        </p:blipFill>
        <p:spPr bwMode="auto">
          <a:xfrm>
            <a:off x="6264275" y="4200525"/>
            <a:ext cx="1047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6" name="Immagine 14" descr="grafico 2.png"/>
          <p:cNvPicPr>
            <a:picLocks noChangeAspect="1" noChangeArrowheads="1"/>
          </p:cNvPicPr>
          <p:nvPr/>
        </p:nvPicPr>
        <p:blipFill>
          <a:blip r:embed="rId4"/>
          <a:srcRect l="59048" t="55069" r="37975" b="41418"/>
          <a:stretch>
            <a:fillRect/>
          </a:stretch>
        </p:blipFill>
        <p:spPr bwMode="auto">
          <a:xfrm>
            <a:off x="6357938" y="4219575"/>
            <a:ext cx="1047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7" name="Immagine 15" descr="grafico 2.png"/>
          <p:cNvPicPr>
            <a:picLocks noChangeAspect="1" noChangeArrowheads="1"/>
          </p:cNvPicPr>
          <p:nvPr/>
        </p:nvPicPr>
        <p:blipFill>
          <a:blip r:embed="rId4"/>
          <a:srcRect l="59048" t="55069" r="37975" b="41418"/>
          <a:stretch>
            <a:fillRect/>
          </a:stretch>
        </p:blipFill>
        <p:spPr bwMode="auto">
          <a:xfrm>
            <a:off x="6394450" y="4200525"/>
            <a:ext cx="1047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8" name="Immagine 16" descr="grafico 2.png"/>
          <p:cNvPicPr>
            <a:picLocks noChangeAspect="1" noChangeArrowheads="1"/>
          </p:cNvPicPr>
          <p:nvPr/>
        </p:nvPicPr>
        <p:blipFill>
          <a:blip r:embed="rId4"/>
          <a:srcRect l="85191" t="14624" r="12827" b="63741"/>
          <a:stretch>
            <a:fillRect/>
          </a:stretch>
        </p:blipFill>
        <p:spPr bwMode="auto">
          <a:xfrm>
            <a:off x="6791325" y="3935413"/>
            <a:ext cx="2825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9" name="Immagine 17" descr="grafico 2.png"/>
          <p:cNvPicPr>
            <a:picLocks noChangeAspect="1" noChangeArrowheads="1"/>
          </p:cNvPicPr>
          <p:nvPr/>
        </p:nvPicPr>
        <p:blipFill>
          <a:blip r:embed="rId4"/>
          <a:srcRect l="85191" t="14624" r="12827" b="63741"/>
          <a:stretch>
            <a:fillRect/>
          </a:stretch>
        </p:blipFill>
        <p:spPr bwMode="auto">
          <a:xfrm>
            <a:off x="6084888" y="3968750"/>
            <a:ext cx="1508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7463" y="511175"/>
            <a:ext cx="8597900" cy="593725"/>
          </a:xfrm>
        </p:spPr>
        <p:txBody>
          <a:bodyPr/>
          <a:lstStyle/>
          <a:p>
            <a:pPr>
              <a:defRPr/>
            </a:pPr>
            <a:r>
              <a:rPr lang="it-IT" sz="3200" b="1" kern="1200" dirty="0" smtClean="0">
                <a:solidFill>
                  <a:srgbClr val="000066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Risultati preliminari</a:t>
            </a:r>
            <a:endParaRPr lang="it-IT" dirty="0"/>
          </a:p>
        </p:txBody>
      </p:sp>
      <p:sp>
        <p:nvSpPr>
          <p:cNvPr id="98306" name="Rettangolo arrotondato 7"/>
          <p:cNvSpPr>
            <a:spLocks noChangeArrowheads="1"/>
          </p:cNvSpPr>
          <p:nvPr/>
        </p:nvSpPr>
        <p:spPr bwMode="auto">
          <a:xfrm>
            <a:off x="231775" y="652463"/>
            <a:ext cx="3846513" cy="4064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it-IT" sz="1200">
              <a:solidFill>
                <a:srgbClr val="000000"/>
              </a:solidFill>
            </a:endParaRPr>
          </a:p>
        </p:txBody>
      </p:sp>
      <p:pic>
        <p:nvPicPr>
          <p:cNvPr id="9830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5825" y="1338263"/>
            <a:ext cx="64293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5" descr="Desk Reference to the Diagnostic Criteria From DSM-5&amp;#153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350838"/>
            <a:ext cx="1995488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Rettangolo 5"/>
          <p:cNvSpPr>
            <a:spLocks noChangeArrowheads="1"/>
          </p:cNvSpPr>
          <p:nvPr/>
        </p:nvSpPr>
        <p:spPr bwMode="auto">
          <a:xfrm>
            <a:off x="4165600" y="550863"/>
            <a:ext cx="80168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1" tIns="52131" rIns="104261" bIns="52131">
            <a:spAutoFit/>
          </a:bodyPr>
          <a:lstStyle/>
          <a:p>
            <a:pPr marL="371475" indent="-371475" defTabSz="992188" eaLnBrk="0" hangingPunct="0">
              <a:spcBef>
                <a:spcPct val="20000"/>
              </a:spcBef>
            </a:pPr>
            <a:r>
              <a:rPr lang="it-IT" sz="320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Definizione ADHD</a:t>
            </a:r>
            <a:r>
              <a:rPr lang="it-IT" sz="3500">
                <a:solidFill>
                  <a:srgbClr val="000000"/>
                </a:solidFill>
                <a:latin typeface="RotisSemiSerif"/>
              </a:rPr>
              <a:t> </a:t>
            </a:r>
          </a:p>
        </p:txBody>
      </p:sp>
      <p:sp>
        <p:nvSpPr>
          <p:cNvPr id="73731" name="Rettangolo 6"/>
          <p:cNvSpPr>
            <a:spLocks noChangeArrowheads="1"/>
          </p:cNvSpPr>
          <p:nvPr/>
        </p:nvSpPr>
        <p:spPr bwMode="auto">
          <a:xfrm>
            <a:off x="547688" y="3305175"/>
            <a:ext cx="9847262" cy="37985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4261" tIns="52131" rIns="104261" bIns="52131">
            <a:spAutoFit/>
          </a:bodyPr>
          <a:lstStyle/>
          <a:p>
            <a:pPr defTabSz="1041400" eaLnBrk="0" hangingPunct="0"/>
            <a:r>
              <a:rPr lang="en-US" b="0" dirty="0">
                <a:solidFill>
                  <a:srgbClr val="000000"/>
                </a:solidFill>
                <a:latin typeface="Arial" charset="0"/>
              </a:rPr>
              <a:t>- characterized by a pattern of behavior, present in multiple settings (e.g.,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school and home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defTabSz="1041400" eaLnBrk="0" hangingPunct="0"/>
            <a:r>
              <a:rPr lang="en-US" b="0" dirty="0">
                <a:solidFill>
                  <a:srgbClr val="000000"/>
                </a:solidFill>
                <a:latin typeface="Arial" charset="0"/>
              </a:rPr>
              <a:t>- result in performance issues in social, educational, or work settings. </a:t>
            </a:r>
          </a:p>
          <a:p>
            <a:pPr defTabSz="1041400" eaLnBrk="0" hangingPunct="0"/>
            <a:endParaRPr lang="en-US" b="0" dirty="0">
              <a:solidFill>
                <a:srgbClr val="000000"/>
              </a:solidFill>
              <a:latin typeface="Arial" charset="0"/>
            </a:endParaRPr>
          </a:p>
          <a:p>
            <a:pPr defTabSz="1041400" eaLnBrk="0" hangingPunct="0"/>
            <a:r>
              <a:rPr lang="en-US" b="0" dirty="0">
                <a:solidFill>
                  <a:srgbClr val="000000"/>
                </a:solidFill>
                <a:latin typeface="Arial" charset="0"/>
              </a:rPr>
              <a:t>2 categories of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inattention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hyperactivity and impulsivity</a:t>
            </a:r>
            <a:r>
              <a:rPr lang="en-US" b="0" dirty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defTabSz="1041400" eaLnBrk="0" hangingPunct="0"/>
            <a:r>
              <a:rPr lang="en-US" b="0" dirty="0">
                <a:solidFill>
                  <a:srgbClr val="000000"/>
                </a:solidFill>
                <a:latin typeface="Arial" charset="0"/>
              </a:rPr>
              <a:t>behaviors like failure to pay close attention to details</a:t>
            </a:r>
          </a:p>
          <a:p>
            <a:pPr defTabSz="1041400" eaLnBrk="0" hangingPunct="0"/>
            <a:r>
              <a:rPr lang="en-US" b="0" dirty="0">
                <a:solidFill>
                  <a:srgbClr val="000000"/>
                </a:solidFill>
                <a:latin typeface="Arial" charset="0"/>
              </a:rPr>
              <a:t>difficulty organizing tasks and activities</a:t>
            </a:r>
          </a:p>
          <a:p>
            <a:pPr defTabSz="1041400" eaLnBrk="0" hangingPunct="0"/>
            <a:r>
              <a:rPr lang="en-US" b="0" dirty="0">
                <a:solidFill>
                  <a:srgbClr val="000000"/>
                </a:solidFill>
                <a:latin typeface="Arial" charset="0"/>
              </a:rPr>
              <a:t>excessive talking</a:t>
            </a:r>
          </a:p>
          <a:p>
            <a:pPr defTabSz="1041400" eaLnBrk="0" hangingPunct="0"/>
            <a:r>
              <a:rPr lang="en-US" b="0" dirty="0">
                <a:solidFill>
                  <a:srgbClr val="000000"/>
                </a:solidFill>
                <a:latin typeface="Arial" charset="0"/>
              </a:rPr>
              <a:t>fidgeting</a:t>
            </a:r>
          </a:p>
          <a:p>
            <a:pPr defTabSz="1041400" eaLnBrk="0" hangingPunct="0"/>
            <a:r>
              <a:rPr lang="en-US" b="0" dirty="0">
                <a:solidFill>
                  <a:srgbClr val="000000"/>
                </a:solidFill>
                <a:latin typeface="Arial" charset="0"/>
              </a:rPr>
              <a:t>inability to remain seated in appropriate situations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7463" y="234950"/>
            <a:ext cx="8597900" cy="654050"/>
          </a:xfrm>
        </p:spPr>
        <p:txBody>
          <a:bodyPr/>
          <a:lstStyle/>
          <a:p>
            <a:pPr>
              <a:defRPr/>
            </a:pPr>
            <a:r>
              <a:rPr lang="it-IT" b="1" kern="1200" dirty="0" smtClean="0">
                <a:solidFill>
                  <a:srgbClr val="000066"/>
                </a:solidFill>
                <a:latin typeface="Tahoma" pitchFamily="34" charset="0"/>
                <a:ea typeface="ＭＳ Ｐゴシック" pitchFamily="34" charset="-128"/>
                <a:cs typeface="Times New Roman" pitchFamily="18" charset="0"/>
              </a:rPr>
              <a:t>Conclusioni Preliminari</a:t>
            </a:r>
            <a:endParaRPr lang="it-IT" dirty="0"/>
          </a:p>
        </p:txBody>
      </p:sp>
      <p:sp>
        <p:nvSpPr>
          <p:cNvPr id="100354" name="CasellaDiTesto 9"/>
          <p:cNvSpPr txBox="1">
            <a:spLocks noChangeArrowheads="1"/>
          </p:cNvSpPr>
          <p:nvPr/>
        </p:nvSpPr>
        <p:spPr bwMode="auto">
          <a:xfrm>
            <a:off x="653143" y="1335315"/>
            <a:ext cx="959394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dirty="0"/>
              <a:t>  I b ADHD hanno difficoltà nel rappresentarsi mentalmente in una linea l’ordine delle figure apprese</a:t>
            </a:r>
          </a:p>
          <a:p>
            <a:pPr eaLnBrk="0" hangingPunct="0">
              <a:lnSpc>
                <a:spcPct val="150000"/>
              </a:lnSpc>
            </a:pPr>
            <a:r>
              <a:rPr lang="it-IT" dirty="0"/>
              <a:t>Perche?</a:t>
            </a:r>
          </a:p>
          <a:p>
            <a:pPr eaLnBrk="0" hangingPunct="0">
              <a:lnSpc>
                <a:spcPct val="150000"/>
              </a:lnSpc>
            </a:pPr>
            <a:r>
              <a:rPr lang="it-IT" dirty="0"/>
              <a:t>Cadute:</a:t>
            </a:r>
          </a:p>
          <a:p>
            <a:pPr eaLnBrk="0" hangingPunct="0">
              <a:lnSpc>
                <a:spcPct val="150000"/>
              </a:lnSpc>
            </a:pPr>
            <a:r>
              <a:rPr lang="it-IT" dirty="0"/>
              <a:t>Nella MLT visiva (ma non spaziale)</a:t>
            </a:r>
          </a:p>
          <a:p>
            <a:pPr eaLnBrk="0" hangingPunct="0">
              <a:lnSpc>
                <a:spcPct val="150000"/>
              </a:lnSpc>
            </a:pPr>
            <a:r>
              <a:rPr lang="it-IT" dirty="0"/>
              <a:t>Memoria associativa</a:t>
            </a:r>
          </a:p>
          <a:p>
            <a:pPr eaLnBrk="0" hangingPunct="0">
              <a:lnSpc>
                <a:spcPct val="150000"/>
              </a:lnSpc>
            </a:pPr>
            <a:r>
              <a:rPr lang="it-IT" dirty="0"/>
              <a:t>Codifica semantica del numero</a:t>
            </a:r>
          </a:p>
          <a:p>
            <a:pPr eaLnBrk="0" hangingPunct="0">
              <a:lnSpc>
                <a:spcPct val="150000"/>
              </a:lnSpc>
            </a:pPr>
            <a:r>
              <a:rPr lang="it-IT" dirty="0"/>
              <a:t>WM </a:t>
            </a:r>
            <a:r>
              <a:rPr lang="it-IT" dirty="0" err="1"/>
              <a:t>visuo-spaziale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533400" y="897164"/>
            <a:ext cx="9367839" cy="4185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02632" tIns="53369" rIns="102632" bIns="53369">
            <a:spAutoFit/>
          </a:bodyPr>
          <a:lstStyle/>
          <a:p>
            <a:pPr defTabSz="995363" eaLnBrk="0" hangingPunct="0">
              <a:lnSpc>
                <a:spcPts val="4788"/>
              </a:lnSpc>
            </a:pPr>
            <a:r>
              <a:rPr lang="it-IT" sz="4000" dirty="0">
                <a:solidFill>
                  <a:srgbClr val="000066"/>
                </a:solidFill>
                <a:latin typeface="Arial" charset="0"/>
                <a:cs typeface="Arial" charset="0"/>
              </a:rPr>
              <a:t>Intervento Cognitivo Comportamentale:</a:t>
            </a:r>
          </a:p>
          <a:p>
            <a:pPr algn="ctr" defTabSz="511175" eaLnBrk="0" hangingPunct="0"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000" dirty="0">
                <a:solidFill>
                  <a:srgbClr val="000066"/>
                </a:solidFill>
                <a:latin typeface="Arial" charset="0"/>
                <a:cs typeface="Arial" charset="0"/>
              </a:rPr>
              <a:t>Un modello di </a:t>
            </a:r>
            <a:endParaRPr lang="it-IT" sz="4000" dirty="0" smtClean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algn="ctr" defTabSz="511175" eaLnBrk="0" hangingPunct="0"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Terapia  ADHD Integrata Multimodale </a:t>
            </a:r>
          </a:p>
          <a:p>
            <a:pPr algn="ctr" defTabSz="511175" eaLnBrk="0" hangingPunct="0"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0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TAIM</a:t>
            </a:r>
            <a:endParaRPr lang="it-IT" sz="4000" dirty="0">
              <a:solidFill>
                <a:srgbClr val="000066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709613" y="788988"/>
            <a:ext cx="9585325" cy="960437"/>
          </a:xfrm>
        </p:spPr>
        <p:txBody>
          <a:bodyPr>
            <a:noAutofit/>
          </a:bodyPr>
          <a:lstStyle/>
          <a:p>
            <a:pPr algn="ctr"/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Dalla letteratura al nostro intervento</a:t>
            </a:r>
          </a:p>
        </p:txBody>
      </p:sp>
      <p:pic>
        <p:nvPicPr>
          <p:cNvPr id="168963" name="Picture 2"/>
          <p:cNvPicPr>
            <a:picLocks noChangeAspect="1" noChangeArrowheads="1"/>
          </p:cNvPicPr>
          <p:nvPr/>
        </p:nvPicPr>
        <p:blipFill>
          <a:blip r:embed="rId3"/>
          <a:srcRect r="1595"/>
          <a:stretch>
            <a:fillRect/>
          </a:stretch>
        </p:blipFill>
        <p:spPr bwMode="auto">
          <a:xfrm>
            <a:off x="401638" y="2371725"/>
            <a:ext cx="1011713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4294967295"/>
          </p:nvPr>
        </p:nvSpPr>
        <p:spPr>
          <a:xfrm>
            <a:off x="457200" y="1744663"/>
            <a:ext cx="9334500" cy="4762500"/>
          </a:xfrm>
        </p:spPr>
        <p:txBody>
          <a:bodyPr>
            <a:normAutofit/>
          </a:bodyPr>
          <a:lstStyle/>
          <a:p>
            <a:pPr marL="95250" indent="-95250">
              <a:lnSpc>
                <a:spcPct val="170000"/>
              </a:lnSpc>
              <a:buFontTx/>
              <a:buNone/>
            </a:pPr>
            <a:endParaRPr lang="en-US" sz="14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95250" indent="-95250">
              <a:lnSpc>
                <a:spcPct val="170000"/>
              </a:lnSpc>
              <a:buFontTx/>
              <a:buChar char="-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 7 bambini con ADHD (7-12 anni) e i loro familiari</a:t>
            </a:r>
          </a:p>
          <a:p>
            <a:pPr marL="95250" indent="-95250">
              <a:lnSpc>
                <a:spcPct val="170000"/>
              </a:lnSpc>
              <a:buFontTx/>
              <a:buChar char="-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 9 incontri settimanali (105’) genitori e bambini in    contemporanea, ma in ambienti separati</a:t>
            </a:r>
          </a:p>
          <a:p>
            <a:pPr marL="95250" indent="-95250">
              <a:lnSpc>
                <a:spcPct val="170000"/>
              </a:lnSpc>
              <a:buFontTx/>
              <a:buChar char="-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 ogni incontro un obiettivo specifico</a:t>
            </a:r>
          </a:p>
          <a:p>
            <a:pPr marL="95250" indent="-95250">
              <a:lnSpc>
                <a:spcPct val="170000"/>
              </a:lnSpc>
              <a:buFontTx/>
              <a:buChar char="-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 suddivisione strutturata della seduta </a:t>
            </a:r>
          </a:p>
          <a:p>
            <a:pPr marL="95250" indent="-95250"/>
            <a:endParaRPr lang="it-IT">
              <a:solidFill>
                <a:schemeClr val="tx1"/>
              </a:solidFill>
            </a:endParaRPr>
          </a:p>
          <a:p>
            <a:pPr marL="95250" indent="-95250">
              <a:buFontTx/>
              <a:buNone/>
            </a:pPr>
            <a:endParaRPr lang="it-IT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itolo 2"/>
          <p:cNvSpPr>
            <a:spLocks noGrp="1"/>
          </p:cNvSpPr>
          <p:nvPr>
            <p:ph type="title" idx="4294967295"/>
          </p:nvPr>
        </p:nvSpPr>
        <p:spPr>
          <a:xfrm>
            <a:off x="268288" y="741363"/>
            <a:ext cx="9380537" cy="992187"/>
          </a:xfrm>
        </p:spPr>
        <p:txBody>
          <a:bodyPr>
            <a:noAutofit/>
          </a:bodyPr>
          <a:lstStyle/>
          <a:p>
            <a:pPr algn="ctr"/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Dalla letteratura al nostro intervento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olo 1"/>
          <p:cNvSpPr>
            <a:spLocks noGrp="1"/>
          </p:cNvSpPr>
          <p:nvPr>
            <p:ph type="title" idx="4294967295"/>
          </p:nvPr>
        </p:nvSpPr>
        <p:spPr>
          <a:xfrm>
            <a:off x="1266825" y="862013"/>
            <a:ext cx="8597900" cy="654050"/>
          </a:xfrm>
        </p:spPr>
        <p:txBody>
          <a:bodyPr/>
          <a:lstStyle/>
          <a:p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Risultati</a:t>
            </a:r>
          </a:p>
        </p:txBody>
      </p:sp>
      <p:sp>
        <p:nvSpPr>
          <p:cNvPr id="171011" name="Segnaposto contenuto 2"/>
          <p:cNvSpPr>
            <a:spLocks noGrp="1"/>
          </p:cNvSpPr>
          <p:nvPr>
            <p:ph idx="4294967295"/>
          </p:nvPr>
        </p:nvSpPr>
        <p:spPr>
          <a:xfrm>
            <a:off x="836613" y="1990725"/>
            <a:ext cx="8597900" cy="379095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Miglioramenti &gt; nei sintomi depressivi, labilità dell'umore e funzionamento globale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Miglioramenti &lt; nei comportamenti </a:t>
            </a:r>
            <a:r>
              <a:rPr lang="it-IT" sz="3200" dirty="0" err="1">
                <a:solidFill>
                  <a:schemeClr val="tx1"/>
                </a:solidFill>
                <a:latin typeface="Arial" charset="0"/>
                <a:cs typeface="Arial" charset="0"/>
              </a:rPr>
              <a:t>esternalizzanti</a:t>
            </a: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buFontTx/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egnaposto contenuto 1"/>
          <p:cNvSpPr>
            <a:spLocks noGrp="1"/>
          </p:cNvSpPr>
          <p:nvPr>
            <p:ph idx="4294967295"/>
          </p:nvPr>
        </p:nvSpPr>
        <p:spPr>
          <a:xfrm>
            <a:off x="677863" y="1892300"/>
            <a:ext cx="8120062" cy="49974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Società Italiana di Neuropsichiatria dell’infanzia e dell’adolescenza 2002 (SINPIA)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European network for hyperkinetic disorders 2004 ( EUNETHIDYS) 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National Institute for health and clinical excellence 2008 (NICE) 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Scottish Intercollegiate Guidelines Network, 2009 ( SIGN)</a:t>
            </a:r>
          </a:p>
        </p:txBody>
      </p:sp>
      <p:sp>
        <p:nvSpPr>
          <p:cNvPr id="8195" name="Titolo 2"/>
          <p:cNvSpPr>
            <a:spLocks noGrp="1"/>
          </p:cNvSpPr>
          <p:nvPr>
            <p:ph type="title" idx="4294967295"/>
          </p:nvPr>
        </p:nvSpPr>
        <p:spPr>
          <a:xfrm>
            <a:off x="646113" y="725488"/>
            <a:ext cx="8966200" cy="801687"/>
          </a:xfrm>
        </p:spPr>
        <p:txBody>
          <a:bodyPr/>
          <a:lstStyle/>
          <a:p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Linee </a:t>
            </a:r>
            <a:r>
              <a:rPr lang="it-IT" sz="3200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guida</a:t>
            </a:r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 per il trattamento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egnaposto contenuto 1"/>
          <p:cNvSpPr>
            <a:spLocks noGrp="1"/>
          </p:cNvSpPr>
          <p:nvPr>
            <p:ph idx="4294967295"/>
          </p:nvPr>
        </p:nvSpPr>
        <p:spPr>
          <a:xfrm>
            <a:off x="612775" y="1314450"/>
            <a:ext cx="10075863" cy="6211888"/>
          </a:xfrm>
        </p:spPr>
        <p:txBody>
          <a:bodyPr/>
          <a:lstStyle/>
          <a:p>
            <a:pPr>
              <a:buFontTx/>
              <a:buNone/>
            </a:pPr>
            <a:r>
              <a:rPr lang="it-IT" sz="2800" b="1">
                <a:solidFill>
                  <a:schemeClr val="tx1"/>
                </a:solidFill>
                <a:latin typeface="Arial" charset="0"/>
                <a:cs typeface="Arial" charset="0"/>
              </a:rPr>
              <a:t>Efficacia:</a:t>
            </a:r>
          </a:p>
          <a:p>
            <a:pPr>
              <a:buFontTx/>
              <a:buNone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&gt; farmaco</a:t>
            </a:r>
          </a:p>
          <a:p>
            <a:pPr>
              <a:buFontTx/>
              <a:buNone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&lt; CBT (non significativa rispetto al solo farmaco)</a:t>
            </a:r>
          </a:p>
          <a:p>
            <a:pPr>
              <a:buFontTx/>
              <a:buNone/>
            </a:pPr>
            <a:r>
              <a:rPr lang="it-IT" sz="2800" b="1">
                <a:solidFill>
                  <a:schemeClr val="tx1"/>
                </a:solidFill>
                <a:latin typeface="Arial" charset="0"/>
                <a:cs typeface="Arial" charset="0"/>
              </a:rPr>
              <a:t>Gravità:</a:t>
            </a:r>
          </a:p>
          <a:p>
            <a:pPr>
              <a:buFontTx/>
              <a:buNone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&lt; Parent Training </a:t>
            </a:r>
          </a:p>
          <a:p>
            <a:pPr>
              <a:buFontTx/>
              <a:buNone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&gt; con comorbidità: approccio multimodale</a:t>
            </a:r>
          </a:p>
          <a:p>
            <a:pPr>
              <a:buFontTx/>
              <a:buNone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		- farmaco</a:t>
            </a:r>
          </a:p>
          <a:p>
            <a:pPr>
              <a:buFontTx/>
              <a:buNone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		- Parent Training di gruppo</a:t>
            </a:r>
          </a:p>
          <a:p>
            <a:pPr>
              <a:buFontTx/>
              <a:buNone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		- CBT </a:t>
            </a:r>
          </a:p>
          <a:p>
            <a:pPr>
              <a:buFontTx/>
              <a:buNone/>
            </a:pPr>
            <a:r>
              <a:rPr lang="it-IT" sz="2800" b="1">
                <a:solidFill>
                  <a:schemeClr val="tx1"/>
                </a:solidFill>
                <a:latin typeface="Arial" charset="0"/>
                <a:cs typeface="Arial" charset="0"/>
              </a:rPr>
              <a:t>Età:</a:t>
            </a:r>
          </a:p>
          <a:p>
            <a:pPr>
              <a:buFontTx/>
              <a:buNone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prescolare: Parent Training </a:t>
            </a:r>
          </a:p>
          <a:p>
            <a:pPr>
              <a:buFontTx/>
              <a:buNone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scolare: CBT bambino, Parent Training e Teacher Training</a:t>
            </a:r>
            <a:endParaRPr lang="it-IT" sz="30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620713" y="355600"/>
            <a:ext cx="8597900" cy="654050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Indicazioni di trattamento comuni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 idx="4294967295"/>
          </p:nvPr>
        </p:nvSpPr>
        <p:spPr>
          <a:xfrm>
            <a:off x="1266825" y="966788"/>
            <a:ext cx="8597900" cy="657225"/>
          </a:xfrm>
        </p:spPr>
        <p:txBody>
          <a:bodyPr/>
          <a:lstStyle/>
          <a:p>
            <a:pPr>
              <a:lnSpc>
                <a:spcPts val="4788"/>
              </a:lnSpc>
            </a:pPr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Il nostro intervento: TAIM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4294967295"/>
          </p:nvPr>
        </p:nvSpPr>
        <p:spPr>
          <a:xfrm>
            <a:off x="1028700" y="2325688"/>
            <a:ext cx="8597900" cy="28067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>
                <a:solidFill>
                  <a:schemeClr val="tx1"/>
                </a:solidFill>
              </a:rPr>
              <a:t> </a:t>
            </a:r>
            <a:r>
              <a:rPr lang="it-IT" sz="3600">
                <a:solidFill>
                  <a:schemeClr val="tx1"/>
                </a:solidFill>
                <a:latin typeface="Arial" charset="0"/>
                <a:cs typeface="Arial" charset="0"/>
              </a:rPr>
              <a:t>CBT di </a:t>
            </a:r>
            <a:r>
              <a:rPr lang="it-IT" sz="3600" b="1">
                <a:solidFill>
                  <a:schemeClr val="tx1"/>
                </a:solidFill>
                <a:latin typeface="Arial" charset="0"/>
                <a:cs typeface="Arial" charset="0"/>
              </a:rPr>
              <a:t>gruppo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3600" b="1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it-IT" sz="3600">
                <a:solidFill>
                  <a:schemeClr val="tx1"/>
                </a:solidFill>
                <a:latin typeface="Arial" charset="0"/>
                <a:cs typeface="Arial" charset="0"/>
              </a:rPr>
              <a:t>Parent Training di </a:t>
            </a:r>
            <a:r>
              <a:rPr lang="it-IT" sz="3600" b="1">
                <a:solidFill>
                  <a:schemeClr val="tx1"/>
                </a:solidFill>
                <a:latin typeface="Arial" charset="0"/>
                <a:cs typeface="Arial" charset="0"/>
              </a:rPr>
              <a:t>gruppo</a:t>
            </a:r>
            <a:endParaRPr lang="it-IT" sz="36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3600">
                <a:solidFill>
                  <a:schemeClr val="tx1"/>
                </a:solidFill>
                <a:latin typeface="Arial" charset="0"/>
                <a:cs typeface="Arial" charset="0"/>
              </a:rPr>
              <a:t> Teacher Training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4294967295"/>
          </p:nvPr>
        </p:nvSpPr>
        <p:spPr>
          <a:xfrm>
            <a:off x="930275" y="1339850"/>
            <a:ext cx="9132888" cy="49704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Tx/>
              <a:buNone/>
            </a:pPr>
            <a:r>
              <a:rPr lang="it-IT" sz="2800" b="1">
                <a:solidFill>
                  <a:schemeClr val="tx1"/>
                </a:solidFill>
                <a:latin typeface="Arial" charset="0"/>
                <a:cs typeface="Arial" charset="0"/>
              </a:rPr>
              <a:t>Per bambini:</a:t>
            </a: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16 incontri CBT in piccolo gruppo (4 bambini)  </a:t>
            </a:r>
          </a:p>
          <a:p>
            <a:pPr>
              <a:buFontTx/>
              <a:buNone/>
            </a:pPr>
            <a:endParaRPr lang="it-IT" sz="2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it-IT" sz="2800" b="1">
                <a:solidFill>
                  <a:schemeClr val="tx1"/>
                </a:solidFill>
                <a:latin typeface="Arial" charset="0"/>
                <a:cs typeface="Arial" charset="0"/>
              </a:rPr>
              <a:t>Per genitori: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8 incontri Parent Training secondo AIDAI</a:t>
            </a:r>
          </a:p>
          <a:p>
            <a:pPr>
              <a:buFontTx/>
              <a:buNone/>
            </a:pPr>
            <a:endParaRPr lang="it-IT" sz="2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it-IT" sz="2800" b="1">
                <a:solidFill>
                  <a:schemeClr val="tx1"/>
                </a:solidFill>
                <a:latin typeface="Arial" charset="0"/>
                <a:cs typeface="Arial" charset="0"/>
              </a:rPr>
              <a:t>Per Insegnanti: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3 incontri Teacher Training (anche telefonici) </a:t>
            </a:r>
          </a:p>
          <a:p>
            <a:pPr>
              <a:lnSpc>
                <a:spcPct val="80000"/>
              </a:lnSpc>
            </a:pPr>
            <a:endParaRPr lang="it-IT" sz="2500">
              <a:solidFill>
                <a:schemeClr val="tx1"/>
              </a:solidFill>
            </a:endParaRPr>
          </a:p>
        </p:txBody>
      </p:sp>
      <p:sp>
        <p:nvSpPr>
          <p:cNvPr id="16387" name="Titolo 2"/>
          <p:cNvSpPr>
            <a:spLocks noGrp="1"/>
          </p:cNvSpPr>
          <p:nvPr>
            <p:ph type="title" idx="4294967295"/>
          </p:nvPr>
        </p:nvSpPr>
        <p:spPr>
          <a:xfrm>
            <a:off x="930275" y="661988"/>
            <a:ext cx="9348788" cy="630237"/>
          </a:xfrm>
        </p:spPr>
        <p:txBody>
          <a:bodyPr/>
          <a:lstStyle/>
          <a:p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Struttura del trattamento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 idx="4294967295"/>
          </p:nvPr>
        </p:nvSpPr>
        <p:spPr>
          <a:xfrm>
            <a:off x="741363" y="825500"/>
            <a:ext cx="7677150" cy="814388"/>
          </a:xfrm>
        </p:spPr>
        <p:txBody>
          <a:bodyPr/>
          <a:lstStyle/>
          <a:p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Obiettivi</a:t>
            </a:r>
            <a:endParaRPr lang="it-IT"/>
          </a:p>
        </p:txBody>
      </p:sp>
      <p:pic>
        <p:nvPicPr>
          <p:cNvPr id="176131" name="Segnaposto contenuto 3" descr="code-freccette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215313" y="663575"/>
            <a:ext cx="2081212" cy="1717675"/>
          </a:xfrm>
        </p:spPr>
      </p:pic>
      <p:sp>
        <p:nvSpPr>
          <p:cNvPr id="11268" name="CasellaDiTesto 4"/>
          <p:cNvSpPr txBox="1">
            <a:spLocks noChangeArrowheads="1"/>
          </p:cNvSpPr>
          <p:nvPr/>
        </p:nvSpPr>
        <p:spPr bwMode="auto">
          <a:xfrm>
            <a:off x="757238" y="1970088"/>
            <a:ext cx="818197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32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Verificare l’efficacia di:</a:t>
            </a:r>
          </a:p>
          <a:p>
            <a:pPr eaLnBrk="0" hangingPunct="0">
              <a:defRPr/>
            </a:pPr>
            <a:endParaRPr lang="it-IT" sz="32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it-IT" sz="32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CBT di gruppo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endParaRPr lang="it-IT" sz="32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it-IT" sz="32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sz="3200" b="0" dirty="0" err="1">
                <a:latin typeface="Arial" pitchFamily="34" charset="0"/>
                <a:ea typeface="ＭＳ Ｐゴシック" pitchFamily="34" charset="-128"/>
                <a:cs typeface="Arial" pitchFamily="34" charset="0"/>
              </a:rPr>
              <a:t>Parent</a:t>
            </a:r>
            <a:r>
              <a:rPr lang="it-IT" sz="32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Training di gruppo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endParaRPr lang="it-IT" sz="3200" b="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ü"/>
              <a:defRPr/>
            </a:pPr>
            <a:r>
              <a:rPr lang="it-IT" sz="3200" b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Quale è più efficace tra i due interventi? </a:t>
            </a:r>
          </a:p>
          <a:p>
            <a:pPr eaLnBrk="0" hangingPunct="0">
              <a:buFont typeface="Wingdings" pitchFamily="2" charset="2"/>
              <a:buChar char="ü"/>
              <a:defRPr/>
            </a:pPr>
            <a:endParaRPr lang="it-IT" sz="3000" b="0" dirty="0"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6" descr="ANd9GcSFzg8QTq0EWyPwarU7GuZI2uN334QkpX5U7tHm5K-gxOALHnoD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7163"/>
            <a:ext cx="20701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688" y="2441575"/>
            <a:ext cx="9555162" cy="798513"/>
          </a:xfrm>
          <a:solidFill>
            <a:schemeClr val="bg1"/>
          </a:solidFill>
        </p:spPr>
        <p:txBody>
          <a:bodyPr lIns="104261" tIns="52131" rIns="104261" bIns="52131"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500" b="1" smtClean="0">
                <a:solidFill>
                  <a:schemeClr val="tx1"/>
                </a:solidFill>
                <a:latin typeface="Arial" charset="0"/>
              </a:rPr>
              <a:t>3 sottotipi</a:t>
            </a:r>
            <a:r>
              <a:rPr lang="it-IT" sz="2500" smtClean="0">
                <a:solidFill>
                  <a:schemeClr val="tx1"/>
                </a:solidFill>
                <a:latin typeface="Arial" charset="0"/>
              </a:rPr>
              <a:t>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500" smtClean="0">
                <a:solidFill>
                  <a:schemeClr val="tx1"/>
                </a:solidFill>
                <a:latin typeface="Arial" charset="0"/>
              </a:rPr>
              <a:t>iperattivo-impulsivo, inattentivo, combinato</a:t>
            </a:r>
            <a:r>
              <a:rPr lang="it-IT" sz="2500" smtClean="0">
                <a:latin typeface="Arial" charset="0"/>
              </a:rPr>
              <a:t> </a:t>
            </a:r>
          </a:p>
        </p:txBody>
      </p:sp>
      <p:pic>
        <p:nvPicPr>
          <p:cNvPr id="74755" name="Picture 5" descr="Desk Reference to the Diagnostic Criteria From DSM-5&amp;#153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332288"/>
            <a:ext cx="19939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ttangolo 5"/>
          <p:cNvSpPr>
            <a:spLocks noChangeArrowheads="1"/>
          </p:cNvSpPr>
          <p:nvPr/>
        </p:nvSpPr>
        <p:spPr bwMode="auto">
          <a:xfrm>
            <a:off x="2314575" y="4491038"/>
            <a:ext cx="8432800" cy="263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1" tIns="52131" rIns="104261" bIns="52131">
            <a:spAutoFit/>
          </a:bodyPr>
          <a:lstStyle/>
          <a:p>
            <a:pPr marL="371475" indent="-371475" defTabSz="992188" eaLnBrk="0" hangingPunct="0">
              <a:spcBef>
                <a:spcPct val="20000"/>
              </a:spcBef>
            </a:pPr>
            <a:r>
              <a:rPr lang="it-IT" sz="2700" dirty="0">
                <a:solidFill>
                  <a:srgbClr val="000000"/>
                </a:solidFill>
                <a:latin typeface="Arial" charset="0"/>
              </a:rPr>
              <a:t>4 presentazioni  </a:t>
            </a:r>
          </a:p>
          <a:p>
            <a:pPr marL="371475" indent="-371475" defTabSz="992188" eaLnBrk="0" hangingPunct="0">
              <a:spcBef>
                <a:spcPct val="20000"/>
              </a:spcBef>
            </a:pPr>
            <a:endParaRPr lang="it-IT" sz="2700" dirty="0">
              <a:solidFill>
                <a:srgbClr val="000000"/>
              </a:solidFill>
              <a:latin typeface="Arial" charset="0"/>
            </a:endParaRPr>
          </a:p>
          <a:p>
            <a:pPr marL="371475" indent="-371475" defTabSz="992188" eaLnBrk="0" hangingPunct="0">
              <a:lnSpc>
                <a:spcPct val="130000"/>
              </a:lnSpc>
            </a:pPr>
            <a:r>
              <a:rPr lang="pt-BR" sz="2700" b="0" dirty="0">
                <a:solidFill>
                  <a:srgbClr val="000000"/>
                </a:solidFill>
                <a:latin typeface="Arial" charset="0"/>
              </a:rPr>
              <a:t>Change the three subtypes to three current presentations</a:t>
            </a:r>
            <a:endParaRPr lang="it-IT" sz="2700" b="0" dirty="0">
              <a:solidFill>
                <a:srgbClr val="000000"/>
              </a:solidFill>
              <a:latin typeface="Arial" charset="0"/>
            </a:endParaRPr>
          </a:p>
          <a:p>
            <a:pPr marL="371475" indent="-371475" defTabSz="992188" eaLnBrk="0" hangingPunct="0">
              <a:lnSpc>
                <a:spcPct val="130000"/>
              </a:lnSpc>
            </a:pPr>
            <a:r>
              <a:rPr lang="pt-BR" sz="2700" b="0" dirty="0">
                <a:solidFill>
                  <a:srgbClr val="000000"/>
                </a:solidFill>
                <a:latin typeface="Arial" charset="0"/>
              </a:rPr>
              <a:t>Add a fourth presentation for restrictive inattentive</a:t>
            </a:r>
            <a:endParaRPr lang="it-IT" sz="2700" b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egnaposto contenuto 1"/>
          <p:cNvSpPr>
            <a:spLocks noGrp="1"/>
          </p:cNvSpPr>
          <p:nvPr>
            <p:ph idx="4294967295"/>
          </p:nvPr>
        </p:nvSpPr>
        <p:spPr>
          <a:xfrm>
            <a:off x="850900" y="1812925"/>
            <a:ext cx="9131300" cy="4776788"/>
          </a:xfrm>
        </p:spPr>
        <p:txBody>
          <a:bodyPr/>
          <a:lstStyle/>
          <a:p>
            <a:pPr>
              <a:buFontTx/>
              <a:buNone/>
            </a:pPr>
            <a:r>
              <a:rPr lang="it-IT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Gruppo Sperimentale</a:t>
            </a: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 (GS1)  : </a:t>
            </a:r>
          </a:p>
          <a:p>
            <a:pPr>
              <a:buFont typeface="Wingdings" pitchFamily="2" charset="2"/>
              <a:buChar char="ü"/>
            </a:pP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Bambini: CBT</a:t>
            </a:r>
          </a:p>
          <a:p>
            <a:pPr>
              <a:buFont typeface="Wingdings" pitchFamily="2" charset="2"/>
              <a:buChar char="ü"/>
            </a:pP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Genitori: no trattamento</a:t>
            </a:r>
          </a:p>
          <a:p>
            <a:pPr>
              <a:buFontTx/>
              <a:buNone/>
            </a:pPr>
            <a:endParaRPr lang="it-IT" sz="3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it-IT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Gruppo di “controllo” </a:t>
            </a: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(GS2) :</a:t>
            </a:r>
          </a:p>
          <a:p>
            <a:pPr>
              <a:buFont typeface="Wingdings" pitchFamily="2" charset="2"/>
              <a:buChar char="ü"/>
            </a:pP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Bambini: no trattamento</a:t>
            </a:r>
          </a:p>
          <a:p>
            <a:pPr>
              <a:buFont typeface="Wingdings" pitchFamily="2" charset="2"/>
              <a:buChar char="ü"/>
            </a:pP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Genitori: </a:t>
            </a:r>
            <a:r>
              <a:rPr lang="it-IT" sz="3200" dirty="0" err="1">
                <a:solidFill>
                  <a:schemeClr val="tx1"/>
                </a:solidFill>
                <a:latin typeface="Arial" charset="0"/>
                <a:cs typeface="Arial" charset="0"/>
              </a:rPr>
              <a:t>Parent</a:t>
            </a: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 Training </a:t>
            </a:r>
          </a:p>
          <a:p>
            <a:endParaRPr lang="it-IT" dirty="0"/>
          </a:p>
        </p:txBody>
      </p:sp>
      <p:sp>
        <p:nvSpPr>
          <p:cNvPr id="13315" name="Titolo 2"/>
          <p:cNvSpPr>
            <a:spLocks noGrp="1"/>
          </p:cNvSpPr>
          <p:nvPr>
            <p:ph type="title" idx="4294967295"/>
          </p:nvPr>
        </p:nvSpPr>
        <p:spPr>
          <a:xfrm>
            <a:off x="850900" y="682625"/>
            <a:ext cx="9515475" cy="625475"/>
          </a:xfrm>
        </p:spPr>
        <p:txBody>
          <a:bodyPr/>
          <a:lstStyle/>
          <a:p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Il disegno di ricerca:  FASE 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egnaposto contenuto 1"/>
          <p:cNvSpPr>
            <a:spLocks noGrp="1"/>
          </p:cNvSpPr>
          <p:nvPr>
            <p:ph idx="4294967295"/>
          </p:nvPr>
        </p:nvSpPr>
        <p:spPr>
          <a:xfrm>
            <a:off x="757238" y="1717675"/>
            <a:ext cx="7661275" cy="4776788"/>
          </a:xfrm>
        </p:spPr>
        <p:txBody>
          <a:bodyPr/>
          <a:lstStyle/>
          <a:p>
            <a:pPr>
              <a:buFontTx/>
              <a:buNone/>
            </a:pPr>
            <a:r>
              <a:rPr lang="it-IT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Gruppo Sperimentale </a:t>
            </a: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(GS1): </a:t>
            </a:r>
          </a:p>
          <a:p>
            <a:pPr>
              <a:buFont typeface="Wingdings" pitchFamily="2" charset="2"/>
              <a:buChar char="ü"/>
            </a:pP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Bambini: no trattamento</a:t>
            </a:r>
          </a:p>
          <a:p>
            <a:pPr>
              <a:buFont typeface="Wingdings" pitchFamily="2" charset="2"/>
              <a:buChar char="ü"/>
            </a:pP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Genitori: </a:t>
            </a:r>
            <a:r>
              <a:rPr lang="it-IT" sz="3200" dirty="0" err="1">
                <a:solidFill>
                  <a:schemeClr val="tx1"/>
                </a:solidFill>
                <a:latin typeface="Arial" charset="0"/>
                <a:cs typeface="Arial" charset="0"/>
              </a:rPr>
              <a:t>Parent</a:t>
            </a: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 Training </a:t>
            </a:r>
          </a:p>
          <a:p>
            <a:endParaRPr lang="it-IT" sz="3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it-IT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Gruppo di controllo </a:t>
            </a: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(GS2) :</a:t>
            </a:r>
          </a:p>
          <a:p>
            <a:pPr>
              <a:buFont typeface="Wingdings" pitchFamily="2" charset="2"/>
              <a:buChar char="ü"/>
            </a:pP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Bambini: CBT</a:t>
            </a:r>
          </a:p>
          <a:p>
            <a:pPr>
              <a:buFont typeface="Wingdings" pitchFamily="2" charset="2"/>
              <a:buChar char="ü"/>
            </a:pP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Genitori: no trattamento</a:t>
            </a:r>
          </a:p>
          <a:p>
            <a:endParaRPr lang="it-IT" dirty="0"/>
          </a:p>
        </p:txBody>
      </p:sp>
      <p:sp>
        <p:nvSpPr>
          <p:cNvPr id="14339" name="Titolo 2"/>
          <p:cNvSpPr>
            <a:spLocks noGrp="1"/>
          </p:cNvSpPr>
          <p:nvPr>
            <p:ph type="title" idx="4294967295"/>
          </p:nvPr>
        </p:nvSpPr>
        <p:spPr>
          <a:xfrm>
            <a:off x="962025" y="646113"/>
            <a:ext cx="8982075" cy="725487"/>
          </a:xfrm>
        </p:spPr>
        <p:txBody>
          <a:bodyPr/>
          <a:lstStyle/>
          <a:p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FASE 2</a:t>
            </a:r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egnaposto contenuto 1"/>
          <p:cNvSpPr>
            <a:spLocks noGrp="1"/>
          </p:cNvSpPr>
          <p:nvPr>
            <p:ph idx="4294967295"/>
          </p:nvPr>
        </p:nvSpPr>
        <p:spPr>
          <a:xfrm>
            <a:off x="771525" y="2060575"/>
            <a:ext cx="9620250" cy="3595688"/>
          </a:xfrm>
        </p:spPr>
        <p:txBody>
          <a:bodyPr/>
          <a:lstStyle/>
          <a:p>
            <a:pPr>
              <a:buFontTx/>
              <a:buNone/>
            </a:pPr>
            <a:r>
              <a:rPr lang="it-IT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Gruppo Sperimentale </a:t>
            </a: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(GS1)  : </a:t>
            </a:r>
          </a:p>
          <a:p>
            <a:pPr>
              <a:buFont typeface="Wingdings" pitchFamily="2" charset="2"/>
              <a:buChar char="ü"/>
            </a:pPr>
            <a:r>
              <a:rPr lang="it-IT" sz="3200" dirty="0" err="1">
                <a:solidFill>
                  <a:schemeClr val="tx1"/>
                </a:solidFill>
                <a:latin typeface="Arial" charset="0"/>
                <a:cs typeface="Arial" charset="0"/>
              </a:rPr>
              <a:t>Teacher</a:t>
            </a: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 Training </a:t>
            </a:r>
          </a:p>
          <a:p>
            <a:pPr>
              <a:buFontTx/>
              <a:buNone/>
            </a:pPr>
            <a:endParaRPr lang="it-IT" sz="32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it-IT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Gruppo di controllo </a:t>
            </a: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(GS2) :</a:t>
            </a:r>
          </a:p>
          <a:p>
            <a:pPr>
              <a:buFont typeface="Wingdings" pitchFamily="2" charset="2"/>
              <a:buChar char="ü"/>
            </a:pPr>
            <a:r>
              <a:rPr lang="it-IT" sz="3200" dirty="0" err="1">
                <a:solidFill>
                  <a:schemeClr val="tx1"/>
                </a:solidFill>
                <a:latin typeface="Arial" charset="0"/>
                <a:cs typeface="Arial" charset="0"/>
              </a:rPr>
              <a:t>Teacher</a:t>
            </a: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 Training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363" name="Titolo 2"/>
          <p:cNvSpPr>
            <a:spLocks noGrp="1"/>
          </p:cNvSpPr>
          <p:nvPr>
            <p:ph type="title" idx="4294967295"/>
          </p:nvPr>
        </p:nvSpPr>
        <p:spPr>
          <a:xfrm>
            <a:off x="857250" y="841375"/>
            <a:ext cx="8597900" cy="654050"/>
          </a:xfrm>
        </p:spPr>
        <p:txBody>
          <a:bodyPr/>
          <a:lstStyle/>
          <a:p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FASE 3: dopo il trattamento</a:t>
            </a:r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egnaposto contenuto 1"/>
          <p:cNvSpPr>
            <a:spLocks noGrp="1"/>
          </p:cNvSpPr>
          <p:nvPr>
            <p:ph idx="4294967295"/>
          </p:nvPr>
        </p:nvSpPr>
        <p:spPr>
          <a:xfrm>
            <a:off x="519113" y="1398588"/>
            <a:ext cx="9744075" cy="5680075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it-IT" sz="2800" b="1">
                <a:solidFill>
                  <a:srgbClr val="000000"/>
                </a:solidFill>
                <a:latin typeface="Arial" charset="0"/>
                <a:cs typeface="Arial" charset="0"/>
              </a:rPr>
              <a:t>Funzioni Esecutive 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Incremento dei tempi attentivi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Controllo Impulsività/Iperattività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Gestione del tempo e Pianificazione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Working Memory</a:t>
            </a:r>
          </a:p>
          <a:p>
            <a:pPr>
              <a:buFontTx/>
              <a:buNone/>
            </a:pPr>
            <a:endParaRPr lang="it-IT" sz="2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it-IT" sz="2800" b="1">
                <a:solidFill>
                  <a:schemeClr val="tx1"/>
                </a:solidFill>
                <a:latin typeface="Arial" charset="0"/>
                <a:cs typeface="Arial" charset="0"/>
              </a:rPr>
              <a:t>Come?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Schede carta matita e Software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Homework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Token Economy</a:t>
            </a:r>
          </a:p>
          <a:p>
            <a:pPr>
              <a:buFontTx/>
              <a:buNone/>
            </a:pPr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457200" y="504825"/>
            <a:ext cx="8697913" cy="769938"/>
          </a:xfrm>
        </p:spPr>
        <p:txBody>
          <a:bodyPr>
            <a:noAutofit/>
          </a:bodyPr>
          <a:lstStyle/>
          <a:p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Obiettivi per i bambini</a:t>
            </a:r>
            <a:endParaRPr lang="it-IT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4294967295"/>
          </p:nvPr>
        </p:nvSpPr>
        <p:spPr>
          <a:xfrm>
            <a:off x="519113" y="1398588"/>
            <a:ext cx="9791700" cy="59483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it-IT" sz="2800" b="1">
                <a:solidFill>
                  <a:srgbClr val="000000"/>
                </a:solidFill>
                <a:latin typeface="Arial" charset="0"/>
                <a:cs typeface="Arial" charset="0"/>
              </a:rPr>
              <a:t>Abilità sociali e comportamento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it-IT" sz="2800">
                <a:solidFill>
                  <a:srgbClr val="000000"/>
                </a:solidFill>
                <a:latin typeface="Arial" charset="0"/>
                <a:cs typeface="Arial" charset="0"/>
              </a:rPr>
              <a:t>Rispetto del turno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Riconoscimento e comunicazione delle emozioni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Riduzione dei comportamenti aggressivi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Strategie di risposta assertiva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Tolleranza alla frustrazione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800" b="1">
                <a:solidFill>
                  <a:schemeClr val="tx1"/>
                </a:solidFill>
                <a:latin typeface="Arial" charset="0"/>
                <a:cs typeface="Arial" charset="0"/>
              </a:rPr>
              <a:t>Come?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Peer education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Role playing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Token Economy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3200"/>
          </a:p>
        </p:txBody>
      </p:sp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457200" y="504825"/>
            <a:ext cx="8697913" cy="769938"/>
          </a:xfrm>
        </p:spPr>
        <p:txBody>
          <a:bodyPr>
            <a:noAutofit/>
          </a:bodyPr>
          <a:lstStyle/>
          <a:p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Obiettivi per i bambini</a:t>
            </a:r>
            <a:endParaRPr lang="it-IT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egnaposto contenuto 1"/>
          <p:cNvSpPr>
            <a:spLocks noGrp="1"/>
          </p:cNvSpPr>
          <p:nvPr>
            <p:ph idx="4294967295"/>
          </p:nvPr>
        </p:nvSpPr>
        <p:spPr>
          <a:xfrm>
            <a:off x="546100" y="1376363"/>
            <a:ext cx="6548438" cy="5154612"/>
          </a:xfrm>
        </p:spPr>
        <p:txBody>
          <a:bodyPr/>
          <a:lstStyle/>
          <a:p>
            <a:pPr>
              <a:buFontTx/>
              <a:buNone/>
            </a:pPr>
            <a:endParaRPr lang="it-IT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it-IT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it-IT">
                <a:solidFill>
                  <a:schemeClr val="tx1"/>
                </a:solidFill>
                <a:latin typeface="Arial" charset="0"/>
                <a:cs typeface="Arial" charset="0"/>
              </a:rPr>
              <a:t>TOKEN INDIVIDUALI     </a:t>
            </a:r>
          </a:p>
          <a:p>
            <a:pPr>
              <a:buFontTx/>
              <a:buNone/>
            </a:pPr>
            <a:endParaRPr lang="it-IT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it-IT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it-IT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it-IT">
                <a:solidFill>
                  <a:schemeClr val="tx1"/>
                </a:solidFill>
                <a:latin typeface="Arial" charset="0"/>
                <a:cs typeface="Arial" charset="0"/>
              </a:rPr>
              <a:t>TOKEN DI GRUPPO </a:t>
            </a:r>
          </a:p>
          <a:p>
            <a:endParaRPr lang="it-IT">
              <a:solidFill>
                <a:schemeClr val="tx1"/>
              </a:solidFill>
            </a:endParaRPr>
          </a:p>
        </p:txBody>
      </p:sp>
      <p:pic>
        <p:nvPicPr>
          <p:cNvPr id="182275" name="Immagine 5" descr="slide 18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0950" y="1924050"/>
            <a:ext cx="145097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Immagine 6" descr="classe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45075" y="4506913"/>
            <a:ext cx="1544638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7015163" y="1214438"/>
            <a:ext cx="3436937" cy="2533650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it-IT" sz="18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DOPO IL 1° INCONTRO OBIETTIVI SPECIFICI: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it-IT" sz="18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stare seduto durante l’attività;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it-IT" sz="18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alzare la mano prima di parlare</a:t>
            </a:r>
            <a:endParaRPr lang="it-IT" sz="18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2278" name="CasellaDiTesto 8"/>
          <p:cNvSpPr txBox="1">
            <a:spLocks noChangeArrowheads="1"/>
          </p:cNvSpPr>
          <p:nvPr/>
        </p:nvSpPr>
        <p:spPr bwMode="auto">
          <a:xfrm>
            <a:off x="7046913" y="3894138"/>
            <a:ext cx="3373437" cy="3043237"/>
          </a:xfrm>
          <a:prstGeom prst="rect">
            <a:avLst/>
          </a:prstGeom>
          <a:solidFill>
            <a:srgbClr val="00483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1800">
                <a:solidFill>
                  <a:schemeClr val="bg1"/>
                </a:solidFill>
                <a:latin typeface="Arial" charset="0"/>
                <a:cs typeface="Arial" charset="0"/>
              </a:rPr>
              <a:t>DOPO IL 1° INCONTRO OBIETTIVI SPECIFICI: </a:t>
            </a:r>
          </a:p>
          <a:p>
            <a:pPr eaLnBrk="0" hangingPunct="0">
              <a:lnSpc>
                <a:spcPct val="150000"/>
              </a:lnSpc>
            </a:pPr>
            <a:r>
              <a:rPr lang="it-IT" sz="1800">
                <a:solidFill>
                  <a:schemeClr val="bg1"/>
                </a:solidFill>
                <a:latin typeface="Arial" charset="0"/>
                <a:cs typeface="Arial" charset="0"/>
              </a:rPr>
              <a:t>se gli altri della squadra sbagliano non mi arrabbio; </a:t>
            </a:r>
          </a:p>
          <a:p>
            <a:pPr eaLnBrk="0" hangingPunct="0">
              <a:lnSpc>
                <a:spcPct val="150000"/>
              </a:lnSpc>
            </a:pPr>
            <a:r>
              <a:rPr lang="it-IT" sz="1800">
                <a:solidFill>
                  <a:schemeClr val="bg1"/>
                </a:solidFill>
                <a:latin typeface="Arial" charset="0"/>
                <a:cs typeface="Arial" charset="0"/>
              </a:rPr>
              <a:t>faccio il tifo quando un altro bambino gioca ; </a:t>
            </a:r>
          </a:p>
          <a:p>
            <a:pPr eaLnBrk="0" hangingPunct="0">
              <a:lnSpc>
                <a:spcPct val="150000"/>
              </a:lnSpc>
            </a:pPr>
            <a:r>
              <a:rPr lang="it-IT" sz="1800">
                <a:solidFill>
                  <a:schemeClr val="bg1"/>
                </a:solidFill>
                <a:latin typeface="Arial" charset="0"/>
                <a:cs typeface="Arial" charset="0"/>
              </a:rPr>
              <a:t>aspetto il mio turno</a:t>
            </a:r>
            <a:endParaRPr lang="it-IT" sz="1800">
              <a:latin typeface="Arial" charset="0"/>
              <a:cs typeface="Arial" charset="0"/>
            </a:endParaRPr>
          </a:p>
        </p:txBody>
      </p:sp>
      <p:sp>
        <p:nvSpPr>
          <p:cNvPr id="10" name="Titolo 2"/>
          <p:cNvSpPr>
            <a:spLocks noGrp="1"/>
          </p:cNvSpPr>
          <p:nvPr>
            <p:ph type="title" idx="4294967295"/>
          </p:nvPr>
        </p:nvSpPr>
        <p:spPr>
          <a:xfrm>
            <a:off x="473075" y="528638"/>
            <a:ext cx="9234488" cy="654050"/>
          </a:xfrm>
        </p:spPr>
        <p:txBody>
          <a:bodyPr>
            <a:noAutofit/>
          </a:bodyPr>
          <a:lstStyle/>
          <a:p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TOKEN ECONOMY</a:t>
            </a:r>
            <a:endParaRPr lang="it-IT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Immagine 5" descr="punizioni slide 1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4188" y="4575175"/>
            <a:ext cx="22129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9" name="Segnaposto contenuto 1"/>
          <p:cNvSpPr>
            <a:spLocks noGrp="1"/>
          </p:cNvSpPr>
          <p:nvPr>
            <p:ph idx="4294967295"/>
          </p:nvPr>
        </p:nvSpPr>
        <p:spPr>
          <a:xfrm>
            <a:off x="534988" y="1539875"/>
            <a:ext cx="9028112" cy="58229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Riconoscimento del disturbo 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Come incrementare i tempi attentivi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Controllo Impulsività/Iperattività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Rinforzo dei comportamenti positivi vs estinzione di quelli negativi</a:t>
            </a:r>
          </a:p>
          <a:p>
            <a:pPr>
              <a:buFontTx/>
              <a:buNone/>
            </a:pPr>
            <a:endParaRPr lang="it-IT" sz="2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it-IT" sz="2800" b="1">
                <a:solidFill>
                  <a:schemeClr val="tx1"/>
                </a:solidFill>
                <a:latin typeface="Arial" charset="0"/>
                <a:cs typeface="Arial" charset="0"/>
              </a:rPr>
              <a:t>Come?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Memoranda sui singoli incontri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Homework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520700" y="598488"/>
            <a:ext cx="9296400" cy="631825"/>
          </a:xfrm>
        </p:spPr>
        <p:txBody>
          <a:bodyPr>
            <a:normAutofit/>
          </a:bodyPr>
          <a:lstStyle/>
          <a:p>
            <a:r>
              <a:rPr lang="it-IT" sz="3200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Obiettivi per i genitori</a:t>
            </a:r>
            <a:endParaRPr lang="it-IT" sz="32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egnaposto contenuto 1"/>
          <p:cNvSpPr>
            <a:spLocks noGrp="1"/>
          </p:cNvSpPr>
          <p:nvPr>
            <p:ph idx="4294967295"/>
          </p:nvPr>
        </p:nvSpPr>
        <p:spPr>
          <a:xfrm>
            <a:off x="536575" y="1812925"/>
            <a:ext cx="9758363" cy="414337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Psicoeducazione sull’ADHD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Strutturazione del setting scolastico 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Strategie di facilitazione della regolazione attentiva </a:t>
            </a:r>
          </a:p>
          <a:p>
            <a:pPr>
              <a:buFontTx/>
              <a:buNone/>
            </a:pPr>
            <a:endParaRPr lang="it-IT" sz="2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it-IT" sz="2800" b="1">
                <a:solidFill>
                  <a:schemeClr val="tx1"/>
                </a:solidFill>
                <a:latin typeface="Arial" charset="0"/>
                <a:cs typeface="Arial" charset="0"/>
              </a:rPr>
              <a:t>Come?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3 colloqui con terapeuta (anche telefonici):</a:t>
            </a:r>
          </a:p>
          <a:p>
            <a:pPr>
              <a:buFontTx/>
              <a:buNone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    -  confronto su indicazioni normativa ADHD </a:t>
            </a:r>
          </a:p>
          <a:p>
            <a:pPr>
              <a:buFontTx/>
              <a:buNone/>
            </a:pPr>
            <a:endParaRPr lang="it-IT" sz="2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84323" name="Immagine 5" descr="maestra-e-bambini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63" y="500063"/>
            <a:ext cx="229552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2"/>
          <p:cNvSpPr>
            <a:spLocks noGrp="1"/>
          </p:cNvSpPr>
          <p:nvPr>
            <p:ph type="title" idx="4294967295"/>
          </p:nvPr>
        </p:nvSpPr>
        <p:spPr>
          <a:xfrm>
            <a:off x="542925" y="781050"/>
            <a:ext cx="8596313" cy="654050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Obiettivi per gli insegnanti</a:t>
            </a:r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Immagine 5" descr="analisi_concorrenz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3413" y="247650"/>
            <a:ext cx="2230437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47" name="Segnaposto contenuto 1"/>
          <p:cNvSpPr>
            <a:spLocks noGrp="1"/>
          </p:cNvSpPr>
          <p:nvPr>
            <p:ph idx="4294967295"/>
          </p:nvPr>
        </p:nvSpPr>
        <p:spPr>
          <a:xfrm>
            <a:off x="274638" y="1752827"/>
            <a:ext cx="9618662" cy="514613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3200" dirty="0">
                <a:solidFill>
                  <a:schemeClr val="tx1"/>
                </a:solidFill>
                <a:latin typeface="Arial" charset="0"/>
                <a:cs typeface="Arial" charset="0"/>
              </a:rPr>
              <a:t>8 </a:t>
            </a:r>
            <a:r>
              <a:rPr lang="it-IT" sz="2800" dirty="0">
                <a:solidFill>
                  <a:schemeClr val="tx1"/>
                </a:solidFill>
                <a:latin typeface="Arial" charset="0"/>
                <a:cs typeface="Arial" charset="0"/>
              </a:rPr>
              <a:t>bambini dalla </a:t>
            </a:r>
            <a:r>
              <a:rPr lang="it-IT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III</a:t>
            </a:r>
            <a:r>
              <a:rPr lang="it-IT" sz="2800" dirty="0">
                <a:solidFill>
                  <a:schemeClr val="tx1"/>
                </a:solidFill>
                <a:latin typeface="Arial" charset="0"/>
                <a:cs typeface="Arial" charset="0"/>
              </a:rPr>
              <a:t> alla V elementare (8 - 11)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>
                <a:solidFill>
                  <a:schemeClr val="tx1"/>
                </a:solidFill>
                <a:latin typeface="Arial" charset="0"/>
                <a:cs typeface="Arial" charset="0"/>
              </a:rPr>
              <a:t>Cognitivo nella norma ( ≥ 85)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>
                <a:solidFill>
                  <a:schemeClr val="tx1"/>
                </a:solidFill>
                <a:latin typeface="Arial" charset="0"/>
                <a:cs typeface="Arial" charset="0"/>
              </a:rPr>
              <a:t>In Prima Diagnosi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>
                <a:solidFill>
                  <a:schemeClr val="tx1"/>
                </a:solidFill>
                <a:latin typeface="Arial" charset="0"/>
                <a:cs typeface="Arial" charset="0"/>
              </a:rPr>
              <a:t>Mai effettuato trattamento specifico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>
                <a:solidFill>
                  <a:schemeClr val="tx1"/>
                </a:solidFill>
                <a:latin typeface="Arial" charset="0"/>
                <a:cs typeface="Arial" charset="0"/>
              </a:rPr>
              <a:t>Madre lingua Italiana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>
                <a:solidFill>
                  <a:schemeClr val="tx1"/>
                </a:solidFill>
                <a:latin typeface="Arial" charset="0"/>
                <a:cs typeface="Arial" charset="0"/>
              </a:rPr>
              <a:t>C-GAS : ≤ 60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Comorbidità</a:t>
            </a:r>
            <a:r>
              <a:rPr lang="it-IT" sz="2800" dirty="0">
                <a:solidFill>
                  <a:schemeClr val="tx1"/>
                </a:solidFill>
                <a:latin typeface="Arial" charset="0"/>
                <a:cs typeface="Arial" charset="0"/>
              </a:rPr>
              <a:t>: DSA, ANSIA, DOP</a:t>
            </a:r>
          </a:p>
        </p:txBody>
      </p:sp>
      <p:sp>
        <p:nvSpPr>
          <p:cNvPr id="6" name="Titolo 2"/>
          <p:cNvSpPr>
            <a:spLocks noGrp="1"/>
          </p:cNvSpPr>
          <p:nvPr>
            <p:ph type="title" idx="4294967295"/>
          </p:nvPr>
        </p:nvSpPr>
        <p:spPr>
          <a:xfrm>
            <a:off x="377825" y="693738"/>
            <a:ext cx="9066213" cy="835025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Partecipanti: una prima selezione</a:t>
            </a:r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2"/>
          <p:cNvSpPr>
            <a:spLocks noGrp="1"/>
          </p:cNvSpPr>
          <p:nvPr>
            <p:ph type="title" idx="4294967295"/>
          </p:nvPr>
        </p:nvSpPr>
        <p:spPr>
          <a:xfrm>
            <a:off x="568325" y="598488"/>
            <a:ext cx="9170988" cy="711200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Misure di efficacia T0 T1 T2</a:t>
            </a:r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sz="half" idx="4294967295"/>
          </p:nvPr>
        </p:nvSpPr>
        <p:spPr>
          <a:xfrm>
            <a:off x="684213" y="3578225"/>
            <a:ext cx="4329112" cy="337502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it-IT" sz="2800" b="1">
                <a:solidFill>
                  <a:schemeClr val="tx1"/>
                </a:solidFill>
                <a:latin typeface="Arial" charset="0"/>
                <a:cs typeface="Arial" charset="0"/>
              </a:rPr>
              <a:t>Genitori: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K-sads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Conners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PSI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CBCL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Vineland</a:t>
            </a:r>
          </a:p>
        </p:txBody>
      </p:sp>
      <p:sp>
        <p:nvSpPr>
          <p:cNvPr id="186372" name="Segnaposto contenuto 9"/>
          <p:cNvSpPr>
            <a:spLocks noGrp="1"/>
          </p:cNvSpPr>
          <p:nvPr>
            <p:ph sz="half" idx="4294967295"/>
          </p:nvPr>
        </p:nvSpPr>
        <p:spPr>
          <a:xfrm>
            <a:off x="5391150" y="3532188"/>
            <a:ext cx="4935538" cy="3467100"/>
          </a:xfrm>
        </p:spPr>
        <p:txBody>
          <a:bodyPr/>
          <a:lstStyle/>
          <a:p>
            <a:pPr>
              <a:buFontTx/>
              <a:buNone/>
            </a:pPr>
            <a:r>
              <a:rPr lang="it-IT" sz="2800" b="1">
                <a:solidFill>
                  <a:schemeClr val="tx1"/>
                </a:solidFill>
                <a:latin typeface="Arial" charset="0"/>
                <a:cs typeface="Arial" charset="0"/>
              </a:rPr>
              <a:t>Bambini: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K-sads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TOL</a:t>
            </a:r>
            <a:endParaRPr lang="it-IT" sz="280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SSRT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WM VISPA</a:t>
            </a:r>
          </a:p>
          <a:p>
            <a:pPr>
              <a:buFont typeface="Wingdings" pitchFamily="2" charset="2"/>
              <a:buChar char="ü"/>
            </a:pPr>
            <a:r>
              <a:rPr lang="it-IT" sz="2800">
                <a:solidFill>
                  <a:schemeClr val="tx1"/>
                </a:solidFill>
                <a:latin typeface="Arial" charset="0"/>
                <a:cs typeface="Arial" charset="0"/>
              </a:rPr>
              <a:t>CORSI (avanti e indietro)</a:t>
            </a:r>
          </a:p>
        </p:txBody>
      </p:sp>
      <p:pic>
        <p:nvPicPr>
          <p:cNvPr id="186373" name="Immagine 4" descr="percentuale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7775" y="788988"/>
            <a:ext cx="2822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4" name="Rettangolo 11"/>
          <p:cNvSpPr>
            <a:spLocks noChangeArrowheads="1"/>
          </p:cNvSpPr>
          <p:nvPr/>
        </p:nvSpPr>
        <p:spPr bwMode="auto">
          <a:xfrm>
            <a:off x="630238" y="1608138"/>
            <a:ext cx="565943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800">
                <a:solidFill>
                  <a:srgbClr val="000000"/>
                </a:solidFill>
                <a:latin typeface="Arial" charset="0"/>
                <a:cs typeface="Arial" charset="0"/>
              </a:rPr>
              <a:t>T 0 prima </a:t>
            </a:r>
          </a:p>
          <a:p>
            <a:pPr eaLnBrk="0" hangingPunct="0"/>
            <a:r>
              <a:rPr lang="it-IT" sz="2800">
                <a:solidFill>
                  <a:srgbClr val="000000"/>
                </a:solidFill>
                <a:latin typeface="Arial" charset="0"/>
                <a:cs typeface="Arial" charset="0"/>
              </a:rPr>
              <a:t>T 1 dopo la prima parte </a:t>
            </a:r>
          </a:p>
          <a:p>
            <a:pPr eaLnBrk="0" hangingPunct="0"/>
            <a:r>
              <a:rPr lang="it-IT" sz="2800">
                <a:solidFill>
                  <a:srgbClr val="000000"/>
                </a:solidFill>
                <a:latin typeface="Arial" charset="0"/>
                <a:cs typeface="Arial" charset="0"/>
              </a:rPr>
              <a:t>T2  alla fine del trattamento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5" descr="Desk Reference to the Diagnostic Criteria From DSM-5&amp;#153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93700"/>
            <a:ext cx="19939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ttangolo 5"/>
          <p:cNvSpPr>
            <a:spLocks noChangeArrowheads="1"/>
          </p:cNvSpPr>
          <p:nvPr/>
        </p:nvSpPr>
        <p:spPr bwMode="auto">
          <a:xfrm>
            <a:off x="4249738" y="550863"/>
            <a:ext cx="3767137" cy="126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1" tIns="52131" rIns="104261" bIns="52131">
            <a:spAutoFit/>
          </a:bodyPr>
          <a:lstStyle/>
          <a:p>
            <a:pPr marL="371475" indent="-371475" algn="ctr" defTabSz="992188" eaLnBrk="0" hangingPunct="0">
              <a:spcBef>
                <a:spcPct val="20000"/>
              </a:spcBef>
            </a:pPr>
            <a:r>
              <a:rPr lang="it-IT" sz="3200" dirty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4 </a:t>
            </a:r>
            <a:r>
              <a:rPr lang="it-IT" sz="320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presentazioni</a:t>
            </a:r>
          </a:p>
          <a:p>
            <a:pPr marL="371475" indent="-371475" algn="ctr" defTabSz="992188" eaLnBrk="0" hangingPunct="0">
              <a:spcBef>
                <a:spcPct val="20000"/>
              </a:spcBef>
            </a:pPr>
            <a:r>
              <a:rPr lang="en-US" sz="3600" b="0" dirty="0" smtClean="0">
                <a:solidFill>
                  <a:srgbClr val="000000"/>
                </a:solidFill>
                <a:latin typeface="Arial" charset="0"/>
              </a:rPr>
              <a:t>past 6 month</a:t>
            </a:r>
            <a:r>
              <a:rPr lang="it-IT" sz="3500" dirty="0" smtClean="0">
                <a:solidFill>
                  <a:srgbClr val="000000"/>
                </a:solidFill>
                <a:latin typeface="RotisSemiSerif"/>
              </a:rPr>
              <a:t>  </a:t>
            </a:r>
            <a:endParaRPr lang="it-IT" sz="3500" dirty="0">
              <a:solidFill>
                <a:srgbClr val="000000"/>
              </a:solidFill>
              <a:latin typeface="RotisSemiSerif"/>
            </a:endParaRPr>
          </a:p>
        </p:txBody>
      </p:sp>
      <p:sp>
        <p:nvSpPr>
          <p:cNvPr id="75779" name="Rettangolo 6"/>
          <p:cNvSpPr>
            <a:spLocks noChangeArrowheads="1"/>
          </p:cNvSpPr>
          <p:nvPr/>
        </p:nvSpPr>
        <p:spPr bwMode="auto">
          <a:xfrm>
            <a:off x="58056" y="3731078"/>
            <a:ext cx="10900228" cy="259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61" tIns="52131" rIns="104261" bIns="52131">
            <a:spAutoFit/>
          </a:bodyPr>
          <a:lstStyle/>
          <a:p>
            <a:pPr defTabSz="1041400" eaLnBrk="0" hangingPunct="0">
              <a:lnSpc>
                <a:spcPct val="20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Combined: </a:t>
            </a:r>
            <a:r>
              <a:rPr lang="en-US" sz="2100" b="0" dirty="0" smtClean="0">
                <a:solidFill>
                  <a:srgbClr val="000000"/>
                </a:solidFill>
                <a:latin typeface="Arial" charset="0"/>
              </a:rPr>
              <a:t>6 </a:t>
            </a: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Inattention </a:t>
            </a:r>
            <a:r>
              <a:rPr lang="en-US" sz="2100" b="0" dirty="0" smtClean="0">
                <a:solidFill>
                  <a:srgbClr val="000000"/>
                </a:solidFill>
                <a:latin typeface="Arial" charset="0"/>
              </a:rPr>
              <a:t>+ </a:t>
            </a: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6 Hyperactivity-Impulsivity </a:t>
            </a:r>
            <a:endParaRPr lang="en-US" sz="2100" b="0" dirty="0" smtClean="0">
              <a:solidFill>
                <a:srgbClr val="000000"/>
              </a:solidFill>
              <a:latin typeface="Arial" charset="0"/>
            </a:endParaRPr>
          </a:p>
          <a:p>
            <a:pPr defTabSz="1041400" eaLnBrk="0" hangingPunct="0">
              <a:lnSpc>
                <a:spcPct val="20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Predominantly Inattentive:</a:t>
            </a:r>
            <a:r>
              <a:rPr lang="en-US" sz="2100" b="0" dirty="0" smtClean="0">
                <a:solidFill>
                  <a:srgbClr val="000000"/>
                </a:solidFill>
                <a:latin typeface="Arial" charset="0"/>
              </a:rPr>
              <a:t> 6 </a:t>
            </a: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Inattention </a:t>
            </a:r>
            <a:r>
              <a:rPr lang="en-US" sz="2100" b="0" dirty="0" smtClean="0">
                <a:solidFill>
                  <a:srgbClr val="000000"/>
                </a:solidFill>
                <a:latin typeface="Arial" charset="0"/>
              </a:rPr>
              <a:t>+ 3-5 Hyperactivity-Impulsivity</a:t>
            </a:r>
            <a:endParaRPr lang="en-US" sz="2100" b="0" dirty="0">
              <a:solidFill>
                <a:srgbClr val="000000"/>
              </a:solidFill>
              <a:latin typeface="Arial" charset="0"/>
            </a:endParaRPr>
          </a:p>
          <a:p>
            <a:pPr defTabSz="1041400" eaLnBrk="0" hangingPunct="0">
              <a:lnSpc>
                <a:spcPct val="200000"/>
              </a:lnSpc>
            </a:pPr>
            <a:r>
              <a:rPr lang="en-US" sz="2100" dirty="0">
                <a:solidFill>
                  <a:srgbClr val="000000"/>
                </a:solidFill>
                <a:latin typeface="Arial" charset="0"/>
              </a:rPr>
              <a:t>Inattentive </a:t>
            </a:r>
            <a:r>
              <a:rPr lang="en-US" sz="2100" b="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Restrictive</a:t>
            </a: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210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2100" b="0" dirty="0" smtClean="0">
                <a:solidFill>
                  <a:srgbClr val="000000"/>
                </a:solidFill>
                <a:latin typeface="Arial" charset="0"/>
              </a:rPr>
              <a:t>6 Inattention + </a:t>
            </a:r>
            <a:r>
              <a:rPr lang="en-US" sz="2100" b="0" dirty="0">
                <a:solidFill>
                  <a:srgbClr val="000000"/>
                </a:solidFill>
                <a:latin typeface="Arial" charset="0"/>
              </a:rPr>
              <a:t>2 </a:t>
            </a:r>
            <a:r>
              <a:rPr lang="en-US" sz="2100" b="0" dirty="0" smtClean="0">
                <a:solidFill>
                  <a:srgbClr val="000000"/>
                </a:solidFill>
                <a:latin typeface="Arial" charset="0"/>
              </a:rPr>
              <a:t>Hyperactivity-Impulsivity</a:t>
            </a:r>
            <a:endParaRPr lang="en-US" sz="2100" b="0" dirty="0">
              <a:solidFill>
                <a:srgbClr val="000000"/>
              </a:solidFill>
              <a:latin typeface="Arial" charset="0"/>
            </a:endParaRPr>
          </a:p>
          <a:p>
            <a:pPr defTabSz="1041400" eaLnBrk="0" hangingPunct="0">
              <a:lnSpc>
                <a:spcPct val="200000"/>
              </a:lnSpc>
            </a:pPr>
            <a:r>
              <a:rPr lang="en-US" sz="2100" dirty="0">
                <a:solidFill>
                  <a:srgbClr val="000000"/>
                </a:solidFill>
                <a:latin typeface="Arial" charset="0"/>
              </a:rPr>
              <a:t>Predominantly </a:t>
            </a:r>
            <a:r>
              <a:rPr lang="en-US" sz="2100" dirty="0" smtClean="0">
                <a:solidFill>
                  <a:srgbClr val="000000"/>
                </a:solidFill>
                <a:latin typeface="Arial" charset="0"/>
              </a:rPr>
              <a:t>Hyperactive/Impulsive:</a:t>
            </a:r>
            <a:r>
              <a:rPr lang="en-US" sz="2100" b="0" dirty="0" smtClean="0">
                <a:solidFill>
                  <a:srgbClr val="000000"/>
                </a:solidFill>
                <a:latin typeface="Arial" charset="0"/>
              </a:rPr>
              <a:t> 6 Hyperactivity-Impulsivity + max 5 Inattention </a:t>
            </a:r>
            <a:endParaRPr lang="en-US" sz="2100" b="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Immagine 5" descr="vantaggi_fact_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5900" y="319088"/>
            <a:ext cx="265271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5" name="CasellaDiTesto 6"/>
          <p:cNvSpPr txBox="1">
            <a:spLocks noChangeArrowheads="1"/>
          </p:cNvSpPr>
          <p:nvPr/>
        </p:nvSpPr>
        <p:spPr bwMode="auto">
          <a:xfrm>
            <a:off x="390525" y="2286000"/>
            <a:ext cx="1003073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2800" dirty="0" smtClean="0">
                <a:latin typeface="Arial" charset="0"/>
                <a:cs typeface="Arial" charset="0"/>
              </a:rPr>
              <a:t>GS1</a:t>
            </a:r>
            <a:r>
              <a:rPr lang="it-IT" sz="2800" dirty="0">
                <a:latin typeface="Arial" charset="0"/>
                <a:cs typeface="Arial" charset="0"/>
              </a:rPr>
              <a:t>: analisi tra T0 e T1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 dirty="0" smtClean="0">
                <a:latin typeface="Arial" charset="0"/>
                <a:cs typeface="Arial" charset="0"/>
              </a:rPr>
              <a:t> Miglioramento </a:t>
            </a:r>
            <a:r>
              <a:rPr lang="it-IT" sz="2800" b="0" dirty="0">
                <a:latin typeface="Arial" charset="0"/>
                <a:cs typeface="Arial" charset="0"/>
              </a:rPr>
              <a:t>nelle scale </a:t>
            </a:r>
            <a:r>
              <a:rPr lang="it-IT" sz="2800" b="0" dirty="0" smtClean="0">
                <a:latin typeface="Arial" charset="0"/>
                <a:cs typeface="Arial" charset="0"/>
              </a:rPr>
              <a:t>ADHD(disattenzione/iperattività),  </a:t>
            </a:r>
            <a:r>
              <a:rPr lang="it-IT" sz="2800" b="0" dirty="0" err="1" smtClean="0">
                <a:latin typeface="Arial" charset="0"/>
                <a:cs typeface="Arial" charset="0"/>
              </a:rPr>
              <a:t>Conners</a:t>
            </a:r>
            <a:r>
              <a:rPr lang="it-IT" sz="2800" b="0" dirty="0">
                <a:latin typeface="Arial" charset="0"/>
                <a:cs typeface="Arial" charset="0"/>
              </a:rPr>
              <a:t>, CBCL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 dirty="0">
                <a:latin typeface="Arial" charset="0"/>
                <a:cs typeface="Arial" charset="0"/>
              </a:rPr>
              <a:t> Nessuna differenza nella </a:t>
            </a:r>
            <a:r>
              <a:rPr lang="it-IT" sz="2800" b="0" dirty="0" err="1">
                <a:latin typeface="Arial" charset="0"/>
                <a:cs typeface="Arial" charset="0"/>
              </a:rPr>
              <a:t>Vineland</a:t>
            </a:r>
            <a:r>
              <a:rPr lang="it-IT" sz="2800" b="0" dirty="0">
                <a:latin typeface="Arial" charset="0"/>
                <a:cs typeface="Arial" charset="0"/>
              </a:rPr>
              <a:t> 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 dirty="0">
                <a:latin typeface="Arial" charset="0"/>
                <a:cs typeface="Arial" charset="0"/>
              </a:rPr>
              <a:t> Nessuna differenza nello PSI </a:t>
            </a:r>
          </a:p>
        </p:txBody>
      </p:sp>
      <p:sp>
        <p:nvSpPr>
          <p:cNvPr id="6" name="Titolo 2"/>
          <p:cNvSpPr>
            <a:spLocks noGrp="1"/>
          </p:cNvSpPr>
          <p:nvPr>
            <p:ph type="title" idx="4294967295"/>
          </p:nvPr>
        </p:nvSpPr>
        <p:spPr>
          <a:xfrm>
            <a:off x="431800" y="749300"/>
            <a:ext cx="8597900" cy="6540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Primi risultati …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CasellaDiTesto 4"/>
          <p:cNvSpPr txBox="1">
            <a:spLocks noChangeArrowheads="1"/>
          </p:cNvSpPr>
          <p:nvPr/>
        </p:nvSpPr>
        <p:spPr bwMode="auto">
          <a:xfrm>
            <a:off x="1071563" y="1371600"/>
            <a:ext cx="8986837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it-IT" sz="2800" b="0" dirty="0">
                <a:latin typeface="Arial" charset="0"/>
                <a:cs typeface="Arial" charset="0"/>
              </a:rPr>
              <a:t>Attualmente sono in trattamento :</a:t>
            </a: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 dirty="0">
                <a:latin typeface="Arial" charset="0"/>
                <a:cs typeface="Arial" charset="0"/>
              </a:rPr>
              <a:t> 4 bambini </a:t>
            </a:r>
            <a:r>
              <a:rPr lang="it-IT" sz="2800" b="0" dirty="0" smtClean="0">
                <a:latin typeface="Arial" charset="0"/>
                <a:cs typeface="Arial" charset="0"/>
              </a:rPr>
              <a:t>GS2</a:t>
            </a:r>
            <a:endParaRPr lang="it-IT" sz="2800" b="0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it-IT" sz="2800" b="0" dirty="0">
                <a:latin typeface="Arial" charset="0"/>
                <a:cs typeface="Arial" charset="0"/>
              </a:rPr>
              <a:t> 3 bambini </a:t>
            </a:r>
            <a:r>
              <a:rPr lang="it-IT" sz="2800" b="0" dirty="0" smtClean="0">
                <a:latin typeface="Arial" charset="0"/>
                <a:cs typeface="Arial" charset="0"/>
              </a:rPr>
              <a:t>GS3 </a:t>
            </a:r>
            <a:r>
              <a:rPr lang="it-IT" sz="2800" b="0" dirty="0">
                <a:latin typeface="Arial" charset="0"/>
                <a:cs typeface="Arial" charset="0"/>
              </a:rPr>
              <a:t>(10-12 anni) </a:t>
            </a:r>
          </a:p>
          <a:p>
            <a:pPr eaLnBrk="0" hangingPunct="0">
              <a:lnSpc>
                <a:spcPct val="150000"/>
              </a:lnSpc>
            </a:pPr>
            <a:endParaRPr lang="it-IT" sz="2800" b="0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endParaRPr lang="it-IT" sz="2800" b="0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it-IT" sz="2800" b="0" dirty="0">
                <a:latin typeface="Arial" charset="0"/>
                <a:cs typeface="Arial" charset="0"/>
              </a:rPr>
              <a:t>Prime analisi dei dati post </a:t>
            </a:r>
            <a:r>
              <a:rPr lang="it-IT" sz="2800" b="0" dirty="0" err="1">
                <a:latin typeface="Arial" charset="0"/>
                <a:cs typeface="Arial" charset="0"/>
              </a:rPr>
              <a:t>follow</a:t>
            </a:r>
            <a:r>
              <a:rPr lang="it-IT" sz="2800" b="0" dirty="0">
                <a:latin typeface="Arial" charset="0"/>
                <a:cs typeface="Arial" charset="0"/>
              </a:rPr>
              <a:t> up …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Segnaposto contenuto 3" descr="GIORGIA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877175" y="5254625"/>
            <a:ext cx="2432050" cy="1824038"/>
          </a:xfrm>
          <a:ln w="38100">
            <a:solidFill>
              <a:srgbClr val="FF0066"/>
            </a:solidFill>
          </a:ln>
        </p:spPr>
      </p:pic>
      <p:pic>
        <p:nvPicPr>
          <p:cNvPr id="189443" name="Immagine 4" descr="FANTAVICTORIUS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6325" y="2708275"/>
            <a:ext cx="3984625" cy="2989263"/>
          </a:xfrm>
          <a:prstGeom prst="rect">
            <a:avLst/>
          </a:prstGeom>
          <a:noFill/>
          <a:ln w="63500">
            <a:solidFill>
              <a:srgbClr val="00CC00"/>
            </a:solidFill>
            <a:miter lim="800000"/>
            <a:headEnd/>
            <a:tailEnd/>
          </a:ln>
        </p:spPr>
      </p:pic>
      <p:pic>
        <p:nvPicPr>
          <p:cNvPr id="189444" name="Immagine 5" descr="FANTAVICTORIU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9950" y="2417763"/>
            <a:ext cx="3009900" cy="2257425"/>
          </a:xfrm>
          <a:prstGeom prst="rect">
            <a:avLst/>
          </a:prstGeom>
          <a:noFill/>
          <a:ln w="635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189445" name="Callout con freccia a destra 8"/>
          <p:cNvSpPr>
            <a:spLocks noChangeArrowheads="1"/>
          </p:cNvSpPr>
          <p:nvPr/>
        </p:nvSpPr>
        <p:spPr bwMode="auto">
          <a:xfrm>
            <a:off x="5246688" y="5889625"/>
            <a:ext cx="2457450" cy="830263"/>
          </a:xfrm>
          <a:prstGeom prst="rightArrowCallout">
            <a:avLst>
              <a:gd name="adj1" fmla="val 25000"/>
              <a:gd name="adj2" fmla="val 25000"/>
              <a:gd name="adj3" fmla="val 25022"/>
              <a:gd name="adj4" fmla="val 64977"/>
            </a:avLst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1600">
                <a:latin typeface="Comic Sans MS" pitchFamily="66" charset="0"/>
                <a:cs typeface="Arial" charset="0"/>
              </a:rPr>
              <a:t>LA MAGA DELLE EMOZIONI</a:t>
            </a:r>
          </a:p>
        </p:txBody>
      </p:sp>
      <p:sp>
        <p:nvSpPr>
          <p:cNvPr id="189446" name="Rettangolo 10"/>
          <p:cNvSpPr>
            <a:spLocks noChangeArrowheads="1"/>
          </p:cNvSpPr>
          <p:nvPr/>
        </p:nvSpPr>
        <p:spPr bwMode="auto">
          <a:xfrm>
            <a:off x="993775" y="1482725"/>
            <a:ext cx="4614863" cy="522288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63500" algn="ctr">
            <a:solidFill>
              <a:srgbClr val="00CC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800">
                <a:latin typeface="Comic Sans MS" pitchFamily="66" charset="0"/>
              </a:rPr>
              <a:t>I FANTAVICTORIUS </a:t>
            </a:r>
          </a:p>
        </p:txBody>
      </p:sp>
      <p:sp>
        <p:nvSpPr>
          <p:cNvPr id="10" name="Titolo 2"/>
          <p:cNvSpPr>
            <a:spLocks noGrp="1"/>
          </p:cNvSpPr>
          <p:nvPr>
            <p:ph type="title" idx="4294967295"/>
          </p:nvPr>
        </p:nvSpPr>
        <p:spPr>
          <a:xfrm>
            <a:off x="898525" y="504825"/>
            <a:ext cx="8429625" cy="6778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Gruppo S1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3"/>
          <p:cNvSpPr txBox="1">
            <a:spLocks noChangeArrowheads="1"/>
          </p:cNvSpPr>
          <p:nvPr/>
        </p:nvSpPr>
        <p:spPr bwMode="auto">
          <a:xfrm>
            <a:off x="2189163" y="5283200"/>
            <a:ext cx="61087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5" rIns="99551" bIns="49775">
            <a:spAutoFit/>
          </a:bodyPr>
          <a:lstStyle/>
          <a:p>
            <a:pPr algn="ctr" defTabSz="995363" eaLnBrk="0" hangingPunct="0">
              <a:lnSpc>
                <a:spcPts val="4788"/>
              </a:lnSpc>
            </a:pPr>
            <a:r>
              <a:rPr lang="it-IT" sz="4600" b="0">
                <a:solidFill>
                  <a:schemeClr val="bg1"/>
                </a:solidFill>
                <a:latin typeface="RotisSemiSerif"/>
              </a:rPr>
              <a:t>Grazie per l’attenzione</a:t>
            </a:r>
          </a:p>
        </p:txBody>
      </p:sp>
      <p:sp>
        <p:nvSpPr>
          <p:cNvPr id="190467" name="Rettangolo 3"/>
          <p:cNvSpPr>
            <a:spLocks noChangeArrowheads="1"/>
          </p:cNvSpPr>
          <p:nvPr/>
        </p:nvSpPr>
        <p:spPr bwMode="auto">
          <a:xfrm>
            <a:off x="0" y="6038850"/>
            <a:ext cx="10688638" cy="1524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it-IT"/>
          </a:p>
        </p:txBody>
      </p:sp>
      <p:sp>
        <p:nvSpPr>
          <p:cNvPr id="190468" name="Rettangolo 4"/>
          <p:cNvSpPr>
            <a:spLocks noChangeArrowheads="1"/>
          </p:cNvSpPr>
          <p:nvPr/>
        </p:nvSpPr>
        <p:spPr bwMode="auto">
          <a:xfrm>
            <a:off x="1238250" y="6419850"/>
            <a:ext cx="9163050" cy="15621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it-IT"/>
          </a:p>
        </p:txBody>
      </p:sp>
      <p:sp>
        <p:nvSpPr>
          <p:cNvPr id="190469" name="Rettangolo 6"/>
          <p:cNvSpPr>
            <a:spLocks noChangeArrowheads="1"/>
          </p:cNvSpPr>
          <p:nvPr/>
        </p:nvSpPr>
        <p:spPr bwMode="auto">
          <a:xfrm>
            <a:off x="0" y="6057900"/>
            <a:ext cx="10688638" cy="15049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it-IT"/>
          </a:p>
        </p:txBody>
      </p:sp>
      <p:sp>
        <p:nvSpPr>
          <p:cNvPr id="190470" name="Rettangolo 7"/>
          <p:cNvSpPr>
            <a:spLocks noChangeArrowheads="1"/>
          </p:cNvSpPr>
          <p:nvPr/>
        </p:nvSpPr>
        <p:spPr bwMode="auto">
          <a:xfrm>
            <a:off x="0" y="0"/>
            <a:ext cx="361950" cy="60769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it-IT"/>
          </a:p>
        </p:txBody>
      </p:sp>
      <p:pic>
        <p:nvPicPr>
          <p:cNvPr id="190471" name="Immagine 7" descr="EQUIPE TC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50" y="1009650"/>
            <a:ext cx="7959725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5438" y="1497241"/>
            <a:ext cx="10363200" cy="2805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02632" tIns="53369" rIns="102632" bIns="53369">
            <a:spAutoFit/>
          </a:bodyPr>
          <a:lstStyle/>
          <a:p>
            <a:pPr algn="ctr" defTabSz="511175" eaLnBrk="0" hangingPunct="0"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40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Accettazione infermieristica </a:t>
            </a:r>
          </a:p>
          <a:p>
            <a:pPr algn="ctr" defTabSz="511175" eaLnBrk="0" hangingPunct="0"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Terapia ADHD Integrata Multimodale </a:t>
            </a:r>
          </a:p>
          <a:p>
            <a:pPr algn="ctr" defTabSz="511175" eaLnBrk="0" hangingPunct="0"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400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TAIM</a:t>
            </a:r>
            <a:endParaRPr lang="it-IT" sz="4100" dirty="0">
              <a:solidFill>
                <a:srgbClr val="000066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TH1WYRgeMd2f7d7XBhXfBOPFOWAf47OKmb9SGyeHsFcQvYK8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5518" y="379187"/>
            <a:ext cx="2143125" cy="2143125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60388" y="892627"/>
            <a:ext cx="9681029" cy="5293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02632" tIns="53369" rIns="102632" bIns="53369">
            <a:spAutoFit/>
          </a:bodyPr>
          <a:lstStyle/>
          <a:p>
            <a:pPr defTabSz="511175" eaLnBrk="0" hangingPunct="0">
              <a:lnSpc>
                <a:spcPct val="20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280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I genitori devono sentire la presa in carico tempestiva</a:t>
            </a:r>
            <a:r>
              <a:rPr lang="it-IT" sz="2800" b="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:</a:t>
            </a:r>
          </a:p>
          <a:p>
            <a:pPr defTabSz="511175" eaLnBrk="0" hangingPunct="0">
              <a:lnSpc>
                <a:spcPct val="20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endParaRPr lang="it-IT" b="0" dirty="0" smtClean="0">
              <a:solidFill>
                <a:srgbClr val="000066"/>
              </a:solidFill>
              <a:latin typeface="Tahoma" pitchFamily="34" charset="0"/>
              <a:cs typeface="Times New Roman" pitchFamily="18" charset="0"/>
            </a:endParaRPr>
          </a:p>
          <a:p>
            <a:pPr defTabSz="511175" eaLnBrk="0" hangingPunct="0"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2800" b="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La registrazione deve avvenire il più rapidamente e serenamente possibile.</a:t>
            </a:r>
          </a:p>
          <a:p>
            <a:pPr defTabSz="511175" eaLnBrk="0" hangingPunct="0"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2800" b="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I bambini con i genitori vanno in ludoteca insieme in attesa di cominciare la terapia (circa dopo 1 ora).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2321" y="642256"/>
            <a:ext cx="9681029" cy="47141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102632" tIns="53369" rIns="102632" bIns="53369">
            <a:spAutoFit/>
          </a:bodyPr>
          <a:lstStyle/>
          <a:p>
            <a:pPr defTabSz="511175" eaLnBrk="0" hangingPunct="0">
              <a:lnSpc>
                <a:spcPct val="20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320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Al ritorno</a:t>
            </a:r>
          </a:p>
          <a:p>
            <a:pPr defTabSz="511175" eaLnBrk="0" hangingPunct="0">
              <a:lnSpc>
                <a:spcPct val="20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3200" b="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Ci assicuriamo che le psicologhe siano pronte, prima di chiamarli.</a:t>
            </a:r>
          </a:p>
          <a:p>
            <a:pPr defTabSz="511175" eaLnBrk="0" hangingPunct="0">
              <a:lnSpc>
                <a:spcPct val="20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3200" b="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Vengono così affidati al gruppo.</a:t>
            </a:r>
          </a:p>
        </p:txBody>
      </p:sp>
      <p:grpSp>
        <p:nvGrpSpPr>
          <p:cNvPr id="2" name="Gruppo 9"/>
          <p:cNvGrpSpPr/>
          <p:nvPr/>
        </p:nvGrpSpPr>
        <p:grpSpPr>
          <a:xfrm>
            <a:off x="6785810" y="3320716"/>
            <a:ext cx="3489158" cy="2671010"/>
            <a:chOff x="2017207" y="2701429"/>
            <a:chExt cx="4966340" cy="4214485"/>
          </a:xfrm>
        </p:grpSpPr>
        <p:pic>
          <p:nvPicPr>
            <p:cNvPr id="2052" name="Picture 4" descr="http://www.morcone.net/wp-content/uploads/2012/05/affido.jpg"/>
            <p:cNvPicPr>
              <a:picLocks noChangeAspect="1" noChangeArrowheads="1"/>
            </p:cNvPicPr>
            <p:nvPr/>
          </p:nvPicPr>
          <p:blipFill>
            <a:blip r:embed="rId3"/>
            <a:srcRect l="34059"/>
            <a:stretch>
              <a:fillRect/>
            </a:stretch>
          </p:blipFill>
          <p:spPr bwMode="auto">
            <a:xfrm>
              <a:off x="2017207" y="2701429"/>
              <a:ext cx="4966340" cy="421448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pic>
        <p:sp>
          <p:nvSpPr>
            <p:cNvPr id="9" name="CasellaDiTesto 8"/>
            <p:cNvSpPr txBox="1"/>
            <p:nvPr/>
          </p:nvSpPr>
          <p:spPr>
            <a:xfrm>
              <a:off x="5221705" y="4884821"/>
              <a:ext cx="1708484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it-IT" dirty="0" smtClean="0"/>
            </a:p>
            <a:p>
              <a:endParaRPr lang="it-IT" dirty="0" smtClean="0"/>
            </a:p>
            <a:p>
              <a:endParaRPr lang="it-IT" dirty="0" smtClean="0"/>
            </a:p>
            <a:p>
              <a:endParaRPr lang="it-IT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2"/>
          <p:cNvSpPr txBox="1">
            <a:spLocks noChangeArrowheads="1"/>
          </p:cNvSpPr>
          <p:nvPr/>
        </p:nvSpPr>
        <p:spPr bwMode="auto">
          <a:xfrm>
            <a:off x="1528763" y="1927225"/>
            <a:ext cx="7659687" cy="363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2632" tIns="53369" rIns="102632" bIns="53369">
            <a:spAutoFit/>
          </a:bodyPr>
          <a:lstStyle/>
          <a:p>
            <a:pPr defTabSz="511175" eaLnBrk="0" hangingPunct="0">
              <a:lnSpc>
                <a:spcPct val="8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100" dirty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I disturbi da deficit di attenzione e iperattività</a:t>
            </a:r>
          </a:p>
          <a:p>
            <a:pPr defTabSz="511175" eaLnBrk="0" hangingPunct="0">
              <a:lnSpc>
                <a:spcPct val="8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100" dirty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ADHD</a:t>
            </a:r>
          </a:p>
          <a:p>
            <a:pPr defTabSz="511175" eaLnBrk="0" hangingPunct="0">
              <a:lnSpc>
                <a:spcPct val="8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endParaRPr lang="it-IT" sz="4100" dirty="0">
              <a:solidFill>
                <a:srgbClr val="000066"/>
              </a:solidFill>
              <a:latin typeface="Tahoma" pitchFamily="34" charset="0"/>
              <a:cs typeface="Times New Roman" pitchFamily="18" charset="0"/>
            </a:endParaRPr>
          </a:p>
          <a:p>
            <a:pPr defTabSz="511175" eaLnBrk="0" hangingPunct="0">
              <a:lnSpc>
                <a:spcPct val="8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100" dirty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Nuovi protocolli di ricerca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2"/>
          <p:cNvSpPr txBox="1">
            <a:spLocks noChangeArrowheads="1"/>
          </p:cNvSpPr>
          <p:nvPr/>
        </p:nvSpPr>
        <p:spPr bwMode="auto">
          <a:xfrm>
            <a:off x="1499735" y="2609383"/>
            <a:ext cx="7659687" cy="228889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2632" tIns="53369" rIns="102632" bIns="53369">
            <a:spAutoFit/>
          </a:bodyPr>
          <a:lstStyle/>
          <a:p>
            <a:pPr algn="ctr" defTabSz="511175" eaLnBrk="0" hangingPunct="0">
              <a:lnSpc>
                <a:spcPct val="8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10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Memoria Prospettica </a:t>
            </a:r>
          </a:p>
          <a:p>
            <a:pPr algn="ctr" defTabSz="511175" eaLnBrk="0" hangingPunct="0">
              <a:lnSpc>
                <a:spcPct val="8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10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nell’ADHD</a:t>
            </a:r>
            <a:endParaRPr lang="it-IT" sz="4100" dirty="0">
              <a:solidFill>
                <a:srgbClr val="000066"/>
              </a:solidFill>
              <a:latin typeface="Tahoma" pitchFamily="34" charset="0"/>
              <a:cs typeface="Times New Roman" pitchFamily="18" charset="0"/>
            </a:endParaRPr>
          </a:p>
          <a:p>
            <a:pPr algn="ctr" defTabSz="511175" eaLnBrk="0" hangingPunct="0">
              <a:lnSpc>
                <a:spcPct val="8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endParaRPr lang="it-IT" sz="4100" dirty="0">
              <a:solidFill>
                <a:srgbClr val="000066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1" descr="07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667" y="1492673"/>
            <a:ext cx="9646330" cy="390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7169" y="5902293"/>
            <a:ext cx="9801727" cy="53619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0" dirty="0" smtClean="0">
                <a:latin typeface="Arial" charset="0"/>
                <a:cs typeface="Arial" charset="0"/>
              </a:rPr>
              <a:t>Coinvolte MLT e WM</a:t>
            </a:r>
            <a:endParaRPr kumimoji="1" lang="it-IT" sz="3600" i="1" dirty="0">
              <a:latin typeface="Times New Roman" pitchFamily="18" charset="0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330325" y="541103"/>
            <a:ext cx="8597900" cy="654520"/>
          </a:xfrm>
        </p:spPr>
        <p:txBody>
          <a:bodyPr/>
          <a:lstStyle/>
          <a:p>
            <a:r>
              <a:rPr lang="it-IT" b="1" dirty="0" smtClean="0">
                <a:solidFill>
                  <a:srgbClr val="000066"/>
                </a:solidFill>
                <a:latin typeface="Tahoma" pitchFamily="34" charset="0"/>
                <a:ea typeface="+mj-ea"/>
                <a:cs typeface="Times New Roman" pitchFamily="18" charset="0"/>
              </a:rPr>
              <a:t>MEMORIA PROSPETTICA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6" descr="ANd9GcSFzg8QTq0EWyPwarU7GuZI2uN334QkpX5U7tHm5K-gxOALHnoD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57163"/>
            <a:ext cx="20701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5" descr="Desk Reference to the Diagnostic Criteria From DSM-5&amp;#153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332288"/>
            <a:ext cx="19939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ttangolo 5"/>
          <p:cNvSpPr>
            <a:spLocks noChangeArrowheads="1"/>
          </p:cNvSpPr>
          <p:nvPr/>
        </p:nvSpPr>
        <p:spPr bwMode="auto">
          <a:xfrm>
            <a:off x="4102100" y="550863"/>
            <a:ext cx="41036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1" tIns="52131" rIns="104261" bIns="52131">
            <a:spAutoFit/>
          </a:bodyPr>
          <a:lstStyle/>
          <a:p>
            <a:pPr marL="371475" indent="-371475" defTabSz="992188" eaLnBrk="0" hangingPunct="0">
              <a:spcBef>
                <a:spcPct val="20000"/>
              </a:spcBef>
            </a:pPr>
            <a:r>
              <a:rPr lang="it-IT" sz="320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Età di insorgenza</a:t>
            </a:r>
          </a:p>
        </p:txBody>
      </p:sp>
      <p:sp>
        <p:nvSpPr>
          <p:cNvPr id="76804" name="Rettangolo 6"/>
          <p:cNvSpPr>
            <a:spLocks noChangeArrowheads="1"/>
          </p:cNvSpPr>
          <p:nvPr/>
        </p:nvSpPr>
        <p:spPr bwMode="auto">
          <a:xfrm>
            <a:off x="3492500" y="3702050"/>
            <a:ext cx="6361113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61" tIns="52131" rIns="104261" bIns="52131">
            <a:spAutoFit/>
          </a:bodyPr>
          <a:lstStyle/>
          <a:p>
            <a:pPr defTabSz="1041400"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This change is supported by research published since 1994 that found no clinical differences between children identified by 7 years versus later in terms of course, severity, outcome, or treatment response. </a:t>
            </a:r>
          </a:p>
        </p:txBody>
      </p:sp>
      <p:sp>
        <p:nvSpPr>
          <p:cNvPr id="76805" name="Rectangle 3"/>
          <p:cNvSpPr>
            <a:spLocks noChangeArrowheads="1"/>
          </p:cNvSpPr>
          <p:nvPr/>
        </p:nvSpPr>
        <p:spPr bwMode="auto">
          <a:xfrm>
            <a:off x="2819400" y="1717675"/>
            <a:ext cx="6311900" cy="630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383" tIns="45692" rIns="91383" bIns="45692">
            <a:spAutoFit/>
          </a:bodyPr>
          <a:lstStyle/>
          <a:p>
            <a:pPr marL="371475" indent="-371475" defTabSz="992188" eaLnBrk="0" hangingPunct="0">
              <a:spcBef>
                <a:spcPct val="20000"/>
              </a:spcBef>
            </a:pPr>
            <a:r>
              <a:rPr lang="it-IT" sz="3500" dirty="0">
                <a:solidFill>
                  <a:srgbClr val="000000"/>
                </a:solidFill>
                <a:latin typeface="Arial" charset="0"/>
              </a:rPr>
              <a:t>Diagnosi prima dei 7 anni</a:t>
            </a:r>
          </a:p>
        </p:txBody>
      </p:sp>
      <p:sp>
        <p:nvSpPr>
          <p:cNvPr id="76806" name="Rectangle 3"/>
          <p:cNvSpPr txBox="1">
            <a:spLocks noChangeArrowheads="1"/>
          </p:cNvSpPr>
          <p:nvPr/>
        </p:nvSpPr>
        <p:spPr bwMode="auto">
          <a:xfrm>
            <a:off x="3071813" y="6243638"/>
            <a:ext cx="6429375" cy="630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383" tIns="45692" rIns="91383" bIns="45692">
            <a:spAutoFit/>
          </a:bodyPr>
          <a:lstStyle/>
          <a:p>
            <a:pPr marL="371475" indent="-371475" defTabSz="992188" eaLnBrk="0" hangingPunct="0">
              <a:spcBef>
                <a:spcPct val="20000"/>
              </a:spcBef>
            </a:pPr>
            <a:r>
              <a:rPr lang="it-IT" sz="3500" dirty="0">
                <a:solidFill>
                  <a:srgbClr val="000000"/>
                </a:solidFill>
                <a:latin typeface="Arial" charset="0"/>
              </a:rPr>
              <a:t>Diagnosi prima dei 12 anni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Segnaposto contenuto 2"/>
          <p:cNvSpPr>
            <a:spLocks noGrp="1"/>
          </p:cNvSpPr>
          <p:nvPr>
            <p:ph idx="1"/>
          </p:nvPr>
        </p:nvSpPr>
        <p:spPr>
          <a:xfrm>
            <a:off x="830629" y="1812758"/>
            <a:ext cx="8775536" cy="5155257"/>
          </a:xfrm>
        </p:spPr>
        <p:txBody>
          <a:bodyPr/>
          <a:lstStyle/>
          <a:p>
            <a:pPr>
              <a:buFontTx/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it-IT" dirty="0" smtClean="0">
                <a:solidFill>
                  <a:schemeClr val="tx1"/>
                </a:solidFill>
              </a:rPr>
              <a:t>Ricordarsi di ricordare</a:t>
            </a:r>
          </a:p>
          <a:p>
            <a:pPr>
              <a:buFontTx/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it-IT" dirty="0" smtClean="0">
                <a:solidFill>
                  <a:schemeClr val="tx1"/>
                </a:solidFill>
              </a:rPr>
              <a:t>                Può essere basata su un evento</a:t>
            </a:r>
          </a:p>
          <a:p>
            <a:pPr>
              <a:buFontTx/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it-IT" dirty="0" smtClean="0">
                <a:solidFill>
                  <a:schemeClr val="tx1"/>
                </a:solidFill>
              </a:rPr>
              <a:t>                Sul tempo</a:t>
            </a:r>
          </a:p>
        </p:txBody>
      </p:sp>
      <p:pic>
        <p:nvPicPr>
          <p:cNvPr id="179204" name="Picture 3" descr="C:\Users\Flo\Desktop\Master Neuropsicologia\Lezioni memoria\memoria prospettica\Business-Idea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05" y="3389326"/>
            <a:ext cx="1947863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5" name="Picture 6" descr="C:\Users\Flo\Desktop\Master Neuropsicologia\Lezioni memoria\memoria prospettica\MTAyNHg3Njg,1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4799" y="1683777"/>
            <a:ext cx="1378165" cy="174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6" name="Picture 7" descr="C:\Users\Flo\Desktop\Master Neuropsicologia\Lezioni memoria\memoria prospettica\orologio-da-realizza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472" y="5818798"/>
            <a:ext cx="14224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330325" y="541103"/>
            <a:ext cx="8597900" cy="654520"/>
          </a:xfrm>
        </p:spPr>
        <p:txBody>
          <a:bodyPr/>
          <a:lstStyle/>
          <a:p>
            <a:r>
              <a:rPr lang="it-IT" b="1" dirty="0" smtClean="0">
                <a:solidFill>
                  <a:srgbClr val="000066"/>
                </a:solidFill>
                <a:latin typeface="Tahoma" pitchFamily="34" charset="0"/>
                <a:ea typeface="+mj-ea"/>
                <a:cs typeface="Times New Roman" pitchFamily="18" charset="0"/>
              </a:rPr>
              <a:t>MEMORIA PROSPETTICA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C:\Users\Flo\Desktop\Master Neuropsicologia\Lezioni memoria\memoria prospettica\1-s2.0-S0028393211000297-g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180" y="515326"/>
            <a:ext cx="8563462" cy="651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1330325" y="541338"/>
            <a:ext cx="8597900" cy="654050"/>
          </a:xfrm>
          <a:prstGeom prst="rect">
            <a:avLst/>
          </a:prstGeom>
        </p:spPr>
        <p:txBody>
          <a:bodyPr/>
          <a:lstStyle/>
          <a:p>
            <a:pPr defTabSz="995363">
              <a:defRPr/>
            </a:pPr>
            <a:r>
              <a:rPr lang="it-IT" sz="3600" dirty="0">
                <a:solidFill>
                  <a:srgbClr val="000066"/>
                </a:solidFill>
                <a:latin typeface="Tahoma" pitchFamily="34" charset="0"/>
                <a:ea typeface="+mj-ea"/>
                <a:cs typeface="Times New Roman" pitchFamily="18" charset="0"/>
              </a:rPr>
              <a:t>MEMORIA PROSPETTICA e ADHD</a:t>
            </a:r>
          </a:p>
          <a:p>
            <a:pPr defTabSz="995363">
              <a:defRPr/>
            </a:pPr>
            <a:endParaRPr lang="it-IT" sz="3600" kern="0" dirty="0">
              <a:solidFill>
                <a:srgbClr val="0154A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910318" y="1737860"/>
            <a:ext cx="7978775" cy="2144712"/>
            <a:chOff x="1069975" y="1157288"/>
            <a:chExt cx="7978775" cy="2144712"/>
          </a:xfrm>
        </p:grpSpPr>
        <p:pic>
          <p:nvPicPr>
            <p:cNvPr id="193539" name="Picture 2"/>
            <p:cNvPicPr>
              <a:picLocks noChangeAspect="1" noChangeArrowheads="1"/>
            </p:cNvPicPr>
            <p:nvPr/>
          </p:nvPicPr>
          <p:blipFill>
            <a:blip r:embed="rId3"/>
            <a:srcRect b="32677"/>
            <a:stretch>
              <a:fillRect/>
            </a:stretch>
          </p:blipFill>
          <p:spPr bwMode="auto">
            <a:xfrm>
              <a:off x="1104900" y="1157288"/>
              <a:ext cx="7943850" cy="178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354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9975" y="2940050"/>
              <a:ext cx="39243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3541" name="Rettangolo 7"/>
          <p:cNvSpPr>
            <a:spLocks noChangeArrowheads="1"/>
          </p:cNvSpPr>
          <p:nvPr/>
        </p:nvSpPr>
        <p:spPr bwMode="auto">
          <a:xfrm>
            <a:off x="740225" y="4331375"/>
            <a:ext cx="9173029" cy="25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1475" indent="-371475" defTabSz="995363">
              <a:spcBef>
                <a:spcPct val="20000"/>
              </a:spcBef>
            </a:pPr>
            <a:r>
              <a:rPr lang="en-US" sz="2800" b="0" dirty="0">
                <a:latin typeface="Arial" charset="0"/>
                <a:ea typeface="+mn-ea"/>
                <a:cs typeface="Arial" charset="0"/>
              </a:rPr>
              <a:t>22 </a:t>
            </a:r>
            <a:r>
              <a:rPr lang="en-US" sz="2800" b="0" dirty="0" smtClean="0">
                <a:latin typeface="Arial" charset="0"/>
                <a:ea typeface="+mn-ea"/>
                <a:cs typeface="Arial" charset="0"/>
              </a:rPr>
              <a:t>b ADHD </a:t>
            </a:r>
            <a:r>
              <a:rPr lang="en-US" sz="2800" b="0" dirty="0">
                <a:latin typeface="Arial" charset="0"/>
                <a:ea typeface="+mn-ea"/>
                <a:cs typeface="Arial" charset="0"/>
              </a:rPr>
              <a:t>e 39 </a:t>
            </a:r>
            <a:r>
              <a:rPr lang="en-US" sz="2800" b="0" dirty="0" smtClean="0">
                <a:latin typeface="Arial" charset="0"/>
                <a:ea typeface="+mn-ea"/>
                <a:cs typeface="Arial" charset="0"/>
              </a:rPr>
              <a:t>C </a:t>
            </a:r>
            <a:r>
              <a:rPr lang="en-US" sz="2800" b="0" dirty="0">
                <a:latin typeface="Arial" charset="0"/>
                <a:ea typeface="+mn-ea"/>
                <a:cs typeface="Arial" charset="0"/>
              </a:rPr>
              <a:t>(EC e </a:t>
            </a:r>
            <a:r>
              <a:rPr lang="en-US" sz="2800" b="0" dirty="0" smtClean="0">
                <a:latin typeface="Arial" charset="0"/>
                <a:ea typeface="+mn-ea"/>
                <a:cs typeface="Arial" charset="0"/>
              </a:rPr>
              <a:t>QI)</a:t>
            </a:r>
          </a:p>
          <a:p>
            <a:pPr marL="371475" indent="-371475" defTabSz="995363">
              <a:spcBef>
                <a:spcPct val="20000"/>
              </a:spcBef>
            </a:pPr>
            <a:r>
              <a:rPr lang="en-US" sz="2800" b="0" dirty="0" smtClean="0">
                <a:latin typeface="Arial" charset="0"/>
                <a:ea typeface="+mn-ea"/>
                <a:cs typeface="Arial" charset="0"/>
              </a:rPr>
              <a:t>TASK: time-based MP </a:t>
            </a:r>
            <a:r>
              <a:rPr lang="en-US" sz="2800" b="0" dirty="0" err="1" smtClean="0">
                <a:latin typeface="Arial" charset="0"/>
                <a:ea typeface="+mn-ea"/>
                <a:cs typeface="Arial" charset="0"/>
              </a:rPr>
              <a:t>computerizzato</a:t>
            </a:r>
            <a:endParaRPr lang="en-US" sz="2800" b="0" dirty="0" smtClean="0">
              <a:latin typeface="Arial" charset="0"/>
              <a:ea typeface="+mn-ea"/>
              <a:cs typeface="Arial" charset="0"/>
            </a:endParaRPr>
          </a:p>
          <a:p>
            <a:pPr marL="371475" indent="-371475" defTabSz="995363">
              <a:spcBef>
                <a:spcPct val="20000"/>
              </a:spcBef>
            </a:pPr>
            <a:r>
              <a:rPr lang="en-US" sz="2800" b="0" dirty="0" smtClean="0">
                <a:latin typeface="Arial" charset="0"/>
                <a:ea typeface="+mn-ea"/>
                <a:cs typeface="Arial" charset="0"/>
              </a:rPr>
              <a:t>ADHD </a:t>
            </a:r>
            <a:r>
              <a:rPr lang="en-US" sz="2800" b="0" dirty="0">
                <a:latin typeface="Arial" charset="0"/>
                <a:ea typeface="+mn-ea"/>
                <a:cs typeface="Arial" charset="0"/>
              </a:rPr>
              <a:t>&lt; </a:t>
            </a:r>
            <a:r>
              <a:rPr lang="en-US" sz="2800" b="0" dirty="0" smtClean="0">
                <a:latin typeface="Arial" charset="0"/>
                <a:ea typeface="+mn-ea"/>
                <a:cs typeface="Arial" charset="0"/>
              </a:rPr>
              <a:t>C</a:t>
            </a:r>
          </a:p>
          <a:p>
            <a:pPr marL="371475" indent="-371475" defTabSz="995363">
              <a:spcBef>
                <a:spcPct val="20000"/>
              </a:spcBef>
            </a:pPr>
            <a:r>
              <a:rPr lang="it-IT" sz="2800" b="0" dirty="0" err="1" smtClean="0">
                <a:latin typeface="Arial" charset="0"/>
                <a:cs typeface="Arial" charset="0"/>
              </a:rPr>
              <a:t>Kerns</a:t>
            </a:r>
            <a:r>
              <a:rPr lang="it-IT" sz="2800" b="0" dirty="0" smtClean="0">
                <a:latin typeface="Arial" charset="0"/>
                <a:cs typeface="Arial" charset="0"/>
              </a:rPr>
              <a:t> e Price </a:t>
            </a:r>
            <a:r>
              <a:rPr lang="it-IT" sz="1800" b="0" dirty="0" smtClean="0">
                <a:latin typeface="Arial" charset="0"/>
                <a:cs typeface="Arial" charset="0"/>
              </a:rPr>
              <a:t>(2001) </a:t>
            </a:r>
            <a:r>
              <a:rPr lang="it-IT" sz="2800" b="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it-IT" sz="2800" b="0" dirty="0" smtClean="0">
                <a:latin typeface="Arial" charset="0"/>
                <a:cs typeface="Arial" charset="0"/>
              </a:rPr>
              <a:t>Correla con la sintomatologia ADHD </a:t>
            </a:r>
            <a:r>
              <a:rPr lang="it-IT" sz="1800" b="0" dirty="0" smtClean="0">
                <a:latin typeface="Arial" charset="0"/>
                <a:cs typeface="Arial" charset="0"/>
              </a:rPr>
              <a:t>(</a:t>
            </a:r>
            <a:r>
              <a:rPr lang="en-US" sz="1800" b="0" dirty="0" err="1" smtClean="0">
                <a:latin typeface="Arial" charset="0"/>
                <a:cs typeface="Arial" charset="0"/>
              </a:rPr>
              <a:t>Conners</a:t>
            </a:r>
            <a:r>
              <a:rPr lang="en-US" sz="1800" b="0" dirty="0" smtClean="0">
                <a:latin typeface="Arial" charset="0"/>
                <a:cs typeface="Arial" charset="0"/>
              </a:rPr>
              <a:t>' Parent Rating Scale)</a:t>
            </a:r>
            <a:endParaRPr lang="it-IT" sz="2800" b="0" dirty="0"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6685" y="1400704"/>
            <a:ext cx="92746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Obiettivi della ricerca:</a:t>
            </a:r>
          </a:p>
          <a:p>
            <a:endParaRPr lang="it-IT" sz="2800" dirty="0" smtClean="0">
              <a:latin typeface="Arial" charset="0"/>
              <a:ea typeface="+mn-ea"/>
              <a:cs typeface="Arial" charset="0"/>
            </a:endParaRPr>
          </a:p>
          <a:p>
            <a:r>
              <a:rPr lang="it-IT" sz="2800" dirty="0" smtClean="0">
                <a:latin typeface="Arial" charset="0"/>
                <a:ea typeface="+mn-ea"/>
                <a:cs typeface="Arial" charset="0"/>
              </a:rPr>
              <a:t>Caratterizzare la natura del deficit MP:</a:t>
            </a:r>
            <a:br>
              <a:rPr lang="it-IT" sz="2800" dirty="0" smtClean="0">
                <a:latin typeface="Arial" charset="0"/>
                <a:ea typeface="+mn-ea"/>
                <a:cs typeface="Arial" charset="0"/>
              </a:rPr>
            </a:br>
            <a:r>
              <a:rPr lang="it-IT" sz="2800" dirty="0" smtClean="0">
                <a:latin typeface="Arial" charset="0"/>
                <a:ea typeface="+mn-ea"/>
                <a:cs typeface="Arial" charset="0"/>
              </a:rPr>
              <a:t>-</a:t>
            </a:r>
            <a:r>
              <a:rPr lang="it-IT" b="0" dirty="0" smtClean="0">
                <a:latin typeface="Arial" charset="0"/>
                <a:ea typeface="+mn-ea"/>
                <a:cs typeface="Arial" charset="0"/>
              </a:rPr>
              <a:t>Componente prospettica </a:t>
            </a:r>
            <a:r>
              <a:rPr lang="it-IT" b="0" i="1" dirty="0" smtClean="0">
                <a:latin typeface="Arial" charset="0"/>
                <a:ea typeface="+mn-ea"/>
                <a:cs typeface="Arial" charset="0"/>
              </a:rPr>
              <a:t>vs</a:t>
            </a:r>
            <a:r>
              <a:rPr lang="it-IT" b="0" dirty="0" smtClean="0">
                <a:latin typeface="Arial" charset="0"/>
                <a:ea typeface="+mn-ea"/>
                <a:cs typeface="Arial" charset="0"/>
              </a:rPr>
              <a:t> retrospettiva </a:t>
            </a:r>
            <a:br>
              <a:rPr lang="it-IT" b="0" dirty="0" smtClean="0">
                <a:latin typeface="Arial" charset="0"/>
                <a:ea typeface="+mn-ea"/>
                <a:cs typeface="Arial" charset="0"/>
              </a:rPr>
            </a:br>
            <a:r>
              <a:rPr lang="it-IT" b="0" dirty="0" smtClean="0">
                <a:latin typeface="Arial" charset="0"/>
                <a:ea typeface="+mn-ea"/>
                <a:cs typeface="Arial" charset="0"/>
              </a:rPr>
              <a:t>- Processi strategici </a:t>
            </a:r>
            <a:r>
              <a:rPr lang="it-IT" b="0" i="1" dirty="0" smtClean="0">
                <a:latin typeface="Arial" charset="0"/>
                <a:ea typeface="+mn-ea"/>
                <a:cs typeface="Arial" charset="0"/>
              </a:rPr>
              <a:t>vs</a:t>
            </a:r>
            <a:r>
              <a:rPr lang="it-IT" b="0" dirty="0" smtClean="0">
                <a:latin typeface="Arial" charset="0"/>
                <a:ea typeface="+mn-ea"/>
                <a:cs typeface="Arial" charset="0"/>
              </a:rPr>
              <a:t> automatici </a:t>
            </a:r>
            <a:br>
              <a:rPr lang="it-IT" b="0" dirty="0" smtClean="0">
                <a:latin typeface="Arial" charset="0"/>
                <a:ea typeface="+mn-ea"/>
                <a:cs typeface="Arial" charset="0"/>
              </a:rPr>
            </a:br>
            <a:r>
              <a:rPr lang="it-IT" b="0" dirty="0" smtClean="0">
                <a:latin typeface="Arial" charset="0"/>
                <a:ea typeface="+mn-ea"/>
                <a:cs typeface="Arial" charset="0"/>
              </a:rPr>
              <a:t>- Inibizione </a:t>
            </a:r>
            <a:r>
              <a:rPr lang="it-IT" b="0" i="1" dirty="0" smtClean="0">
                <a:latin typeface="Arial" charset="0"/>
                <a:ea typeface="+mn-ea"/>
                <a:cs typeface="Arial" charset="0"/>
              </a:rPr>
              <a:t>vs</a:t>
            </a:r>
            <a:r>
              <a:rPr lang="it-IT" b="0" dirty="0" smtClean="0">
                <a:latin typeface="Arial" charset="0"/>
                <a:ea typeface="+mn-ea"/>
                <a:cs typeface="Arial" charset="0"/>
              </a:rPr>
              <a:t> </a:t>
            </a:r>
            <a:r>
              <a:rPr lang="it-IT" b="0" dirty="0" err="1" smtClean="0">
                <a:latin typeface="Arial" charset="0"/>
                <a:ea typeface="+mn-ea"/>
                <a:cs typeface="Arial" charset="0"/>
              </a:rPr>
              <a:t>shifting</a:t>
            </a:r>
            <a:r>
              <a:rPr lang="it-IT" b="0" dirty="0" smtClean="0">
                <a:latin typeface="Arial" charset="0"/>
                <a:ea typeface="+mn-ea"/>
                <a:cs typeface="Arial" charset="0"/>
              </a:rPr>
              <a:t> nei task</a:t>
            </a:r>
            <a:br>
              <a:rPr lang="it-IT" b="0" dirty="0" smtClean="0">
                <a:latin typeface="Arial" charset="0"/>
                <a:ea typeface="+mn-ea"/>
                <a:cs typeface="Arial" charset="0"/>
              </a:rPr>
            </a:br>
            <a:r>
              <a:rPr lang="it-IT" b="0" dirty="0" smtClean="0">
                <a:latin typeface="Arial" charset="0"/>
                <a:ea typeface="+mn-ea"/>
                <a:cs typeface="Arial" charset="0"/>
              </a:rPr>
              <a:t>- Effetto del </a:t>
            </a:r>
            <a:r>
              <a:rPr lang="it-IT" b="0" dirty="0" err="1" smtClean="0">
                <a:latin typeface="Arial" charset="0"/>
                <a:ea typeface="+mn-ea"/>
                <a:cs typeface="Arial" charset="0"/>
              </a:rPr>
              <a:t>reward</a:t>
            </a:r>
            <a:endParaRPr lang="it-IT" sz="2800" b="0" dirty="0" smtClean="0">
              <a:latin typeface="Arial" charset="0"/>
              <a:ea typeface="+mn-ea"/>
              <a:cs typeface="Arial" charset="0"/>
            </a:endParaRPr>
          </a:p>
          <a:p>
            <a:endParaRPr lang="it-IT" b="0" dirty="0" smtClean="0"/>
          </a:p>
          <a:p>
            <a:r>
              <a:rPr lang="it-IT" sz="2800" dirty="0" smtClean="0">
                <a:latin typeface="Arial" charset="0"/>
                <a:ea typeface="+mn-ea"/>
                <a:cs typeface="Arial" charset="0"/>
              </a:rPr>
              <a:t>Correlare con misure di:</a:t>
            </a:r>
          </a:p>
          <a:p>
            <a:r>
              <a:rPr lang="it-IT" b="0" dirty="0" smtClean="0">
                <a:latin typeface="Arial" charset="0"/>
                <a:ea typeface="+mn-ea"/>
                <a:cs typeface="Arial" charset="0"/>
              </a:rPr>
              <a:t>- Inibizione</a:t>
            </a:r>
          </a:p>
          <a:p>
            <a:r>
              <a:rPr lang="it-IT" b="0" dirty="0" smtClean="0">
                <a:latin typeface="Arial" charset="0"/>
                <a:ea typeface="+mn-ea"/>
                <a:cs typeface="Arial" charset="0"/>
              </a:rPr>
              <a:t>- </a:t>
            </a:r>
            <a:r>
              <a:rPr lang="it-IT" b="0" dirty="0" err="1" smtClean="0">
                <a:latin typeface="Arial" charset="0"/>
                <a:ea typeface="+mn-ea"/>
                <a:cs typeface="Arial" charset="0"/>
              </a:rPr>
              <a:t>Shifting</a:t>
            </a:r>
            <a:endParaRPr lang="it-IT" b="0" dirty="0" smtClean="0">
              <a:latin typeface="Arial" charset="0"/>
              <a:ea typeface="+mn-ea"/>
              <a:cs typeface="Arial" charset="0"/>
            </a:endParaRPr>
          </a:p>
          <a:p>
            <a:r>
              <a:rPr lang="it-IT" b="0" dirty="0" smtClean="0">
                <a:latin typeface="Arial" charset="0"/>
                <a:ea typeface="+mn-ea"/>
                <a:cs typeface="Arial" charset="0"/>
              </a:rPr>
              <a:t>- </a:t>
            </a:r>
            <a:r>
              <a:rPr lang="it-IT" b="0" dirty="0" err="1" smtClean="0">
                <a:latin typeface="Arial" charset="0"/>
                <a:ea typeface="+mn-ea"/>
                <a:cs typeface="Arial" charset="0"/>
              </a:rPr>
              <a:t>Updating</a:t>
            </a:r>
            <a:endParaRPr lang="it-IT" b="0" dirty="0" smtClean="0">
              <a:latin typeface="Arial" charset="0"/>
              <a:ea typeface="+mn-ea"/>
              <a:cs typeface="Arial" charset="0"/>
            </a:endParaRPr>
          </a:p>
          <a:p>
            <a:r>
              <a:rPr lang="it-IT" b="0" dirty="0" smtClean="0">
                <a:latin typeface="Arial" charset="0"/>
                <a:ea typeface="+mn-ea"/>
                <a:cs typeface="Arial" charset="0"/>
              </a:rPr>
              <a:t>- Pianificazione</a:t>
            </a:r>
            <a:endParaRPr lang="it-IT" sz="2000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330325" y="541338"/>
            <a:ext cx="8597900" cy="654050"/>
          </a:xfrm>
          <a:prstGeom prst="rect">
            <a:avLst/>
          </a:prstGeom>
        </p:spPr>
        <p:txBody>
          <a:bodyPr/>
          <a:lstStyle/>
          <a:p>
            <a:pPr defTabSz="995363">
              <a:defRPr/>
            </a:pPr>
            <a:r>
              <a:rPr lang="it-IT" sz="3600" dirty="0">
                <a:solidFill>
                  <a:srgbClr val="000066"/>
                </a:solidFill>
                <a:latin typeface="Tahoma" pitchFamily="34" charset="0"/>
                <a:ea typeface="+mj-ea"/>
                <a:cs typeface="Times New Roman" pitchFamily="18" charset="0"/>
              </a:rPr>
              <a:t>MEMORIA PROSPETTICA e ADHD</a:t>
            </a:r>
          </a:p>
          <a:p>
            <a:pPr defTabSz="995363">
              <a:defRPr/>
            </a:pPr>
            <a:endParaRPr lang="it-IT" sz="3600" kern="0" dirty="0">
              <a:solidFill>
                <a:srgbClr val="0154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C:\Users\Flo\Desktop\Master Neuropsicologia\Lezioni memoria\memoria prospettica\1-s2.0-S1364661311002610-gr1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73" y="380090"/>
            <a:ext cx="10189028" cy="68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2"/>
          <p:cNvSpPr txBox="1">
            <a:spLocks noChangeArrowheads="1"/>
          </p:cNvSpPr>
          <p:nvPr/>
        </p:nvSpPr>
        <p:spPr bwMode="auto">
          <a:xfrm>
            <a:off x="1470706" y="1230541"/>
            <a:ext cx="7659687" cy="42268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2632" tIns="53369" rIns="102632" bIns="53369">
            <a:spAutoFit/>
          </a:bodyPr>
          <a:lstStyle/>
          <a:p>
            <a:pPr algn="ctr" defTabSz="511175" eaLnBrk="0" hangingPunct="0">
              <a:lnSpc>
                <a:spcPct val="20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en-US" sz="410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Backward Inhibition </a:t>
            </a:r>
            <a:r>
              <a:rPr lang="it-IT" sz="410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nell’ADHD</a:t>
            </a:r>
          </a:p>
          <a:p>
            <a:pPr algn="ctr" defTabSz="511175" eaLnBrk="0" hangingPunct="0">
              <a:lnSpc>
                <a:spcPct val="20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100" dirty="0" smtClean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La ricerca</a:t>
            </a:r>
            <a:endParaRPr lang="it-IT" sz="4100" dirty="0">
              <a:solidFill>
                <a:srgbClr val="000066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75" y="1172025"/>
            <a:ext cx="9828768" cy="5308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en-US" sz="28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=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Ridurre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l’interferenza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del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compito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lasciato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per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facilitare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l’esecuzione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di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quello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nuovo</a:t>
            </a:r>
            <a:endParaRPr lang="en-US" sz="28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8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Si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può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misurare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quando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si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fa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uno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switching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fra</a:t>
            </a: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compiti</a:t>
            </a:r>
            <a:endParaRPr lang="en-US" sz="28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28914" y="544513"/>
            <a:ext cx="9759723" cy="654520"/>
          </a:xfrm>
        </p:spPr>
        <p:txBody>
          <a:bodyPr/>
          <a:lstStyle/>
          <a:p>
            <a:r>
              <a:rPr lang="en-US" b="1" kern="1200" dirty="0" smtClean="0">
                <a:solidFill>
                  <a:srgbClr val="000066"/>
                </a:solidFill>
                <a:latin typeface="Tahoma" pitchFamily="34" charset="0"/>
                <a:ea typeface="+mj-ea"/>
                <a:cs typeface="Times New Roman" pitchFamily="18" charset="0"/>
              </a:rPr>
              <a:t>Backward Inhibition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871824" y="3956347"/>
            <a:ext cx="8504518" cy="3331504"/>
            <a:chOff x="1263710" y="1314747"/>
            <a:chExt cx="8504518" cy="3331504"/>
          </a:xfrm>
        </p:grpSpPr>
        <p:grpSp>
          <p:nvGrpSpPr>
            <p:cNvPr id="8" name="Group 74"/>
            <p:cNvGrpSpPr>
              <a:grpSpLocks/>
            </p:cNvGrpSpPr>
            <p:nvPr/>
          </p:nvGrpSpPr>
          <p:grpSpPr bwMode="auto">
            <a:xfrm>
              <a:off x="6955045" y="1479310"/>
              <a:ext cx="2813193" cy="3166945"/>
              <a:chOff x="3748" y="2210"/>
              <a:chExt cx="1516" cy="1809"/>
            </a:xfrm>
          </p:grpSpPr>
          <p:sp>
            <p:nvSpPr>
              <p:cNvPr id="27" name="Text Box 26"/>
              <p:cNvSpPr txBox="1">
                <a:spLocks noChangeArrowheads="1"/>
              </p:cNvSpPr>
              <p:nvPr/>
            </p:nvSpPr>
            <p:spPr bwMode="auto">
              <a:xfrm>
                <a:off x="4264" y="3807"/>
                <a:ext cx="319" cy="211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800" dirty="0">
                    <a:latin typeface="Calibri" pitchFamily="34" charset="0"/>
                  </a:rPr>
                  <a:t>ABA</a:t>
                </a:r>
              </a:p>
            </p:txBody>
          </p:sp>
          <p:sp>
            <p:nvSpPr>
              <p:cNvPr id="28" name="Text Box 27"/>
              <p:cNvSpPr txBox="1">
                <a:spLocks noChangeArrowheads="1"/>
              </p:cNvSpPr>
              <p:nvPr/>
            </p:nvSpPr>
            <p:spPr bwMode="auto">
              <a:xfrm>
                <a:off x="4879" y="3808"/>
                <a:ext cx="309" cy="211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800" dirty="0">
                    <a:latin typeface="Calibri" pitchFamily="34" charset="0"/>
                  </a:rPr>
                  <a:t>CBA</a:t>
                </a:r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>
                <a:off x="4179" y="2366"/>
                <a:ext cx="0" cy="14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4079" y="3774"/>
                <a:ext cx="11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 flipH="1" flipV="1">
                <a:off x="4448" y="2850"/>
                <a:ext cx="589" cy="311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oval" w="lg" len="lg"/>
                <a:tailEnd type="oval" w="lg" len="lg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>
                <a:off x="4128" y="2458"/>
                <a:ext cx="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" name="Line 32"/>
              <p:cNvSpPr>
                <a:spLocks noChangeShapeType="1"/>
              </p:cNvSpPr>
              <p:nvPr/>
            </p:nvSpPr>
            <p:spPr bwMode="auto">
              <a:xfrm>
                <a:off x="4128" y="2793"/>
                <a:ext cx="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" name="Line 33"/>
              <p:cNvSpPr>
                <a:spLocks noChangeShapeType="1"/>
              </p:cNvSpPr>
              <p:nvPr/>
            </p:nvSpPr>
            <p:spPr bwMode="auto">
              <a:xfrm>
                <a:off x="4128" y="3120"/>
                <a:ext cx="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>
                <a:off x="4128" y="3447"/>
                <a:ext cx="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Text Box 35"/>
              <p:cNvSpPr txBox="1">
                <a:spLocks noChangeArrowheads="1"/>
              </p:cNvSpPr>
              <p:nvPr/>
            </p:nvSpPr>
            <p:spPr bwMode="auto">
              <a:xfrm rot="16200000">
                <a:off x="3147" y="2811"/>
                <a:ext cx="1402" cy="199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sz="1800" dirty="0" err="1">
                    <a:latin typeface="Calibri" pitchFamily="34" charset="0"/>
                  </a:rPr>
                  <a:t>Reaction</a:t>
                </a:r>
                <a:r>
                  <a:rPr lang="it-IT" sz="1800" dirty="0">
                    <a:latin typeface="Calibri" pitchFamily="34" charset="0"/>
                  </a:rPr>
                  <a:t> </a:t>
                </a:r>
                <a:r>
                  <a:rPr lang="it-IT" sz="1800" dirty="0" err="1">
                    <a:latin typeface="Calibri" pitchFamily="34" charset="0"/>
                  </a:rPr>
                  <a:t>times</a:t>
                </a:r>
                <a:r>
                  <a:rPr lang="it-IT" sz="1800" dirty="0">
                    <a:latin typeface="Calibri" pitchFamily="34" charset="0"/>
                  </a:rPr>
                  <a:t> (</a:t>
                </a:r>
                <a:r>
                  <a:rPr lang="it-IT" sz="1800" dirty="0" err="1">
                    <a:latin typeface="Calibri" pitchFamily="34" charset="0"/>
                  </a:rPr>
                  <a:t>msec</a:t>
                </a:r>
                <a:r>
                  <a:rPr lang="it-IT" sz="1800" dirty="0">
                    <a:latin typeface="Calibri" pitchFamily="34" charset="0"/>
                  </a:rPr>
                  <a:t>)</a:t>
                </a:r>
              </a:p>
            </p:txBody>
          </p:sp>
          <p:sp>
            <p:nvSpPr>
              <p:cNvPr id="37" name="Text Box 36"/>
              <p:cNvSpPr txBox="1">
                <a:spLocks noChangeArrowheads="1"/>
              </p:cNvSpPr>
              <p:nvPr/>
            </p:nvSpPr>
            <p:spPr bwMode="auto">
              <a:xfrm>
                <a:off x="3882" y="2366"/>
                <a:ext cx="216" cy="149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100" dirty="0">
                    <a:latin typeface="Calibri" pitchFamily="34" charset="0"/>
                  </a:rPr>
                  <a:t>900</a:t>
                </a:r>
              </a:p>
            </p:txBody>
          </p:sp>
          <p:sp>
            <p:nvSpPr>
              <p:cNvPr id="38" name="Text Box 37"/>
              <p:cNvSpPr txBox="1">
                <a:spLocks noChangeArrowheads="1"/>
              </p:cNvSpPr>
              <p:nvPr/>
            </p:nvSpPr>
            <p:spPr bwMode="auto">
              <a:xfrm>
                <a:off x="3882" y="2696"/>
                <a:ext cx="216" cy="149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100" dirty="0">
                    <a:latin typeface="Calibri" pitchFamily="34" charset="0"/>
                  </a:rPr>
                  <a:t>800</a:t>
                </a:r>
              </a:p>
            </p:txBody>
          </p:sp>
          <p:sp>
            <p:nvSpPr>
              <p:cNvPr id="39" name="Text Box 38"/>
              <p:cNvSpPr txBox="1">
                <a:spLocks noChangeArrowheads="1"/>
              </p:cNvSpPr>
              <p:nvPr/>
            </p:nvSpPr>
            <p:spPr bwMode="auto">
              <a:xfrm>
                <a:off x="3882" y="3029"/>
                <a:ext cx="216" cy="149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100" dirty="0">
                    <a:latin typeface="Calibri" pitchFamily="34" charset="0"/>
                  </a:rPr>
                  <a:t>700</a:t>
                </a:r>
              </a:p>
            </p:txBody>
          </p:sp>
          <p:sp>
            <p:nvSpPr>
              <p:cNvPr id="40" name="Text Box 39"/>
              <p:cNvSpPr txBox="1">
                <a:spLocks noChangeArrowheads="1"/>
              </p:cNvSpPr>
              <p:nvPr/>
            </p:nvSpPr>
            <p:spPr bwMode="auto">
              <a:xfrm>
                <a:off x="3882" y="3347"/>
                <a:ext cx="216" cy="149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100" dirty="0">
                    <a:latin typeface="Calibri" pitchFamily="34" charset="0"/>
                  </a:rPr>
                  <a:t>600</a:t>
                </a:r>
              </a:p>
            </p:txBody>
          </p:sp>
        </p:grpSp>
        <p:sp>
          <p:nvSpPr>
            <p:cNvPr id="9" name="Text Box 40"/>
            <p:cNvSpPr txBox="1">
              <a:spLocks noChangeArrowheads="1"/>
            </p:cNvSpPr>
            <p:nvPr/>
          </p:nvSpPr>
          <p:spPr bwMode="auto">
            <a:xfrm>
              <a:off x="2896696" y="1999254"/>
              <a:ext cx="1004867" cy="4746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>
                  <a:latin typeface="Calibri" pitchFamily="34" charset="0"/>
                </a:rPr>
                <a:t>Task B</a:t>
              </a:r>
            </a:p>
          </p:txBody>
        </p:sp>
        <p:sp>
          <p:nvSpPr>
            <p:cNvPr id="10" name="Text Box 42"/>
            <p:cNvSpPr txBox="1">
              <a:spLocks noChangeArrowheads="1"/>
            </p:cNvSpPr>
            <p:nvPr/>
          </p:nvSpPr>
          <p:spPr bwMode="auto">
            <a:xfrm>
              <a:off x="2896696" y="3250976"/>
              <a:ext cx="1004867" cy="4746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>
                  <a:latin typeface="Calibri" pitchFamily="34" charset="0"/>
                </a:rPr>
                <a:t>Task B</a:t>
              </a:r>
            </a:p>
          </p:txBody>
        </p:sp>
        <p:sp>
          <p:nvSpPr>
            <p:cNvPr id="11" name="Text Box 43"/>
            <p:cNvSpPr txBox="1">
              <a:spLocks noChangeArrowheads="1"/>
            </p:cNvSpPr>
            <p:nvPr/>
          </p:nvSpPr>
          <p:spPr bwMode="auto">
            <a:xfrm>
              <a:off x="4488858" y="3250976"/>
              <a:ext cx="1017691" cy="4746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>
                  <a:latin typeface="Calibri" pitchFamily="34" charset="0"/>
                </a:rPr>
                <a:t>Task A</a:t>
              </a:r>
            </a:p>
          </p:txBody>
        </p:sp>
        <p:sp>
          <p:nvSpPr>
            <p:cNvPr id="12" name="Oval 44"/>
            <p:cNvSpPr>
              <a:spLocks noChangeArrowheads="1"/>
            </p:cNvSpPr>
            <p:nvPr/>
          </p:nvSpPr>
          <p:spPr bwMode="auto">
            <a:xfrm>
              <a:off x="4037930" y="1540580"/>
              <a:ext cx="1814842" cy="26399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104287" tIns="52144" rIns="104287" bIns="52144" anchor="ctr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3" name="Text Box 45"/>
            <p:cNvSpPr txBox="1">
              <a:spLocks noChangeArrowheads="1"/>
            </p:cNvSpPr>
            <p:nvPr/>
          </p:nvSpPr>
          <p:spPr bwMode="auto">
            <a:xfrm>
              <a:off x="4763496" y="2583974"/>
              <a:ext cx="489983" cy="45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 sz="2300" dirty="0" err="1">
                  <a:latin typeface="Calibri" pitchFamily="34" charset="0"/>
                </a:rPr>
                <a:t>Vs</a:t>
              </a:r>
              <a:endParaRPr lang="it-IT" sz="2300" dirty="0">
                <a:latin typeface="Calibri" pitchFamily="34" charset="0"/>
              </a:endParaRPr>
            </a:p>
          </p:txBody>
        </p:sp>
        <p:sp>
          <p:nvSpPr>
            <p:cNvPr id="14" name="Line 47"/>
            <p:cNvSpPr>
              <a:spLocks noChangeShapeType="1"/>
            </p:cNvSpPr>
            <p:nvPr/>
          </p:nvSpPr>
          <p:spPr bwMode="auto">
            <a:xfrm>
              <a:off x="2419790" y="2214585"/>
              <a:ext cx="3822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104287" tIns="52144" rIns="104287" bIns="52144"/>
            <a:lstStyle/>
            <a:p>
              <a:endParaRPr lang="it-IT"/>
            </a:p>
          </p:txBody>
        </p:sp>
        <p:sp>
          <p:nvSpPr>
            <p:cNvPr id="15" name="Line 49"/>
            <p:cNvSpPr>
              <a:spLocks noChangeShapeType="1"/>
            </p:cNvSpPr>
            <p:nvPr/>
          </p:nvSpPr>
          <p:spPr bwMode="auto">
            <a:xfrm>
              <a:off x="2419790" y="3497818"/>
              <a:ext cx="3822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104287" tIns="52144" rIns="104287" bIns="52144"/>
            <a:lstStyle/>
            <a:p>
              <a:endParaRPr lang="it-IT"/>
            </a:p>
          </p:txBody>
        </p:sp>
        <p:sp>
          <p:nvSpPr>
            <p:cNvPr id="16" name="Line 50"/>
            <p:cNvSpPr>
              <a:spLocks noChangeShapeType="1"/>
            </p:cNvSpPr>
            <p:nvPr/>
          </p:nvSpPr>
          <p:spPr bwMode="auto">
            <a:xfrm>
              <a:off x="3939581" y="3497818"/>
              <a:ext cx="3804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104287" tIns="52144" rIns="104287" bIns="52144"/>
            <a:lstStyle/>
            <a:p>
              <a:endParaRPr lang="it-IT"/>
            </a:p>
          </p:txBody>
        </p:sp>
        <p:sp>
          <p:nvSpPr>
            <p:cNvPr id="17" name="Line 51"/>
            <p:cNvSpPr>
              <a:spLocks noChangeShapeType="1"/>
            </p:cNvSpPr>
            <p:nvPr/>
          </p:nvSpPr>
          <p:spPr bwMode="auto">
            <a:xfrm>
              <a:off x="3939581" y="2214585"/>
              <a:ext cx="3804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104287" tIns="52144" rIns="104287" bIns="52144"/>
            <a:lstStyle/>
            <a:p>
              <a:endParaRPr lang="it-IT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 rot="10800000" flipH="1">
              <a:off x="2141439" y="1500316"/>
              <a:ext cx="679174" cy="369389"/>
            </a:xfrm>
            <a:custGeom>
              <a:avLst/>
              <a:gdLst>
                <a:gd name="T0" fmla="*/ 435626 w 545"/>
                <a:gd name="T1" fmla="*/ 0 h 235"/>
                <a:gd name="T2" fmla="*/ 221016 w 545"/>
                <a:gd name="T3" fmla="*/ 325168 h 235"/>
                <a:gd name="T4" fmla="*/ 0 w 545"/>
                <a:gd name="T5" fmla="*/ 64178 h 235"/>
                <a:gd name="T6" fmla="*/ 0 60000 65536"/>
                <a:gd name="T7" fmla="*/ 0 60000 65536"/>
                <a:gd name="T8" fmla="*/ 0 60000 65536"/>
                <a:gd name="T9" fmla="*/ 0 w 545"/>
                <a:gd name="T10" fmla="*/ 0 h 235"/>
                <a:gd name="T11" fmla="*/ 545 w 545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235">
                  <a:moveTo>
                    <a:pt x="545" y="0"/>
                  </a:moveTo>
                  <a:cubicBezTo>
                    <a:pt x="500" y="38"/>
                    <a:pt x="368" y="221"/>
                    <a:pt x="277" y="228"/>
                  </a:cubicBezTo>
                  <a:cubicBezTo>
                    <a:pt x="186" y="235"/>
                    <a:pt x="58" y="83"/>
                    <a:pt x="0" y="4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lIns="104287" tIns="52144" rIns="104287" bIns="52144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19" name="Text Box 64"/>
            <p:cNvSpPr txBox="1">
              <a:spLocks noChangeArrowheads="1"/>
            </p:cNvSpPr>
            <p:nvPr/>
          </p:nvSpPr>
          <p:spPr bwMode="auto">
            <a:xfrm>
              <a:off x="2670304" y="1428538"/>
              <a:ext cx="1140353" cy="38230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 sz="1800" dirty="0" smtClean="0">
                  <a:solidFill>
                    <a:srgbClr val="FF0000"/>
                  </a:solidFill>
                  <a:latin typeface="Calibri" pitchFamily="34" charset="0"/>
                </a:rPr>
                <a:t>Inibizione</a:t>
              </a:r>
              <a:endParaRPr lang="it-IT" sz="18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0" name="Text Box 65"/>
            <p:cNvSpPr txBox="1">
              <a:spLocks noChangeArrowheads="1"/>
            </p:cNvSpPr>
            <p:nvPr/>
          </p:nvSpPr>
          <p:spPr bwMode="auto">
            <a:xfrm>
              <a:off x="1263710" y="1999254"/>
              <a:ext cx="1017691" cy="4746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>
                  <a:latin typeface="Calibri" pitchFamily="34" charset="0"/>
                </a:rPr>
                <a:t>Task A</a:t>
              </a:r>
            </a:p>
          </p:txBody>
        </p:sp>
        <p:sp>
          <p:nvSpPr>
            <p:cNvPr id="21" name="Text Box 66"/>
            <p:cNvSpPr txBox="1">
              <a:spLocks noChangeArrowheads="1"/>
            </p:cNvSpPr>
            <p:nvPr/>
          </p:nvSpPr>
          <p:spPr bwMode="auto">
            <a:xfrm>
              <a:off x="4459167" y="1999254"/>
              <a:ext cx="1017691" cy="4746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>
                  <a:latin typeface="Calibri" pitchFamily="34" charset="0"/>
                </a:rPr>
                <a:t>Task A</a:t>
              </a:r>
            </a:p>
          </p:txBody>
        </p:sp>
        <p:sp>
          <p:nvSpPr>
            <p:cNvPr id="22" name="Freeform 69"/>
            <p:cNvSpPr>
              <a:spLocks/>
            </p:cNvSpPr>
            <p:nvPr/>
          </p:nvSpPr>
          <p:spPr bwMode="auto">
            <a:xfrm rot="10800000" flipH="1">
              <a:off x="2141439" y="2752038"/>
              <a:ext cx="679174" cy="369390"/>
            </a:xfrm>
            <a:custGeom>
              <a:avLst/>
              <a:gdLst>
                <a:gd name="T0" fmla="*/ 435626 w 545"/>
                <a:gd name="T1" fmla="*/ 0 h 235"/>
                <a:gd name="T2" fmla="*/ 221016 w 545"/>
                <a:gd name="T3" fmla="*/ 325168 h 235"/>
                <a:gd name="T4" fmla="*/ 0 w 545"/>
                <a:gd name="T5" fmla="*/ 64178 h 235"/>
                <a:gd name="T6" fmla="*/ 0 60000 65536"/>
                <a:gd name="T7" fmla="*/ 0 60000 65536"/>
                <a:gd name="T8" fmla="*/ 0 60000 65536"/>
                <a:gd name="T9" fmla="*/ 0 w 545"/>
                <a:gd name="T10" fmla="*/ 0 h 235"/>
                <a:gd name="T11" fmla="*/ 545 w 545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235">
                  <a:moveTo>
                    <a:pt x="545" y="0"/>
                  </a:moveTo>
                  <a:cubicBezTo>
                    <a:pt x="500" y="38"/>
                    <a:pt x="368" y="221"/>
                    <a:pt x="277" y="228"/>
                  </a:cubicBezTo>
                  <a:cubicBezTo>
                    <a:pt x="186" y="235"/>
                    <a:pt x="58" y="83"/>
                    <a:pt x="0" y="4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lIns="104287" tIns="52144" rIns="104287" bIns="52144"/>
            <a:lstStyle/>
            <a:p>
              <a:endParaRPr lang="it-IT">
                <a:latin typeface="Calibri" pitchFamily="34" charset="0"/>
              </a:endParaRPr>
            </a:p>
          </p:txBody>
        </p:sp>
        <p:sp>
          <p:nvSpPr>
            <p:cNvPr id="23" name="Text Box 70"/>
            <p:cNvSpPr txBox="1">
              <a:spLocks noChangeArrowheads="1"/>
            </p:cNvSpPr>
            <p:nvPr/>
          </p:nvSpPr>
          <p:spPr bwMode="auto">
            <a:xfrm>
              <a:off x="2670304" y="2678509"/>
              <a:ext cx="1137147" cy="382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 sz="1800" dirty="0" smtClean="0">
                  <a:solidFill>
                    <a:srgbClr val="FF0000"/>
                  </a:solidFill>
                  <a:latin typeface="Calibri" pitchFamily="34" charset="0"/>
                </a:rPr>
                <a:t>Inibizione</a:t>
              </a:r>
              <a:endParaRPr lang="it-IT" sz="18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4" name="Text Box 71"/>
            <p:cNvSpPr txBox="1">
              <a:spLocks noChangeArrowheads="1"/>
            </p:cNvSpPr>
            <p:nvPr/>
          </p:nvSpPr>
          <p:spPr bwMode="auto">
            <a:xfrm>
              <a:off x="1263710" y="3249225"/>
              <a:ext cx="995249" cy="4746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>
                  <a:latin typeface="Calibri" pitchFamily="34" charset="0"/>
                </a:rPr>
                <a:t>Task C</a:t>
              </a:r>
            </a:p>
          </p:txBody>
        </p:sp>
        <p:sp>
          <p:nvSpPr>
            <p:cNvPr id="25" name="Text Box 64"/>
            <p:cNvSpPr txBox="1">
              <a:spLocks noChangeArrowheads="1"/>
            </p:cNvSpPr>
            <p:nvPr/>
          </p:nvSpPr>
          <p:spPr bwMode="auto">
            <a:xfrm>
              <a:off x="5446381" y="1314747"/>
              <a:ext cx="1556685" cy="382305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 sz="1800" dirty="0" smtClean="0">
                  <a:solidFill>
                    <a:srgbClr val="FF0000"/>
                  </a:solidFill>
                  <a:latin typeface="Calibri" pitchFamily="34" charset="0"/>
                </a:rPr>
                <a:t>Ancora Inibito</a:t>
              </a:r>
              <a:endParaRPr lang="it-IT" sz="18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26" name="Straight Arrow Connector 40"/>
            <p:cNvCxnSpPr/>
            <p:nvPr/>
          </p:nvCxnSpPr>
          <p:spPr>
            <a:xfrm flipH="1">
              <a:off x="5481638" y="1754161"/>
              <a:ext cx="252371" cy="290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928688" y="544513"/>
            <a:ext cx="9759950" cy="654050"/>
          </a:xfrm>
        </p:spPr>
        <p:txBody>
          <a:bodyPr/>
          <a:lstStyle/>
          <a:p>
            <a:r>
              <a:rPr lang="en-US" b="1" kern="1200" dirty="0" smtClean="0">
                <a:solidFill>
                  <a:srgbClr val="000066"/>
                </a:solidFill>
                <a:latin typeface="Tahoma" pitchFamily="34" charset="0"/>
                <a:ea typeface="+mj-ea"/>
                <a:cs typeface="Times New Roman" pitchFamily="18" charset="0"/>
              </a:rPr>
              <a:t>Backward Inhibition</a:t>
            </a:r>
          </a:p>
        </p:txBody>
      </p:sp>
      <p:grpSp>
        <p:nvGrpSpPr>
          <p:cNvPr id="47" name="Gruppo 46"/>
          <p:cNvGrpSpPr/>
          <p:nvPr/>
        </p:nvGrpSpPr>
        <p:grpSpPr>
          <a:xfrm>
            <a:off x="5616666" y="5640911"/>
            <a:ext cx="5071972" cy="1689710"/>
            <a:chOff x="871824" y="3956347"/>
            <a:chExt cx="5260712" cy="2865828"/>
          </a:xfrm>
        </p:grpSpPr>
        <p:sp>
          <p:nvSpPr>
            <p:cNvPr id="9" name="Text Box 40"/>
            <p:cNvSpPr txBox="1">
              <a:spLocks noChangeArrowheads="1"/>
            </p:cNvSpPr>
            <p:nvPr/>
          </p:nvSpPr>
          <p:spPr bwMode="auto">
            <a:xfrm>
              <a:off x="2504810" y="4640855"/>
              <a:ext cx="698158" cy="5440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 sz="1400" dirty="0">
                  <a:latin typeface="Calibri" pitchFamily="34" charset="0"/>
                </a:rPr>
                <a:t>Task B</a:t>
              </a:r>
            </a:p>
          </p:txBody>
        </p:sp>
        <p:sp>
          <p:nvSpPr>
            <p:cNvPr id="10" name="Text Box 42"/>
            <p:cNvSpPr txBox="1">
              <a:spLocks noChangeArrowheads="1"/>
            </p:cNvSpPr>
            <p:nvPr/>
          </p:nvSpPr>
          <p:spPr bwMode="auto">
            <a:xfrm>
              <a:off x="2504810" y="5892577"/>
              <a:ext cx="698158" cy="5440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 sz="1400">
                  <a:latin typeface="Calibri" pitchFamily="34" charset="0"/>
                </a:rPr>
                <a:t>Task B</a:t>
              </a:r>
            </a:p>
          </p:txBody>
        </p:sp>
        <p:sp>
          <p:nvSpPr>
            <p:cNvPr id="11" name="Text Box 43"/>
            <p:cNvSpPr txBox="1">
              <a:spLocks noChangeArrowheads="1"/>
            </p:cNvSpPr>
            <p:nvPr/>
          </p:nvSpPr>
          <p:spPr bwMode="auto">
            <a:xfrm>
              <a:off x="4096972" y="5892577"/>
              <a:ext cx="706470" cy="5440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 sz="1400">
                  <a:latin typeface="Calibri" pitchFamily="34" charset="0"/>
                </a:rPr>
                <a:t>Task A</a:t>
              </a:r>
            </a:p>
          </p:txBody>
        </p:sp>
        <p:sp>
          <p:nvSpPr>
            <p:cNvPr id="12" name="Oval 44"/>
            <p:cNvSpPr>
              <a:spLocks noChangeArrowheads="1"/>
            </p:cNvSpPr>
            <p:nvPr/>
          </p:nvSpPr>
          <p:spPr bwMode="auto">
            <a:xfrm>
              <a:off x="3646044" y="4182180"/>
              <a:ext cx="1814842" cy="26399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104287" tIns="52144" rIns="104287" bIns="52144" anchor="ctr"/>
            <a:lstStyle/>
            <a:p>
              <a:endParaRPr lang="it-IT" sz="1400">
                <a:latin typeface="Calibri" pitchFamily="34" charset="0"/>
              </a:endParaRPr>
            </a:p>
          </p:txBody>
        </p:sp>
        <p:sp>
          <p:nvSpPr>
            <p:cNvPr id="13" name="Text Box 45"/>
            <p:cNvSpPr txBox="1">
              <a:spLocks noChangeArrowheads="1"/>
            </p:cNvSpPr>
            <p:nvPr/>
          </p:nvSpPr>
          <p:spPr bwMode="auto">
            <a:xfrm>
              <a:off x="4371610" y="5225574"/>
              <a:ext cx="395156" cy="544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 sz="1400" dirty="0" err="1">
                  <a:latin typeface="Calibri" pitchFamily="34" charset="0"/>
                </a:rPr>
                <a:t>Vs</a:t>
              </a:r>
              <a:endParaRPr lang="it-IT" sz="1400" dirty="0">
                <a:latin typeface="Calibri" pitchFamily="34" charset="0"/>
              </a:endParaRPr>
            </a:p>
          </p:txBody>
        </p:sp>
        <p:sp>
          <p:nvSpPr>
            <p:cNvPr id="14" name="Line 47"/>
            <p:cNvSpPr>
              <a:spLocks noChangeShapeType="1"/>
            </p:cNvSpPr>
            <p:nvPr/>
          </p:nvSpPr>
          <p:spPr bwMode="auto">
            <a:xfrm>
              <a:off x="2027904" y="4856185"/>
              <a:ext cx="3822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104287" tIns="52144" rIns="104287" bIns="52144"/>
            <a:lstStyle/>
            <a:p>
              <a:endParaRPr lang="it-IT" sz="1400"/>
            </a:p>
          </p:txBody>
        </p:sp>
        <p:sp>
          <p:nvSpPr>
            <p:cNvPr id="15" name="Line 49"/>
            <p:cNvSpPr>
              <a:spLocks noChangeShapeType="1"/>
            </p:cNvSpPr>
            <p:nvPr/>
          </p:nvSpPr>
          <p:spPr bwMode="auto">
            <a:xfrm>
              <a:off x="2027904" y="6139418"/>
              <a:ext cx="38226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104287" tIns="52144" rIns="104287" bIns="52144"/>
            <a:lstStyle/>
            <a:p>
              <a:endParaRPr lang="it-IT" sz="1400"/>
            </a:p>
          </p:txBody>
        </p:sp>
        <p:sp>
          <p:nvSpPr>
            <p:cNvPr id="16" name="Line 50"/>
            <p:cNvSpPr>
              <a:spLocks noChangeShapeType="1"/>
            </p:cNvSpPr>
            <p:nvPr/>
          </p:nvSpPr>
          <p:spPr bwMode="auto">
            <a:xfrm>
              <a:off x="3547695" y="6139418"/>
              <a:ext cx="3804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104287" tIns="52144" rIns="104287" bIns="52144"/>
            <a:lstStyle/>
            <a:p>
              <a:endParaRPr lang="it-IT" sz="1400"/>
            </a:p>
          </p:txBody>
        </p:sp>
        <p:sp>
          <p:nvSpPr>
            <p:cNvPr id="17" name="Line 51"/>
            <p:cNvSpPr>
              <a:spLocks noChangeShapeType="1"/>
            </p:cNvSpPr>
            <p:nvPr/>
          </p:nvSpPr>
          <p:spPr bwMode="auto">
            <a:xfrm>
              <a:off x="3547695" y="4856185"/>
              <a:ext cx="38041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lIns="104287" tIns="52144" rIns="104287" bIns="52144"/>
            <a:lstStyle/>
            <a:p>
              <a:endParaRPr lang="it-IT" sz="1400"/>
            </a:p>
          </p:txBody>
        </p:sp>
        <p:sp>
          <p:nvSpPr>
            <p:cNvPr id="18" name="Freeform 63"/>
            <p:cNvSpPr>
              <a:spLocks/>
            </p:cNvSpPr>
            <p:nvPr/>
          </p:nvSpPr>
          <p:spPr bwMode="auto">
            <a:xfrm rot="10800000" flipH="1">
              <a:off x="1749553" y="4141916"/>
              <a:ext cx="679174" cy="369389"/>
            </a:xfrm>
            <a:custGeom>
              <a:avLst/>
              <a:gdLst>
                <a:gd name="T0" fmla="*/ 435626 w 545"/>
                <a:gd name="T1" fmla="*/ 0 h 235"/>
                <a:gd name="T2" fmla="*/ 221016 w 545"/>
                <a:gd name="T3" fmla="*/ 325168 h 235"/>
                <a:gd name="T4" fmla="*/ 0 w 545"/>
                <a:gd name="T5" fmla="*/ 64178 h 235"/>
                <a:gd name="T6" fmla="*/ 0 60000 65536"/>
                <a:gd name="T7" fmla="*/ 0 60000 65536"/>
                <a:gd name="T8" fmla="*/ 0 60000 65536"/>
                <a:gd name="T9" fmla="*/ 0 w 545"/>
                <a:gd name="T10" fmla="*/ 0 h 235"/>
                <a:gd name="T11" fmla="*/ 545 w 545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235">
                  <a:moveTo>
                    <a:pt x="545" y="0"/>
                  </a:moveTo>
                  <a:cubicBezTo>
                    <a:pt x="500" y="38"/>
                    <a:pt x="368" y="221"/>
                    <a:pt x="277" y="228"/>
                  </a:cubicBezTo>
                  <a:cubicBezTo>
                    <a:pt x="186" y="235"/>
                    <a:pt x="58" y="83"/>
                    <a:pt x="0" y="4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lIns="104287" tIns="52144" rIns="104287" bIns="52144"/>
            <a:lstStyle/>
            <a:p>
              <a:endParaRPr lang="it-IT" sz="1400">
                <a:latin typeface="Calibri" pitchFamily="34" charset="0"/>
              </a:endParaRPr>
            </a:p>
          </p:txBody>
        </p:sp>
        <p:sp>
          <p:nvSpPr>
            <p:cNvPr id="19" name="Text Box 64"/>
            <p:cNvSpPr txBox="1">
              <a:spLocks noChangeArrowheads="1"/>
            </p:cNvSpPr>
            <p:nvPr/>
          </p:nvSpPr>
          <p:spPr bwMode="auto">
            <a:xfrm>
              <a:off x="2278418" y="4070138"/>
              <a:ext cx="810353" cy="46570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 sz="1100" dirty="0" smtClean="0">
                  <a:solidFill>
                    <a:srgbClr val="FF0000"/>
                  </a:solidFill>
                  <a:latin typeface="Calibri" pitchFamily="34" charset="0"/>
                </a:rPr>
                <a:t>Inibizione</a:t>
              </a:r>
              <a:endParaRPr lang="it-IT" sz="11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0" name="Text Box 65"/>
            <p:cNvSpPr txBox="1">
              <a:spLocks noChangeArrowheads="1"/>
            </p:cNvSpPr>
            <p:nvPr/>
          </p:nvSpPr>
          <p:spPr bwMode="auto">
            <a:xfrm>
              <a:off x="871824" y="4640855"/>
              <a:ext cx="706470" cy="54400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 sz="1400">
                  <a:latin typeface="Calibri" pitchFamily="34" charset="0"/>
                </a:rPr>
                <a:t>Task A</a:t>
              </a:r>
            </a:p>
          </p:txBody>
        </p:sp>
        <p:sp>
          <p:nvSpPr>
            <p:cNvPr id="21" name="Text Box 66"/>
            <p:cNvSpPr txBox="1">
              <a:spLocks noChangeArrowheads="1"/>
            </p:cNvSpPr>
            <p:nvPr/>
          </p:nvSpPr>
          <p:spPr bwMode="auto">
            <a:xfrm>
              <a:off x="4067281" y="4640855"/>
              <a:ext cx="706470" cy="54400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 sz="1400">
                  <a:latin typeface="Calibri" pitchFamily="34" charset="0"/>
                </a:rPr>
                <a:t>Task A</a:t>
              </a:r>
            </a:p>
          </p:txBody>
        </p:sp>
        <p:sp>
          <p:nvSpPr>
            <p:cNvPr id="22" name="Freeform 69"/>
            <p:cNvSpPr>
              <a:spLocks/>
            </p:cNvSpPr>
            <p:nvPr/>
          </p:nvSpPr>
          <p:spPr bwMode="auto">
            <a:xfrm rot="10800000" flipH="1">
              <a:off x="1749553" y="5393638"/>
              <a:ext cx="679174" cy="369390"/>
            </a:xfrm>
            <a:custGeom>
              <a:avLst/>
              <a:gdLst>
                <a:gd name="T0" fmla="*/ 435626 w 545"/>
                <a:gd name="T1" fmla="*/ 0 h 235"/>
                <a:gd name="T2" fmla="*/ 221016 w 545"/>
                <a:gd name="T3" fmla="*/ 325168 h 235"/>
                <a:gd name="T4" fmla="*/ 0 w 545"/>
                <a:gd name="T5" fmla="*/ 64178 h 235"/>
                <a:gd name="T6" fmla="*/ 0 60000 65536"/>
                <a:gd name="T7" fmla="*/ 0 60000 65536"/>
                <a:gd name="T8" fmla="*/ 0 60000 65536"/>
                <a:gd name="T9" fmla="*/ 0 w 545"/>
                <a:gd name="T10" fmla="*/ 0 h 235"/>
                <a:gd name="T11" fmla="*/ 545 w 545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5" h="235">
                  <a:moveTo>
                    <a:pt x="545" y="0"/>
                  </a:moveTo>
                  <a:cubicBezTo>
                    <a:pt x="500" y="38"/>
                    <a:pt x="368" y="221"/>
                    <a:pt x="277" y="228"/>
                  </a:cubicBezTo>
                  <a:cubicBezTo>
                    <a:pt x="186" y="235"/>
                    <a:pt x="58" y="83"/>
                    <a:pt x="0" y="4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lIns="104287" tIns="52144" rIns="104287" bIns="52144"/>
            <a:lstStyle/>
            <a:p>
              <a:endParaRPr lang="it-IT" sz="1400">
                <a:latin typeface="Calibri" pitchFamily="34" charset="0"/>
              </a:endParaRPr>
            </a:p>
          </p:txBody>
        </p:sp>
        <p:sp>
          <p:nvSpPr>
            <p:cNvPr id="23" name="Text Box 70"/>
            <p:cNvSpPr txBox="1">
              <a:spLocks noChangeArrowheads="1"/>
            </p:cNvSpPr>
            <p:nvPr/>
          </p:nvSpPr>
          <p:spPr bwMode="auto">
            <a:xfrm>
              <a:off x="2278418" y="5320110"/>
              <a:ext cx="810353" cy="465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 sz="1100" dirty="0" smtClean="0">
                  <a:solidFill>
                    <a:srgbClr val="FF0000"/>
                  </a:solidFill>
                  <a:latin typeface="Calibri" pitchFamily="34" charset="0"/>
                </a:rPr>
                <a:t>Inibizione</a:t>
              </a:r>
              <a:endParaRPr lang="it-IT" sz="11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4" name="Text Box 71"/>
            <p:cNvSpPr txBox="1">
              <a:spLocks noChangeArrowheads="1"/>
            </p:cNvSpPr>
            <p:nvPr/>
          </p:nvSpPr>
          <p:spPr bwMode="auto">
            <a:xfrm>
              <a:off x="871824" y="5890825"/>
              <a:ext cx="691507" cy="54400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 sz="1400">
                  <a:latin typeface="Calibri" pitchFamily="34" charset="0"/>
                </a:rPr>
                <a:t>Task C</a:t>
              </a:r>
            </a:p>
          </p:txBody>
        </p:sp>
        <p:sp>
          <p:nvSpPr>
            <p:cNvPr id="25" name="Text Box 64"/>
            <p:cNvSpPr txBox="1">
              <a:spLocks noChangeArrowheads="1"/>
            </p:cNvSpPr>
            <p:nvPr/>
          </p:nvSpPr>
          <p:spPr bwMode="auto">
            <a:xfrm>
              <a:off x="5054495" y="3956347"/>
              <a:ext cx="1078041" cy="465707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it-IT" sz="1100" dirty="0" smtClean="0">
                  <a:solidFill>
                    <a:srgbClr val="FF0000"/>
                  </a:solidFill>
                  <a:latin typeface="Calibri" pitchFamily="34" charset="0"/>
                </a:rPr>
                <a:t>Ancora Inibito</a:t>
              </a:r>
              <a:endParaRPr lang="it-IT" sz="11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26" name="Straight Arrow Connector 40"/>
            <p:cNvCxnSpPr/>
            <p:nvPr/>
          </p:nvCxnSpPr>
          <p:spPr>
            <a:xfrm flipH="1">
              <a:off x="5089752" y="4395761"/>
              <a:ext cx="252371" cy="2906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96" y="1440513"/>
            <a:ext cx="1356491" cy="117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0902" y="1440513"/>
            <a:ext cx="1247008" cy="117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859" y="2920961"/>
            <a:ext cx="1356491" cy="117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865" y="2920961"/>
            <a:ext cx="1247008" cy="117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24410" y="2920961"/>
            <a:ext cx="1330512" cy="11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1211" y="2920961"/>
            <a:ext cx="1243296" cy="117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67" y="4466742"/>
            <a:ext cx="1356491" cy="117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1073" y="4466742"/>
            <a:ext cx="1247008" cy="117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Content Placeholder 2"/>
          <p:cNvSpPr txBox="1">
            <a:spLocks/>
          </p:cNvSpPr>
          <p:nvPr/>
        </p:nvSpPr>
        <p:spPr bwMode="auto">
          <a:xfrm>
            <a:off x="3988831" y="1768497"/>
            <a:ext cx="5430940" cy="64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73063" lvl="1" indent="-373063" defTabSz="995363" eaLnBrk="0" hangingPunct="0">
              <a:spcBef>
                <a:spcPct val="20000"/>
              </a:spcBef>
            </a:pPr>
            <a:r>
              <a:rPr lang="en-US" sz="2800" b="0" dirty="0" err="1" smtClean="0">
                <a:latin typeface="+mj-lt"/>
                <a:ea typeface="+mn-ea"/>
                <a:cs typeface="Arial" charset="0"/>
              </a:rPr>
              <a:t>Dimensione</a:t>
            </a:r>
            <a:r>
              <a:rPr lang="en-US" sz="2800" b="0" dirty="0" smtClean="0">
                <a:latin typeface="+mj-lt"/>
                <a:ea typeface="+mn-ea"/>
                <a:cs typeface="Arial" charset="0"/>
              </a:rPr>
              <a:t>: </a:t>
            </a:r>
            <a:r>
              <a:rPr lang="en-US" sz="2800" b="0" dirty="0" err="1" smtClean="0">
                <a:latin typeface="+mj-lt"/>
                <a:ea typeface="+mn-ea"/>
                <a:cs typeface="Arial" charset="0"/>
              </a:rPr>
              <a:t>grande</a:t>
            </a:r>
            <a:r>
              <a:rPr lang="en-US" sz="2800" b="0" dirty="0" smtClean="0">
                <a:latin typeface="+mj-lt"/>
                <a:ea typeface="+mn-ea"/>
                <a:cs typeface="Arial" charset="0"/>
              </a:rPr>
              <a:t> </a:t>
            </a:r>
            <a:r>
              <a:rPr lang="en-US" sz="2800" b="0" i="1" dirty="0" err="1" smtClean="0">
                <a:latin typeface="+mj-lt"/>
                <a:ea typeface="+mn-ea"/>
                <a:cs typeface="Arial" charset="0"/>
              </a:rPr>
              <a:t>vs</a:t>
            </a:r>
            <a:r>
              <a:rPr lang="en-US" sz="2800" b="0" i="1" dirty="0" smtClean="0">
                <a:latin typeface="+mj-lt"/>
                <a:ea typeface="+mn-ea"/>
                <a:cs typeface="Arial" charset="0"/>
              </a:rPr>
              <a:t> </a:t>
            </a:r>
            <a:r>
              <a:rPr lang="en-US" sz="2800" b="0" dirty="0" smtClean="0">
                <a:latin typeface="+mj-lt"/>
                <a:ea typeface="+mn-ea"/>
                <a:cs typeface="Arial" charset="0"/>
              </a:rPr>
              <a:t>piccolo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7131153" y="3357784"/>
            <a:ext cx="3246561" cy="64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73063" lvl="1" indent="-373063" defTabSz="995363" eaLnBrk="0" hangingPunct="0">
              <a:spcBef>
                <a:spcPct val="20000"/>
              </a:spcBef>
            </a:pPr>
            <a:r>
              <a:rPr lang="en-US" sz="2800" b="0" dirty="0" err="1" smtClean="0">
                <a:latin typeface="+mj-lt"/>
                <a:ea typeface="+mn-ea"/>
                <a:cs typeface="Arial" charset="0"/>
              </a:rPr>
              <a:t>Numerosità</a:t>
            </a:r>
            <a:r>
              <a:rPr lang="en-US" sz="2800" b="0" dirty="0" smtClean="0">
                <a:latin typeface="+mj-lt"/>
                <a:ea typeface="+mn-ea"/>
                <a:cs typeface="Arial" charset="0"/>
              </a:rPr>
              <a:t>: 2 </a:t>
            </a:r>
            <a:r>
              <a:rPr lang="en-US" sz="2800" b="0" i="1" dirty="0" err="1" smtClean="0">
                <a:latin typeface="+mj-lt"/>
                <a:ea typeface="+mn-ea"/>
                <a:cs typeface="Arial" charset="0"/>
              </a:rPr>
              <a:t>vs</a:t>
            </a:r>
            <a:r>
              <a:rPr lang="en-US" sz="2800" b="0" i="1" dirty="0" smtClean="0">
                <a:latin typeface="+mj-lt"/>
                <a:ea typeface="+mn-ea"/>
                <a:cs typeface="Arial" charset="0"/>
              </a:rPr>
              <a:t> </a:t>
            </a:r>
            <a:r>
              <a:rPr lang="en-US" sz="2800" b="0" dirty="0" smtClean="0">
                <a:latin typeface="+mj-lt"/>
                <a:ea typeface="+mn-ea"/>
                <a:cs typeface="Arial" charset="0"/>
              </a:rPr>
              <a:t>4</a:t>
            </a:r>
          </a:p>
        </p:txBody>
      </p:sp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3800125" y="4845499"/>
            <a:ext cx="4937475" cy="64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73063" lvl="1" indent="-373063" defTabSz="995363" eaLnBrk="0" hangingPunct="0">
              <a:spcBef>
                <a:spcPct val="20000"/>
              </a:spcBef>
            </a:pPr>
            <a:r>
              <a:rPr lang="en-US" sz="2800" b="0" dirty="0" err="1" smtClean="0">
                <a:latin typeface="+mj-lt"/>
                <a:ea typeface="+mn-ea"/>
                <a:cs typeface="Arial" charset="0"/>
              </a:rPr>
              <a:t>Colore</a:t>
            </a:r>
            <a:r>
              <a:rPr lang="en-US" sz="2800" b="0" dirty="0" smtClean="0">
                <a:latin typeface="+mj-lt"/>
                <a:ea typeface="+mn-ea"/>
                <a:cs typeface="Arial" charset="0"/>
              </a:rPr>
              <a:t>: </a:t>
            </a:r>
            <a:r>
              <a:rPr lang="en-US" sz="2800" b="0" dirty="0" err="1" smtClean="0">
                <a:latin typeface="+mj-lt"/>
                <a:ea typeface="+mn-ea"/>
                <a:cs typeface="Arial" charset="0"/>
              </a:rPr>
              <a:t>scuro</a:t>
            </a:r>
            <a:r>
              <a:rPr lang="en-US" sz="2800" b="0" dirty="0" smtClean="0">
                <a:latin typeface="+mj-lt"/>
                <a:ea typeface="+mn-ea"/>
                <a:cs typeface="Arial" charset="0"/>
              </a:rPr>
              <a:t> </a:t>
            </a:r>
            <a:r>
              <a:rPr lang="en-US" sz="2800" b="0" dirty="0" err="1" smtClean="0">
                <a:latin typeface="+mj-lt"/>
                <a:ea typeface="+mn-ea"/>
                <a:cs typeface="Arial" charset="0"/>
              </a:rPr>
              <a:t>vs</a:t>
            </a:r>
            <a:r>
              <a:rPr lang="en-US" sz="2800" b="0" dirty="0" smtClean="0">
                <a:latin typeface="+mj-lt"/>
                <a:ea typeface="+mn-ea"/>
                <a:cs typeface="Arial" charset="0"/>
              </a:rPr>
              <a:t> </a:t>
            </a:r>
            <a:r>
              <a:rPr lang="en-US" sz="2800" b="0" dirty="0" err="1" smtClean="0">
                <a:latin typeface="+mj-lt"/>
                <a:ea typeface="+mn-ea"/>
                <a:cs typeface="Arial" charset="0"/>
              </a:rPr>
              <a:t>chiaro</a:t>
            </a:r>
            <a:endParaRPr lang="en-US" sz="2800" b="0" dirty="0" smtClean="0"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38350" y="593475"/>
            <a:ext cx="2957932" cy="2790552"/>
          </a:xfrm>
          <a:prstGeom prst="rect">
            <a:avLst/>
          </a:prstGeom>
          <a:solidFill>
            <a:srgbClr val="000000"/>
          </a:solidFill>
          <a:ln w="50800">
            <a:solidFill>
              <a:srgbClr val="4D4D4D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5791536" y="5195959"/>
            <a:ext cx="3030303" cy="1270979"/>
          </a:xfrm>
          <a:prstGeom prst="rect">
            <a:avLst/>
          </a:prstGeom>
          <a:solidFill>
            <a:srgbClr val="969696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805768" y="1181696"/>
            <a:ext cx="2957932" cy="2790552"/>
          </a:xfrm>
          <a:prstGeom prst="rect">
            <a:avLst/>
          </a:prstGeom>
          <a:solidFill>
            <a:srgbClr val="000000"/>
          </a:solidFill>
          <a:ln w="50800">
            <a:solidFill>
              <a:srgbClr val="4D4D4D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160812" y="5413041"/>
            <a:ext cx="935256" cy="880582"/>
          </a:xfrm>
          <a:prstGeom prst="rect">
            <a:avLst/>
          </a:prstGeom>
          <a:solidFill>
            <a:srgbClr val="292929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424521" y="5413041"/>
            <a:ext cx="935256" cy="880582"/>
          </a:xfrm>
          <a:prstGeom prst="rect">
            <a:avLst/>
          </a:prstGeom>
          <a:solidFill>
            <a:srgbClr val="292929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415039" y="6684019"/>
            <a:ext cx="1885557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Calibri" pitchFamily="34" charset="0"/>
              </a:rPr>
              <a:t>Response set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 rot="2700000">
            <a:off x="4052509" y="2266532"/>
            <a:ext cx="547956" cy="577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6153" name="Text Box 18"/>
          <p:cNvSpPr txBox="1">
            <a:spLocks noChangeArrowheads="1"/>
          </p:cNvSpPr>
          <p:nvPr/>
        </p:nvSpPr>
        <p:spPr bwMode="auto">
          <a:xfrm>
            <a:off x="6062463" y="5437549"/>
            <a:ext cx="1094843" cy="8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big;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2 paw; light color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154" name="Picture 22" descr="tapp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3109098">
            <a:off x="8098672" y="5759190"/>
            <a:ext cx="1750660" cy="1068864"/>
          </a:xfrm>
        </p:spPr>
      </p:pic>
      <p:pic>
        <p:nvPicPr>
          <p:cNvPr id="6155" name="Picture 23" descr="tapp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9172184">
            <a:off x="4030507" y="6270864"/>
            <a:ext cx="1855666" cy="976868"/>
          </a:xfrm>
        </p:spPr>
      </p:pic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7331739" y="5434048"/>
            <a:ext cx="1094843" cy="8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small;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4 paw; dark color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57" name="Rectangle 3"/>
          <p:cNvSpPr>
            <a:spLocks noChangeArrowheads="1"/>
          </p:cNvSpPr>
          <p:nvPr/>
        </p:nvSpPr>
        <p:spPr bwMode="auto">
          <a:xfrm>
            <a:off x="4897105" y="1769918"/>
            <a:ext cx="2957932" cy="2790552"/>
          </a:xfrm>
          <a:prstGeom prst="rect">
            <a:avLst/>
          </a:prstGeom>
          <a:solidFill>
            <a:srgbClr val="000000"/>
          </a:solidFill>
          <a:ln w="50800">
            <a:solidFill>
              <a:srgbClr val="4D4D4D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6158" name="Picture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7720" y="2576971"/>
            <a:ext cx="1247008" cy="117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TextBox 1"/>
          <p:cNvSpPr txBox="1">
            <a:spLocks noChangeArrowheads="1"/>
          </p:cNvSpPr>
          <p:nvPr/>
        </p:nvSpPr>
        <p:spPr bwMode="auto">
          <a:xfrm>
            <a:off x="2714841" y="4153197"/>
            <a:ext cx="1962565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en-US" dirty="0">
                <a:latin typeface="Calibri" pitchFamily="34" charset="0"/>
              </a:rPr>
              <a:t>Task Cue: </a:t>
            </a:r>
            <a:r>
              <a:rPr lang="en-US" dirty="0" smtClean="0">
                <a:latin typeface="Calibri" pitchFamily="34" charset="0"/>
              </a:rPr>
              <a:t>Size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160" name="TextBox 28"/>
          <p:cNvSpPr txBox="1">
            <a:spLocks noChangeArrowheads="1"/>
          </p:cNvSpPr>
          <p:nvPr/>
        </p:nvSpPr>
        <p:spPr bwMode="auto">
          <a:xfrm>
            <a:off x="5767299" y="4612542"/>
            <a:ext cx="1318286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Stimulus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161" name="TextBox 29"/>
          <p:cNvSpPr txBox="1">
            <a:spLocks noChangeArrowheads="1"/>
          </p:cNvSpPr>
          <p:nvPr/>
        </p:nvSpPr>
        <p:spPr bwMode="auto">
          <a:xfrm>
            <a:off x="5936277" y="6694523"/>
            <a:ext cx="3547999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Response: </a:t>
            </a:r>
            <a:r>
              <a:rPr lang="en-US" dirty="0">
                <a:latin typeface="Calibri" pitchFamily="34" charset="0"/>
              </a:rPr>
              <a:t>Right Key-press</a:t>
            </a:r>
          </a:p>
        </p:txBody>
      </p:sp>
      <p:sp>
        <p:nvSpPr>
          <p:cNvPr id="3" name="Oval 2"/>
          <p:cNvSpPr/>
          <p:nvPr/>
        </p:nvSpPr>
        <p:spPr>
          <a:xfrm>
            <a:off x="7237099" y="5413040"/>
            <a:ext cx="1235874" cy="406153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44988" y="1720850"/>
            <a:ext cx="5149850" cy="3786188"/>
          </a:xfrm>
        </p:spPr>
        <p:txBody>
          <a:bodyPr lIns="104261" tIns="52131" rIns="104261" bIns="52131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3100" smtClean="0">
                <a:solidFill>
                  <a:schemeClr val="tx1"/>
                </a:solidFill>
                <a:latin typeface="Arial" charset="0"/>
              </a:rPr>
              <a:t>Nessun criterio di esclusione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3100" smtClean="0">
                <a:solidFill>
                  <a:schemeClr val="tx1"/>
                </a:solidFill>
                <a:latin typeface="Arial" charset="0"/>
              </a:rPr>
              <a:t>- comorbidità con l’autismo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3100" smtClean="0">
                <a:solidFill>
                  <a:schemeClr val="tx1"/>
                </a:solidFill>
                <a:latin typeface="Arial" charset="0"/>
              </a:rPr>
              <a:t>- non deve presentarsi però solo durante il corso di schizofrenia, psicosi o di altri disordini mentali o abuso di sostanze</a:t>
            </a:r>
            <a:r>
              <a:rPr lang="it-IT" smtClean="0">
                <a:latin typeface="Arial" charset="0"/>
              </a:rPr>
              <a:t> </a:t>
            </a:r>
          </a:p>
        </p:txBody>
      </p:sp>
      <p:pic>
        <p:nvPicPr>
          <p:cNvPr id="77826" name="Picture 5" descr="Desk Reference to the Diagnostic Criteria From DSM-5&amp;#153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00" y="2441575"/>
            <a:ext cx="199548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"/>
          <p:cNvSpPr txBox="1">
            <a:spLocks noChangeArrowheads="1"/>
          </p:cNvSpPr>
          <p:nvPr/>
        </p:nvSpPr>
        <p:spPr bwMode="auto">
          <a:xfrm>
            <a:off x="1528763" y="1927225"/>
            <a:ext cx="7659687" cy="363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2632" tIns="53369" rIns="102632" bIns="53369">
            <a:spAutoFit/>
          </a:bodyPr>
          <a:lstStyle/>
          <a:p>
            <a:pPr defTabSz="511175" eaLnBrk="0" hangingPunct="0">
              <a:lnSpc>
                <a:spcPct val="8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100" dirty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I disturbi da deficit di attenzione e iperattività</a:t>
            </a:r>
          </a:p>
          <a:p>
            <a:pPr defTabSz="511175" eaLnBrk="0" hangingPunct="0">
              <a:lnSpc>
                <a:spcPct val="8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100" dirty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ADHD</a:t>
            </a:r>
          </a:p>
          <a:p>
            <a:pPr defTabSz="511175" eaLnBrk="0" hangingPunct="0">
              <a:lnSpc>
                <a:spcPct val="8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endParaRPr lang="it-IT" sz="4100" dirty="0">
              <a:solidFill>
                <a:srgbClr val="000066"/>
              </a:solidFill>
              <a:latin typeface="Tahoma" pitchFamily="34" charset="0"/>
              <a:cs typeface="Times New Roman" pitchFamily="18" charset="0"/>
            </a:endParaRPr>
          </a:p>
          <a:p>
            <a:pPr defTabSz="511175" eaLnBrk="0" hangingPunct="0">
              <a:lnSpc>
                <a:spcPct val="80000"/>
              </a:lnSpc>
              <a:spcBef>
                <a:spcPts val="2563"/>
              </a:spcBef>
              <a:buClr>
                <a:srgbClr val="000000"/>
              </a:buClr>
              <a:buSzPct val="100000"/>
              <a:tabLst>
                <a:tab pos="0" algn="l"/>
                <a:tab pos="1041400" algn="l"/>
                <a:tab pos="2084388" algn="l"/>
                <a:tab pos="3127375" algn="l"/>
                <a:tab pos="4170363" algn="l"/>
                <a:tab pos="5213350" algn="l"/>
                <a:tab pos="6256338" algn="l"/>
                <a:tab pos="7297738" algn="l"/>
                <a:tab pos="8340725" algn="l"/>
                <a:tab pos="9383713" algn="l"/>
                <a:tab pos="10426700" algn="l"/>
                <a:tab pos="11469688" algn="l"/>
              </a:tabLst>
            </a:pPr>
            <a:r>
              <a:rPr lang="it-IT" sz="4100" dirty="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La ricerca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asellaDiTesto 4"/>
          <p:cNvSpPr txBox="1">
            <a:spLocks noChangeArrowheads="1"/>
          </p:cNvSpPr>
          <p:nvPr/>
        </p:nvSpPr>
        <p:spPr bwMode="auto">
          <a:xfrm>
            <a:off x="0" y="6792913"/>
            <a:ext cx="36337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200" b="0" i="1">
                <a:solidFill>
                  <a:schemeClr val="bg1"/>
                </a:solidFill>
              </a:rPr>
              <a:t>12 Dicembre 2013</a:t>
            </a:r>
          </a:p>
          <a:p>
            <a:pPr algn="ctr" eaLnBrk="0" hangingPunct="0"/>
            <a:r>
              <a:rPr lang="it-IT" sz="2200" b="0" i="1">
                <a:solidFill>
                  <a:schemeClr val="bg1"/>
                </a:solidFill>
              </a:rPr>
              <a:t>Gruppo  ADHD</a:t>
            </a:r>
          </a:p>
        </p:txBody>
      </p:sp>
      <p:sp>
        <p:nvSpPr>
          <p:cNvPr id="80898" name="Segnaposto contenuto 5"/>
          <p:cNvSpPr>
            <a:spLocks noGrp="1"/>
          </p:cNvSpPr>
          <p:nvPr>
            <p:ph idx="1"/>
          </p:nvPr>
        </p:nvSpPr>
        <p:spPr>
          <a:xfrm>
            <a:off x="6748463" y="5264150"/>
            <a:ext cx="3521075" cy="1347788"/>
          </a:xfrm>
          <a:solidFill>
            <a:schemeClr val="bg1"/>
          </a:solidFill>
        </p:spPr>
        <p:txBody>
          <a:bodyPr/>
          <a:lstStyle/>
          <a:p>
            <a:pPr marL="9525" indent="-9525">
              <a:buFontTx/>
              <a:buNone/>
            </a:pPr>
            <a:endParaRPr lang="it-IT" sz="2400" smtClean="0">
              <a:solidFill>
                <a:srgbClr val="000000"/>
              </a:solidFill>
              <a:ea typeface="ＭＳ Ｐゴシック"/>
            </a:endParaRPr>
          </a:p>
          <a:p>
            <a:pPr marL="9525" indent="-9525">
              <a:buFontTx/>
              <a:buNone/>
            </a:pPr>
            <a:r>
              <a:rPr lang="it-IT" sz="2400" b="1" smtClean="0">
                <a:solidFill>
                  <a:srgbClr val="000000"/>
                </a:solidFill>
                <a:ea typeface="ＭＳ Ｐゴシック"/>
              </a:rPr>
              <a:t>se A &lt; B e B &lt; C </a:t>
            </a:r>
          </a:p>
          <a:p>
            <a:pPr marL="9525" indent="-9525">
              <a:buFontTx/>
              <a:buNone/>
            </a:pPr>
            <a:r>
              <a:rPr lang="it-IT" sz="2400" b="1" smtClean="0">
                <a:solidFill>
                  <a:srgbClr val="000000"/>
                </a:solidFill>
                <a:ea typeface="ＭＳ Ｐゴシック"/>
              </a:rPr>
              <a:t>allora A &lt; C</a:t>
            </a:r>
          </a:p>
        </p:txBody>
      </p:sp>
      <p:pic>
        <p:nvPicPr>
          <p:cNvPr id="808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187325"/>
            <a:ext cx="9828212" cy="38369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sp>
        <p:nvSpPr>
          <p:cNvPr id="14" name="Segnaposto contenuto 5"/>
          <p:cNvSpPr txBox="1">
            <a:spLocks/>
          </p:cNvSpPr>
          <p:nvPr/>
        </p:nvSpPr>
        <p:spPr bwMode="auto">
          <a:xfrm>
            <a:off x="579438" y="4124325"/>
            <a:ext cx="5022850" cy="2381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" indent="-9525" defTabSz="995363" eaLnBrk="0" hangingPunct="0">
              <a:spcBef>
                <a:spcPct val="20000"/>
              </a:spcBef>
              <a:defRPr/>
            </a:pPr>
            <a:r>
              <a:rPr lang="it-IT" kern="0" dirty="0">
                <a:ea typeface="ＭＳ Ｐゴシック" pitchFamily="34" charset="-128"/>
              </a:rPr>
              <a:t>Inferenza Transitiva</a:t>
            </a:r>
            <a:br>
              <a:rPr lang="it-IT" kern="0" dirty="0">
                <a:ea typeface="ＭＳ Ｐゴシック" pitchFamily="34" charset="-128"/>
              </a:rPr>
            </a:br>
            <a:r>
              <a:rPr lang="it-IT" b="0" dirty="0">
                <a:ea typeface="ＭＳ Ｐゴシック" pitchFamily="34" charset="-128"/>
                <a:cs typeface="+mn-cs"/>
              </a:rPr>
              <a:t>ragionamento deduttivo che permette di elaborare nuove conoscenze a partire da informazioni note</a:t>
            </a:r>
          </a:p>
          <a:p>
            <a:pPr marL="9525" indent="-9525" defTabSz="995363" eaLnBrk="0" hangingPunct="0">
              <a:spcBef>
                <a:spcPct val="20000"/>
              </a:spcBef>
              <a:defRPr/>
            </a:pPr>
            <a:endParaRPr lang="it-IT" kern="0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asellaDiTesto 4"/>
          <p:cNvSpPr txBox="1">
            <a:spLocks noChangeArrowheads="1"/>
          </p:cNvSpPr>
          <p:nvPr/>
        </p:nvSpPr>
        <p:spPr bwMode="auto">
          <a:xfrm>
            <a:off x="0" y="4833938"/>
            <a:ext cx="36337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2200" b="0" i="1">
                <a:solidFill>
                  <a:schemeClr val="bg1"/>
                </a:solidFill>
              </a:rPr>
              <a:t>12 Dicembre 2013</a:t>
            </a:r>
          </a:p>
          <a:p>
            <a:pPr algn="ctr" eaLnBrk="0" hangingPunct="0"/>
            <a:r>
              <a:rPr lang="it-IT" sz="2200" b="0" i="1">
                <a:solidFill>
                  <a:schemeClr val="bg1"/>
                </a:solidFill>
              </a:rPr>
              <a:t>Gruppo  ADHD</a:t>
            </a:r>
          </a:p>
        </p:txBody>
      </p:sp>
      <p:sp>
        <p:nvSpPr>
          <p:cNvPr id="8" name="Segnaposto contenuto 5"/>
          <p:cNvSpPr txBox="1">
            <a:spLocks/>
          </p:cNvSpPr>
          <p:nvPr/>
        </p:nvSpPr>
        <p:spPr bwMode="auto">
          <a:xfrm>
            <a:off x="6921500" y="4298950"/>
            <a:ext cx="3521075" cy="1347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" indent="-9525" defTabSz="995363" eaLnBrk="0" hangingPunct="0">
              <a:spcBef>
                <a:spcPct val="20000"/>
              </a:spcBef>
              <a:defRPr/>
            </a:pPr>
            <a:endParaRPr lang="it-IT" b="0" kern="0" dirty="0">
              <a:solidFill>
                <a:srgbClr val="000000"/>
              </a:solidFill>
              <a:latin typeface="+mn-lt"/>
              <a:ea typeface="ＭＳ Ｐゴシック" pitchFamily="-106" charset="-128"/>
            </a:endParaRPr>
          </a:p>
          <a:p>
            <a:pPr marL="9525" indent="-9525" defTabSz="995363" eaLnBrk="0" hangingPunct="0">
              <a:spcBef>
                <a:spcPct val="20000"/>
              </a:spcBef>
              <a:defRPr/>
            </a:pPr>
            <a:r>
              <a:rPr lang="it-IT" kern="0" dirty="0">
                <a:solidFill>
                  <a:srgbClr val="000000"/>
                </a:solidFill>
                <a:latin typeface="+mn-lt"/>
                <a:ea typeface="ＭＳ Ｐゴシック" pitchFamily="-106" charset="-128"/>
              </a:rPr>
              <a:t>se 8 &lt; 10 e 10 &lt; 12 </a:t>
            </a:r>
          </a:p>
          <a:p>
            <a:pPr marL="9525" indent="-9525" defTabSz="995363" eaLnBrk="0" hangingPunct="0">
              <a:spcBef>
                <a:spcPct val="20000"/>
              </a:spcBef>
              <a:defRPr/>
            </a:pPr>
            <a:r>
              <a:rPr lang="it-IT" kern="0" dirty="0">
                <a:solidFill>
                  <a:srgbClr val="000000"/>
                </a:solidFill>
                <a:latin typeface="+mn-lt"/>
                <a:ea typeface="ＭＳ Ｐゴシック" pitchFamily="-106" charset="-128"/>
              </a:rPr>
              <a:t>allora 8 &lt; 12</a:t>
            </a:r>
          </a:p>
        </p:txBody>
      </p:sp>
      <p:pic>
        <p:nvPicPr>
          <p:cNvPr id="81923" name="Picture 10" descr="http://www.disegnidacolorareperbambini.net/immagini/disegni-animali/cani/disegno-cane-da-colorar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7538" y="1936750"/>
            <a:ext cx="15367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12" descr="http://www.coloratutto.it/disegni_topo/images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8" y="2371725"/>
            <a:ext cx="8588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14" descr="https://encrypted-tbn3.gstatic.com/images?q=tbn:ANd9GcSHbB5I4UhFVGxzn5tWHTC-ulZoje99ckhIsuvOT7ppP8m38-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3388" y="1038225"/>
            <a:ext cx="2105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2" descr="http://www.coloratutto.it/disegni_topo/images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688" y="4948238"/>
            <a:ext cx="8588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14" descr="https://encrypted-tbn3.gstatic.com/images?q=tbn:ANd9GcSHbB5I4UhFVGxzn5tWHTC-ulZoje99ckhIsuvOT7ppP8m38-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6188" y="3659188"/>
            <a:ext cx="21050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RotisSemiSerif"/>
        <a:ea typeface=""/>
        <a:cs typeface=""/>
      </a:majorFont>
      <a:minorFont>
        <a:latin typeface="RotisSemi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6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RotisSemiSerif"/>
        <a:ea typeface="ＭＳ Ｐゴシック"/>
        <a:cs typeface=""/>
      </a:majorFont>
      <a:minorFont>
        <a:latin typeface="RotisSemiSerif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9_Presentazione vuota">
  <a:themeElements>
    <a:clrScheme name="19_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9_Presentazione vuota">
      <a:majorFont>
        <a:latin typeface="RotisSemiSerif"/>
        <a:ea typeface="ＭＳ Ｐゴシック"/>
        <a:cs typeface=""/>
      </a:majorFont>
      <a:minorFont>
        <a:latin typeface="RotisSemiSerif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RotisSemiSerif"/>
        <a:ea typeface=""/>
        <a:cs typeface=""/>
      </a:majorFont>
      <a:minorFont>
        <a:latin typeface="RotisSemi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6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RotisSemiSerif"/>
        <a:ea typeface=""/>
        <a:cs typeface=""/>
      </a:majorFont>
      <a:minorFont>
        <a:latin typeface="RotisSemi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6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Presentazione vuota">
  <a:themeElements>
    <a:clrScheme name="20_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_Presentazione vuota">
      <a:majorFont>
        <a:latin typeface="RotisSemiSerif"/>
        <a:ea typeface="ＭＳ Ｐゴシック"/>
        <a:cs typeface="ＭＳ Ｐゴシック"/>
      </a:majorFont>
      <a:minorFont>
        <a:latin typeface="RotisSemiSerif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PowerBook:Applications (Mac OS 9):Microsoft Office 98:Modelli:Presentazione vuota</Template>
  <TotalTime>12203</TotalTime>
  <Words>1623</Words>
  <Application>Microsoft Office PowerPoint</Application>
  <PresentationFormat>Personalizzato</PresentationFormat>
  <Paragraphs>449</Paragraphs>
  <Slides>58</Slides>
  <Notes>58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58</vt:i4>
      </vt:variant>
    </vt:vector>
  </HeadingPairs>
  <TitlesOfParts>
    <vt:vector size="64" baseType="lpstr">
      <vt:lpstr>Presentazione vuota</vt:lpstr>
      <vt:lpstr>1_Struttura predefinita</vt:lpstr>
      <vt:lpstr>19_Presentazione vuota</vt:lpstr>
      <vt:lpstr>1_Presentazione vuota</vt:lpstr>
      <vt:lpstr>2_Presentazione vuota</vt:lpstr>
      <vt:lpstr>20_Presentazione vuota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Prove neuropsicologiche </vt:lpstr>
      <vt:lpstr>Risultati preliminari </vt:lpstr>
      <vt:lpstr>Risultati preliminari</vt:lpstr>
      <vt:lpstr>Conclusioni Preliminari</vt:lpstr>
      <vt:lpstr>Diapositiva 21</vt:lpstr>
      <vt:lpstr>Dalla letteratura al nostro intervento</vt:lpstr>
      <vt:lpstr>Dalla letteratura al nostro intervento</vt:lpstr>
      <vt:lpstr>Risultati</vt:lpstr>
      <vt:lpstr>Linee guida per il trattamento</vt:lpstr>
      <vt:lpstr>Indicazioni di trattamento comuni</vt:lpstr>
      <vt:lpstr>Il nostro intervento: TAIM</vt:lpstr>
      <vt:lpstr>Struttura del trattamento</vt:lpstr>
      <vt:lpstr>Obiettivi</vt:lpstr>
      <vt:lpstr>Il disegno di ricerca:  FASE 1</vt:lpstr>
      <vt:lpstr>FASE 2</vt:lpstr>
      <vt:lpstr>FASE 3: dopo il trattamento</vt:lpstr>
      <vt:lpstr>Obiettivi per i bambini</vt:lpstr>
      <vt:lpstr>Obiettivi per i bambini</vt:lpstr>
      <vt:lpstr>TOKEN ECONOMY</vt:lpstr>
      <vt:lpstr>Obiettivi per i genitori</vt:lpstr>
      <vt:lpstr>Obiettivi per gli insegnanti</vt:lpstr>
      <vt:lpstr>Partecipanti: una prima selezione</vt:lpstr>
      <vt:lpstr>Misure di efficacia T0 T1 T2</vt:lpstr>
      <vt:lpstr>Primi risultati …</vt:lpstr>
      <vt:lpstr>Diapositiva 41</vt:lpstr>
      <vt:lpstr>Gruppo S1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MEMORIA PROSPETTICA</vt:lpstr>
      <vt:lpstr>MEMORIA PROSPETTICA</vt:lpstr>
      <vt:lpstr>Diapositiva 51</vt:lpstr>
      <vt:lpstr>Diapositiva 52</vt:lpstr>
      <vt:lpstr>Diapositiva 53</vt:lpstr>
      <vt:lpstr>Diapositiva 54</vt:lpstr>
      <vt:lpstr>Diapositiva 55</vt:lpstr>
      <vt:lpstr>Backward Inhibition</vt:lpstr>
      <vt:lpstr>Backward Inhibition</vt:lpstr>
      <vt:lpstr>Diapositiva 58</vt:lpstr>
    </vt:vector>
  </TitlesOfParts>
  <Company>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d</dc:creator>
  <cp:lastModifiedBy>Mariangela</cp:lastModifiedBy>
  <cp:revision>819</cp:revision>
  <cp:lastPrinted>2009-12-16T15:17:58Z</cp:lastPrinted>
  <dcterms:created xsi:type="dcterms:W3CDTF">2011-01-21T17:52:45Z</dcterms:created>
  <dcterms:modified xsi:type="dcterms:W3CDTF">2014-01-09T10:46:46Z</dcterms:modified>
</cp:coreProperties>
</file>