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 id="2147483713" r:id="rId2"/>
    <p:sldMasterId id="2147483726" r:id="rId3"/>
    <p:sldMasterId id="2147483739" r:id="rId4"/>
    <p:sldMasterId id="2147483752" r:id="rId5"/>
    <p:sldMasterId id="2147483766" r:id="rId6"/>
  </p:sldMasterIdLst>
  <p:notesMasterIdLst>
    <p:notesMasterId r:id="rId108"/>
  </p:notesMasterIdLst>
  <p:handoutMasterIdLst>
    <p:handoutMasterId r:id="rId109"/>
  </p:handoutMasterIdLst>
  <p:sldIdLst>
    <p:sldId id="404" r:id="rId7"/>
    <p:sldId id="878" r:id="rId8"/>
    <p:sldId id="405" r:id="rId9"/>
    <p:sldId id="406" r:id="rId10"/>
    <p:sldId id="486" r:id="rId11"/>
    <p:sldId id="456" r:id="rId12"/>
    <p:sldId id="843" r:id="rId13"/>
    <p:sldId id="845" r:id="rId14"/>
    <p:sldId id="646" r:id="rId15"/>
    <p:sldId id="647" r:id="rId16"/>
    <p:sldId id="648" r:id="rId17"/>
    <p:sldId id="649" r:id="rId18"/>
    <p:sldId id="650" r:id="rId19"/>
    <p:sldId id="497" r:id="rId20"/>
    <p:sldId id="412" r:id="rId21"/>
    <p:sldId id="599" r:id="rId22"/>
    <p:sldId id="424" r:id="rId23"/>
    <p:sldId id="425" r:id="rId24"/>
    <p:sldId id="426" r:id="rId25"/>
    <p:sldId id="428" r:id="rId26"/>
    <p:sldId id="427" r:id="rId27"/>
    <p:sldId id="429" r:id="rId28"/>
    <p:sldId id="430" r:id="rId29"/>
    <p:sldId id="431" r:id="rId30"/>
    <p:sldId id="432" r:id="rId31"/>
    <p:sldId id="771" r:id="rId32"/>
    <p:sldId id="772" r:id="rId33"/>
    <p:sldId id="774" r:id="rId34"/>
    <p:sldId id="785" r:id="rId35"/>
    <p:sldId id="775" r:id="rId36"/>
    <p:sldId id="780" r:id="rId37"/>
    <p:sldId id="776" r:id="rId38"/>
    <p:sldId id="879" r:id="rId39"/>
    <p:sldId id="779" r:id="rId40"/>
    <p:sldId id="777" r:id="rId41"/>
    <p:sldId id="778" r:id="rId42"/>
    <p:sldId id="809" r:id="rId43"/>
    <p:sldId id="810" r:id="rId44"/>
    <p:sldId id="783" r:id="rId45"/>
    <p:sldId id="811" r:id="rId46"/>
    <p:sldId id="812" r:id="rId47"/>
    <p:sldId id="880" r:id="rId48"/>
    <p:sldId id="781" r:id="rId49"/>
    <p:sldId id="786" r:id="rId50"/>
    <p:sldId id="787" r:id="rId51"/>
    <p:sldId id="789" r:id="rId52"/>
    <p:sldId id="788" r:id="rId53"/>
    <p:sldId id="808" r:id="rId54"/>
    <p:sldId id="795" r:id="rId55"/>
    <p:sldId id="796" r:id="rId56"/>
    <p:sldId id="797" r:id="rId57"/>
    <p:sldId id="794" r:id="rId58"/>
    <p:sldId id="813" r:id="rId59"/>
    <p:sldId id="815" r:id="rId60"/>
    <p:sldId id="820" r:id="rId61"/>
    <p:sldId id="819" r:id="rId62"/>
    <p:sldId id="824" r:id="rId63"/>
    <p:sldId id="814" r:id="rId64"/>
    <p:sldId id="832" r:id="rId65"/>
    <p:sldId id="836" r:id="rId66"/>
    <p:sldId id="837" r:id="rId67"/>
    <p:sldId id="841" r:id="rId68"/>
    <p:sldId id="839" r:id="rId69"/>
    <p:sldId id="826" r:id="rId70"/>
    <p:sldId id="840" r:id="rId71"/>
    <p:sldId id="689" r:id="rId72"/>
    <p:sldId id="690" r:id="rId73"/>
    <p:sldId id="749" r:id="rId74"/>
    <p:sldId id="770" r:id="rId75"/>
    <p:sldId id="881" r:id="rId76"/>
    <p:sldId id="828" r:id="rId77"/>
    <p:sldId id="829" r:id="rId78"/>
    <p:sldId id="846" r:id="rId79"/>
    <p:sldId id="847" r:id="rId80"/>
    <p:sldId id="848" r:id="rId81"/>
    <p:sldId id="849" r:id="rId82"/>
    <p:sldId id="850" r:id="rId83"/>
    <p:sldId id="851" r:id="rId84"/>
    <p:sldId id="852" r:id="rId85"/>
    <p:sldId id="853" r:id="rId86"/>
    <p:sldId id="854" r:id="rId87"/>
    <p:sldId id="855" r:id="rId88"/>
    <p:sldId id="856" r:id="rId89"/>
    <p:sldId id="857" r:id="rId90"/>
    <p:sldId id="858" r:id="rId91"/>
    <p:sldId id="859" r:id="rId92"/>
    <p:sldId id="860" r:id="rId93"/>
    <p:sldId id="861" r:id="rId94"/>
    <p:sldId id="862" r:id="rId95"/>
    <p:sldId id="863" r:id="rId96"/>
    <p:sldId id="864" r:id="rId97"/>
    <p:sldId id="865" r:id="rId98"/>
    <p:sldId id="866" r:id="rId99"/>
    <p:sldId id="867" r:id="rId100"/>
    <p:sldId id="868" r:id="rId101"/>
    <p:sldId id="869" r:id="rId102"/>
    <p:sldId id="873" r:id="rId103"/>
    <p:sldId id="874" r:id="rId104"/>
    <p:sldId id="875" r:id="rId105"/>
    <p:sldId id="876" r:id="rId106"/>
    <p:sldId id="877" r:id="rId107"/>
  </p:sldIdLst>
  <p:sldSz cx="10688638" cy="7562850"/>
  <p:notesSz cx="6858000" cy="9144000"/>
  <p:defaultTextStyle>
    <a:defPPr>
      <a:defRPr lang="en-US"/>
    </a:defPPr>
    <a:lvl1pPr algn="l" rtl="0" eaLnBrk="0" fontAlgn="base" hangingPunct="0">
      <a:spcBef>
        <a:spcPct val="0"/>
      </a:spcBef>
      <a:spcAft>
        <a:spcPct val="0"/>
      </a:spcAft>
      <a:defRPr sz="1200" b="1"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b="1"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b="1"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b="1"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b="1"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200" b="1"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200" b="1"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200" b="1"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200" b="1"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573">
          <p15:clr>
            <a:srgbClr val="A4A3A4"/>
          </p15:clr>
        </p15:guide>
        <p15:guide id="2" orient="horz" pos="733">
          <p15:clr>
            <a:srgbClr val="A4A3A4"/>
          </p15:clr>
        </p15:guide>
        <p15:guide id="3" orient="horz" pos="629">
          <p15:clr>
            <a:srgbClr val="A4A3A4"/>
          </p15:clr>
        </p15:guide>
        <p15:guide id="4" orient="horz" pos="1053">
          <p15:clr>
            <a:srgbClr val="A4A3A4"/>
          </p15:clr>
        </p15:guide>
        <p15:guide id="5" orient="horz" pos="925">
          <p15:clr>
            <a:srgbClr val="A4A3A4"/>
          </p15:clr>
        </p15:guide>
        <p15:guide id="6" pos="838">
          <p15:clr>
            <a:srgbClr val="A4A3A4"/>
          </p15:clr>
        </p15:guide>
        <p15:guide id="7" pos="625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CCFF"/>
    <a:srgbClr val="0154A0"/>
    <a:srgbClr val="00CC00"/>
    <a:srgbClr val="33CC33"/>
    <a:srgbClr val="BC0202"/>
    <a:srgbClr val="047019"/>
    <a:srgbClr val="5C5C5C"/>
    <a:srgbClr val="E3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94434" autoAdjust="0"/>
  </p:normalViewPr>
  <p:slideViewPr>
    <p:cSldViewPr snapToGrid="0">
      <p:cViewPr varScale="1">
        <p:scale>
          <a:sx n="96" d="100"/>
          <a:sy n="96" d="100"/>
        </p:scale>
        <p:origin x="96" y="156"/>
      </p:cViewPr>
      <p:guideLst>
        <p:guide orient="horz" pos="4573"/>
        <p:guide orient="horz" pos="733"/>
        <p:guide orient="horz" pos="629"/>
        <p:guide orient="horz" pos="1053"/>
        <p:guide orient="horz" pos="925"/>
        <p:guide pos="838"/>
        <p:guide pos="6254"/>
      </p:guideLst>
    </p:cSldViewPr>
  </p:slideViewPr>
  <p:outlineViewPr>
    <p:cViewPr>
      <p:scale>
        <a:sx n="100" d="100"/>
        <a:sy n="100"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6564"/>
    </p:cViewPr>
  </p:sorterViewPr>
  <p:notesViewPr>
    <p:cSldViewPr snapToGrid="0">
      <p:cViewPr varScale="1">
        <p:scale>
          <a:sx n="115" d="100"/>
          <a:sy n="115" d="100"/>
        </p:scale>
        <p:origin x="-300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handoutMaster" Target="handoutMasters/handout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36BB9-D7C7-4165-8852-736D486EB32C}" type="doc">
      <dgm:prSet loTypeId="urn:microsoft.com/office/officeart/2005/8/layout/hProcess7" loCatId="process" qsTypeId="urn:microsoft.com/office/officeart/2005/8/quickstyle/simple1" qsCatId="simple" csTypeId="urn:microsoft.com/office/officeart/2005/8/colors/accent2_2" csCatId="accent2" phldr="1"/>
      <dgm:spPr/>
      <dgm:t>
        <a:bodyPr/>
        <a:lstStyle/>
        <a:p>
          <a:endParaRPr lang="it-IT"/>
        </a:p>
      </dgm:t>
    </dgm:pt>
    <dgm:pt modelId="{8D224D54-9B5D-4625-9465-C0131B96873E}">
      <dgm:prSet phldrT="[Testo]"/>
      <dgm:spPr/>
      <dgm:t>
        <a:bodyPr vert="vert"/>
        <a:lstStyle/>
        <a:p>
          <a:r>
            <a:rPr lang="it-IT" dirty="0" smtClean="0"/>
            <a:t>1.</a:t>
          </a:r>
          <a:endParaRPr lang="it-IT" dirty="0"/>
        </a:p>
      </dgm:t>
    </dgm:pt>
    <dgm:pt modelId="{89D0D32D-AA2E-4D94-AA26-CFB549189C25}" type="parTrans" cxnId="{27D8B673-8DDE-4559-8F4D-19F9DC2D176A}">
      <dgm:prSet/>
      <dgm:spPr/>
      <dgm:t>
        <a:bodyPr/>
        <a:lstStyle/>
        <a:p>
          <a:endParaRPr lang="it-IT"/>
        </a:p>
      </dgm:t>
    </dgm:pt>
    <dgm:pt modelId="{B14D0455-0225-4D7C-B60E-9F6A77BAD6AF}" type="sibTrans" cxnId="{27D8B673-8DDE-4559-8F4D-19F9DC2D176A}">
      <dgm:prSet/>
      <dgm:spPr/>
      <dgm:t>
        <a:bodyPr/>
        <a:lstStyle/>
        <a:p>
          <a:endParaRPr lang="it-IT"/>
        </a:p>
      </dgm:t>
    </dgm:pt>
    <dgm:pt modelId="{7E3F0E0B-A694-4B2D-8C9F-48D6A3B200FD}">
      <dgm:prSet phldrT="[Testo]" custT="1"/>
      <dgm:spPr/>
      <dgm:t>
        <a:bodyPr/>
        <a:lstStyle/>
        <a:p>
          <a:endParaRPr lang="it-IT" sz="3600" dirty="0" smtClean="0"/>
        </a:p>
        <a:p>
          <a:r>
            <a:rPr lang="it-IT" sz="3600" dirty="0" smtClean="0"/>
            <a:t>DSM 5</a:t>
          </a:r>
          <a:endParaRPr lang="it-IT" sz="3600" dirty="0"/>
        </a:p>
      </dgm:t>
    </dgm:pt>
    <dgm:pt modelId="{0B9C56E0-6373-4184-A26D-2E7E2E461EFD}" type="parTrans" cxnId="{048118D3-76E6-47C8-B55C-12E315A5807A}">
      <dgm:prSet/>
      <dgm:spPr/>
      <dgm:t>
        <a:bodyPr/>
        <a:lstStyle/>
        <a:p>
          <a:endParaRPr lang="it-IT"/>
        </a:p>
      </dgm:t>
    </dgm:pt>
    <dgm:pt modelId="{D8D2CFE4-9A04-4661-9E8E-39AA72D282DB}" type="sibTrans" cxnId="{048118D3-76E6-47C8-B55C-12E315A5807A}">
      <dgm:prSet/>
      <dgm:spPr/>
      <dgm:t>
        <a:bodyPr/>
        <a:lstStyle/>
        <a:p>
          <a:endParaRPr lang="it-IT"/>
        </a:p>
      </dgm:t>
    </dgm:pt>
    <dgm:pt modelId="{41368CF1-FFF5-4C36-A1D7-89708B27E1E5}">
      <dgm:prSet phldrT="[Testo]"/>
      <dgm:spPr/>
      <dgm:t>
        <a:bodyPr vert="vert"/>
        <a:lstStyle/>
        <a:p>
          <a:r>
            <a:rPr lang="it-IT" dirty="0" smtClean="0"/>
            <a:t>2.</a:t>
          </a:r>
          <a:endParaRPr lang="it-IT" dirty="0"/>
        </a:p>
      </dgm:t>
    </dgm:pt>
    <dgm:pt modelId="{CA556CAE-0C9C-4E3D-AAEA-9F832A1576D1}" type="parTrans" cxnId="{97C3C813-491D-4386-BFB4-714E2BC7A92E}">
      <dgm:prSet/>
      <dgm:spPr/>
      <dgm:t>
        <a:bodyPr/>
        <a:lstStyle/>
        <a:p>
          <a:endParaRPr lang="it-IT"/>
        </a:p>
      </dgm:t>
    </dgm:pt>
    <dgm:pt modelId="{8CCC42E4-BC56-410C-841E-6DA0F2B97314}" type="sibTrans" cxnId="{97C3C813-491D-4386-BFB4-714E2BC7A92E}">
      <dgm:prSet/>
      <dgm:spPr/>
      <dgm:t>
        <a:bodyPr/>
        <a:lstStyle/>
        <a:p>
          <a:endParaRPr lang="it-IT"/>
        </a:p>
      </dgm:t>
    </dgm:pt>
    <dgm:pt modelId="{0BE7AC95-FD20-4C62-8A35-3F3ED14F5CAA}">
      <dgm:prSet phldrT="[Testo]"/>
      <dgm:spPr/>
      <dgm:t>
        <a:bodyPr anchor="t"/>
        <a:lstStyle/>
        <a:p>
          <a:pPr algn="just"/>
          <a:endParaRPr lang="it-IT" dirty="0" smtClean="0"/>
        </a:p>
        <a:p>
          <a:pPr algn="just"/>
          <a:r>
            <a:rPr lang="it-IT" dirty="0" smtClean="0"/>
            <a:t>Linee guida diagnosi eziologica</a:t>
          </a:r>
          <a:endParaRPr lang="it-IT" dirty="0"/>
        </a:p>
      </dgm:t>
    </dgm:pt>
    <dgm:pt modelId="{67312AF3-C2EF-4296-8B95-043853F9A9D0}" type="parTrans" cxnId="{6C4EA177-A91E-42CE-988D-89CAC03B0142}">
      <dgm:prSet/>
      <dgm:spPr/>
      <dgm:t>
        <a:bodyPr/>
        <a:lstStyle/>
        <a:p>
          <a:endParaRPr lang="it-IT"/>
        </a:p>
      </dgm:t>
    </dgm:pt>
    <dgm:pt modelId="{27C3CB79-F9F0-427E-96C1-ABE095B766EE}" type="sibTrans" cxnId="{6C4EA177-A91E-42CE-988D-89CAC03B0142}">
      <dgm:prSet/>
      <dgm:spPr/>
      <dgm:t>
        <a:bodyPr/>
        <a:lstStyle/>
        <a:p>
          <a:endParaRPr lang="it-IT"/>
        </a:p>
      </dgm:t>
    </dgm:pt>
    <dgm:pt modelId="{C3FD08B8-6717-4A6C-ABCE-14B73131A1B4}">
      <dgm:prSet phldrT="[Testo]"/>
      <dgm:spPr/>
      <dgm:t>
        <a:bodyPr vert="vert"/>
        <a:lstStyle/>
        <a:p>
          <a:r>
            <a:rPr lang="it-IT" dirty="0" smtClean="0"/>
            <a:t>3.</a:t>
          </a:r>
          <a:endParaRPr lang="it-IT" dirty="0"/>
        </a:p>
      </dgm:t>
    </dgm:pt>
    <dgm:pt modelId="{7E14F4BA-926D-43BC-91C4-6CA09F23B476}" type="parTrans" cxnId="{B67FEC1F-C87E-4114-B9A5-9C3DEF4E64F8}">
      <dgm:prSet/>
      <dgm:spPr/>
      <dgm:t>
        <a:bodyPr/>
        <a:lstStyle/>
        <a:p>
          <a:endParaRPr lang="it-IT"/>
        </a:p>
      </dgm:t>
    </dgm:pt>
    <dgm:pt modelId="{4690BD71-A728-4C62-AF67-903DBF576585}" type="sibTrans" cxnId="{B67FEC1F-C87E-4114-B9A5-9C3DEF4E64F8}">
      <dgm:prSet/>
      <dgm:spPr/>
      <dgm:t>
        <a:bodyPr/>
        <a:lstStyle/>
        <a:p>
          <a:endParaRPr lang="it-IT"/>
        </a:p>
      </dgm:t>
    </dgm:pt>
    <dgm:pt modelId="{24D28FB4-ACBA-49E6-A577-626ACAFC8C37}">
      <dgm:prSet phldrT="[Testo]"/>
      <dgm:spPr/>
      <dgm:t>
        <a:bodyPr/>
        <a:lstStyle/>
        <a:p>
          <a:pPr algn="ctr"/>
          <a:endParaRPr lang="it-IT" dirty="0" smtClean="0"/>
        </a:p>
        <a:p>
          <a:pPr algn="ctr"/>
          <a:r>
            <a:rPr lang="it-IT" dirty="0" smtClean="0"/>
            <a:t>Indagini genetiche e database</a:t>
          </a:r>
          <a:endParaRPr lang="it-IT" dirty="0"/>
        </a:p>
      </dgm:t>
    </dgm:pt>
    <dgm:pt modelId="{7D139FE7-367E-4E62-8533-C901E6A59121}" type="parTrans" cxnId="{33D3E8C7-9BE4-4C84-92B5-9639D85E96D0}">
      <dgm:prSet/>
      <dgm:spPr/>
      <dgm:t>
        <a:bodyPr/>
        <a:lstStyle/>
        <a:p>
          <a:endParaRPr lang="it-IT"/>
        </a:p>
      </dgm:t>
    </dgm:pt>
    <dgm:pt modelId="{78E3D6BF-D5FA-440B-8AB2-0EFD0C99F872}" type="sibTrans" cxnId="{33D3E8C7-9BE4-4C84-92B5-9639D85E96D0}">
      <dgm:prSet/>
      <dgm:spPr/>
      <dgm:t>
        <a:bodyPr/>
        <a:lstStyle/>
        <a:p>
          <a:endParaRPr lang="it-IT"/>
        </a:p>
      </dgm:t>
    </dgm:pt>
    <dgm:pt modelId="{EB422708-074F-4ACB-A128-9949A06CBCD3}">
      <dgm:prSet phldrT="[Testo]"/>
      <dgm:spPr/>
      <dgm:t>
        <a:bodyPr vert="vert"/>
        <a:lstStyle/>
        <a:p>
          <a:r>
            <a:rPr lang="it-IT" dirty="0" smtClean="0"/>
            <a:t>5.</a:t>
          </a:r>
          <a:endParaRPr lang="it-IT" dirty="0"/>
        </a:p>
      </dgm:t>
    </dgm:pt>
    <dgm:pt modelId="{013137CA-60A4-4DF6-8F7B-8BBAEDDF6EEF}" type="parTrans" cxnId="{A2D56CD7-A062-466A-B48E-317048A24C9F}">
      <dgm:prSet/>
      <dgm:spPr/>
      <dgm:t>
        <a:bodyPr/>
        <a:lstStyle/>
        <a:p>
          <a:endParaRPr lang="it-IT"/>
        </a:p>
      </dgm:t>
    </dgm:pt>
    <dgm:pt modelId="{7F97A930-4D39-430F-B0BD-BA0C5857BC3A}" type="sibTrans" cxnId="{A2D56CD7-A062-466A-B48E-317048A24C9F}">
      <dgm:prSet/>
      <dgm:spPr/>
      <dgm:t>
        <a:bodyPr/>
        <a:lstStyle/>
        <a:p>
          <a:endParaRPr lang="it-IT"/>
        </a:p>
      </dgm:t>
    </dgm:pt>
    <dgm:pt modelId="{C9A1411D-FB3A-4CF6-9AEC-3A0280103907}">
      <dgm:prSet phldrT="[Testo]"/>
      <dgm:spPr/>
      <dgm:t>
        <a:bodyPr vert="vert"/>
        <a:lstStyle/>
        <a:p>
          <a:r>
            <a:rPr lang="it-IT" dirty="0" smtClean="0"/>
            <a:t>4.</a:t>
          </a:r>
          <a:endParaRPr lang="it-IT" dirty="0"/>
        </a:p>
      </dgm:t>
    </dgm:pt>
    <dgm:pt modelId="{5B22A865-F91D-47C9-AA2F-9667748FA4CD}" type="parTrans" cxnId="{1C0A3480-5DFE-4BDA-9A89-7692C8E18356}">
      <dgm:prSet/>
      <dgm:spPr/>
      <dgm:t>
        <a:bodyPr/>
        <a:lstStyle/>
        <a:p>
          <a:endParaRPr lang="it-IT"/>
        </a:p>
      </dgm:t>
    </dgm:pt>
    <dgm:pt modelId="{34E31060-BB80-408A-8E2A-93F90DA61028}" type="sibTrans" cxnId="{1C0A3480-5DFE-4BDA-9A89-7692C8E18356}">
      <dgm:prSet/>
      <dgm:spPr/>
      <dgm:t>
        <a:bodyPr/>
        <a:lstStyle/>
        <a:p>
          <a:endParaRPr lang="it-IT"/>
        </a:p>
      </dgm:t>
    </dgm:pt>
    <dgm:pt modelId="{BEFAF10E-896A-422D-9B7F-1F8619DC161F}" type="pres">
      <dgm:prSet presAssocID="{D6036BB9-D7C7-4165-8852-736D486EB32C}" presName="Name0" presStyleCnt="0">
        <dgm:presLayoutVars>
          <dgm:dir/>
          <dgm:animLvl val="lvl"/>
          <dgm:resizeHandles val="exact"/>
        </dgm:presLayoutVars>
      </dgm:prSet>
      <dgm:spPr/>
      <dgm:t>
        <a:bodyPr/>
        <a:lstStyle/>
        <a:p>
          <a:endParaRPr lang="it-IT"/>
        </a:p>
      </dgm:t>
    </dgm:pt>
    <dgm:pt modelId="{238C617A-CFD5-4025-A45C-B8FC46EC3989}" type="pres">
      <dgm:prSet presAssocID="{8D224D54-9B5D-4625-9465-C0131B96873E}" presName="compositeNode" presStyleCnt="0">
        <dgm:presLayoutVars>
          <dgm:bulletEnabled val="1"/>
        </dgm:presLayoutVars>
      </dgm:prSet>
      <dgm:spPr/>
    </dgm:pt>
    <dgm:pt modelId="{7AD8029A-0682-48CA-904F-B1DEBCACFA6A}" type="pres">
      <dgm:prSet presAssocID="{8D224D54-9B5D-4625-9465-C0131B96873E}" presName="bgRect" presStyleLbl="node1" presStyleIdx="0" presStyleCnt="5"/>
      <dgm:spPr/>
      <dgm:t>
        <a:bodyPr/>
        <a:lstStyle/>
        <a:p>
          <a:endParaRPr lang="it-IT"/>
        </a:p>
      </dgm:t>
    </dgm:pt>
    <dgm:pt modelId="{B4FE251C-FC4A-471C-BD92-F8AD7CEFC428}" type="pres">
      <dgm:prSet presAssocID="{8D224D54-9B5D-4625-9465-C0131B96873E}" presName="parentNode" presStyleLbl="node1" presStyleIdx="0" presStyleCnt="5">
        <dgm:presLayoutVars>
          <dgm:chMax val="0"/>
          <dgm:bulletEnabled val="1"/>
        </dgm:presLayoutVars>
      </dgm:prSet>
      <dgm:spPr/>
      <dgm:t>
        <a:bodyPr/>
        <a:lstStyle/>
        <a:p>
          <a:endParaRPr lang="it-IT"/>
        </a:p>
      </dgm:t>
    </dgm:pt>
    <dgm:pt modelId="{46ACDDC7-29BE-4440-8C85-DCDE8495E21C}" type="pres">
      <dgm:prSet presAssocID="{8D224D54-9B5D-4625-9465-C0131B96873E}" presName="childNode" presStyleLbl="node1" presStyleIdx="0" presStyleCnt="5">
        <dgm:presLayoutVars>
          <dgm:bulletEnabled val="1"/>
        </dgm:presLayoutVars>
      </dgm:prSet>
      <dgm:spPr/>
      <dgm:t>
        <a:bodyPr/>
        <a:lstStyle/>
        <a:p>
          <a:endParaRPr lang="it-IT"/>
        </a:p>
      </dgm:t>
    </dgm:pt>
    <dgm:pt modelId="{93D770B3-0431-4886-8AEF-7563FA9E8C51}" type="pres">
      <dgm:prSet presAssocID="{B14D0455-0225-4D7C-B60E-9F6A77BAD6AF}" presName="hSp" presStyleCnt="0"/>
      <dgm:spPr/>
    </dgm:pt>
    <dgm:pt modelId="{1C805029-52D1-462A-869E-C2B6688B64A3}" type="pres">
      <dgm:prSet presAssocID="{B14D0455-0225-4D7C-B60E-9F6A77BAD6AF}" presName="vProcSp" presStyleCnt="0"/>
      <dgm:spPr/>
    </dgm:pt>
    <dgm:pt modelId="{F0442C2D-5315-461B-A9EA-3F0CB8551153}" type="pres">
      <dgm:prSet presAssocID="{B14D0455-0225-4D7C-B60E-9F6A77BAD6AF}" presName="vSp1" presStyleCnt="0"/>
      <dgm:spPr/>
    </dgm:pt>
    <dgm:pt modelId="{3345AD81-D4B2-4E3F-ABC1-FEEA82C640DC}" type="pres">
      <dgm:prSet presAssocID="{B14D0455-0225-4D7C-B60E-9F6A77BAD6AF}" presName="simulatedConn" presStyleLbl="solidFgAcc1" presStyleIdx="0" presStyleCnt="4"/>
      <dgm:spPr/>
    </dgm:pt>
    <dgm:pt modelId="{389263BA-51EB-42F7-8206-74C2D437B033}" type="pres">
      <dgm:prSet presAssocID="{B14D0455-0225-4D7C-B60E-9F6A77BAD6AF}" presName="vSp2" presStyleCnt="0"/>
      <dgm:spPr/>
    </dgm:pt>
    <dgm:pt modelId="{76D796FD-D895-4A19-BE9D-B7A5C5B173FA}" type="pres">
      <dgm:prSet presAssocID="{B14D0455-0225-4D7C-B60E-9F6A77BAD6AF}" presName="sibTrans" presStyleCnt="0"/>
      <dgm:spPr/>
    </dgm:pt>
    <dgm:pt modelId="{22A5AF6E-9F10-4996-BAE6-C8F47E95F5FF}" type="pres">
      <dgm:prSet presAssocID="{41368CF1-FFF5-4C36-A1D7-89708B27E1E5}" presName="compositeNode" presStyleCnt="0">
        <dgm:presLayoutVars>
          <dgm:bulletEnabled val="1"/>
        </dgm:presLayoutVars>
      </dgm:prSet>
      <dgm:spPr/>
    </dgm:pt>
    <dgm:pt modelId="{FDD54B7B-665C-4A4C-8A28-66A0302FC745}" type="pres">
      <dgm:prSet presAssocID="{41368CF1-FFF5-4C36-A1D7-89708B27E1E5}" presName="bgRect" presStyleLbl="node1" presStyleIdx="1" presStyleCnt="5"/>
      <dgm:spPr/>
      <dgm:t>
        <a:bodyPr/>
        <a:lstStyle/>
        <a:p>
          <a:endParaRPr lang="it-IT"/>
        </a:p>
      </dgm:t>
    </dgm:pt>
    <dgm:pt modelId="{1CE2E675-90D0-4BEE-93E8-42BAB81F5CEB}" type="pres">
      <dgm:prSet presAssocID="{41368CF1-FFF5-4C36-A1D7-89708B27E1E5}" presName="parentNode" presStyleLbl="node1" presStyleIdx="1" presStyleCnt="5">
        <dgm:presLayoutVars>
          <dgm:chMax val="0"/>
          <dgm:bulletEnabled val="1"/>
        </dgm:presLayoutVars>
      </dgm:prSet>
      <dgm:spPr/>
      <dgm:t>
        <a:bodyPr/>
        <a:lstStyle/>
        <a:p>
          <a:endParaRPr lang="it-IT"/>
        </a:p>
      </dgm:t>
    </dgm:pt>
    <dgm:pt modelId="{BC177F7C-A0BF-46DD-998C-41F863A35CEA}" type="pres">
      <dgm:prSet presAssocID="{41368CF1-FFF5-4C36-A1D7-89708B27E1E5}" presName="childNode" presStyleLbl="node1" presStyleIdx="1" presStyleCnt="5">
        <dgm:presLayoutVars>
          <dgm:bulletEnabled val="1"/>
        </dgm:presLayoutVars>
      </dgm:prSet>
      <dgm:spPr/>
      <dgm:t>
        <a:bodyPr/>
        <a:lstStyle/>
        <a:p>
          <a:endParaRPr lang="it-IT"/>
        </a:p>
      </dgm:t>
    </dgm:pt>
    <dgm:pt modelId="{FBE766DD-B954-4F82-8FC7-5F92CE03518D}" type="pres">
      <dgm:prSet presAssocID="{8CCC42E4-BC56-410C-841E-6DA0F2B97314}" presName="hSp" presStyleCnt="0"/>
      <dgm:spPr/>
    </dgm:pt>
    <dgm:pt modelId="{F1170E7B-590D-40DE-8D6C-1358B1F21F7F}" type="pres">
      <dgm:prSet presAssocID="{8CCC42E4-BC56-410C-841E-6DA0F2B97314}" presName="vProcSp" presStyleCnt="0"/>
      <dgm:spPr/>
    </dgm:pt>
    <dgm:pt modelId="{D876A266-4FE8-4176-9353-F09052889448}" type="pres">
      <dgm:prSet presAssocID="{8CCC42E4-BC56-410C-841E-6DA0F2B97314}" presName="vSp1" presStyleCnt="0"/>
      <dgm:spPr/>
    </dgm:pt>
    <dgm:pt modelId="{78F5EAAC-4F9B-4DD6-9FF8-0A41AE36ED9D}" type="pres">
      <dgm:prSet presAssocID="{8CCC42E4-BC56-410C-841E-6DA0F2B97314}" presName="simulatedConn" presStyleLbl="solidFgAcc1" presStyleIdx="1" presStyleCnt="4"/>
      <dgm:spPr/>
    </dgm:pt>
    <dgm:pt modelId="{CDA36435-0550-4DC0-84F0-17E710BCCEEE}" type="pres">
      <dgm:prSet presAssocID="{8CCC42E4-BC56-410C-841E-6DA0F2B97314}" presName="vSp2" presStyleCnt="0"/>
      <dgm:spPr/>
    </dgm:pt>
    <dgm:pt modelId="{0C1FF433-3E48-484E-A76F-E1949798FF8A}" type="pres">
      <dgm:prSet presAssocID="{8CCC42E4-BC56-410C-841E-6DA0F2B97314}" presName="sibTrans" presStyleCnt="0"/>
      <dgm:spPr/>
    </dgm:pt>
    <dgm:pt modelId="{67737779-57E2-4979-812C-26FD260AD12C}" type="pres">
      <dgm:prSet presAssocID="{C3FD08B8-6717-4A6C-ABCE-14B73131A1B4}" presName="compositeNode" presStyleCnt="0">
        <dgm:presLayoutVars>
          <dgm:bulletEnabled val="1"/>
        </dgm:presLayoutVars>
      </dgm:prSet>
      <dgm:spPr/>
    </dgm:pt>
    <dgm:pt modelId="{8B200DB1-5684-4144-99BC-9A38282CFED9}" type="pres">
      <dgm:prSet presAssocID="{C3FD08B8-6717-4A6C-ABCE-14B73131A1B4}" presName="bgRect" presStyleLbl="node1" presStyleIdx="2" presStyleCnt="5" custLinFactNeighborX="666"/>
      <dgm:spPr/>
      <dgm:t>
        <a:bodyPr/>
        <a:lstStyle/>
        <a:p>
          <a:endParaRPr lang="it-IT"/>
        </a:p>
      </dgm:t>
    </dgm:pt>
    <dgm:pt modelId="{63FFC521-22D9-49E6-96EE-A8270F35B7DA}" type="pres">
      <dgm:prSet presAssocID="{C3FD08B8-6717-4A6C-ABCE-14B73131A1B4}" presName="parentNode" presStyleLbl="node1" presStyleIdx="2" presStyleCnt="5">
        <dgm:presLayoutVars>
          <dgm:chMax val="0"/>
          <dgm:bulletEnabled val="1"/>
        </dgm:presLayoutVars>
      </dgm:prSet>
      <dgm:spPr/>
      <dgm:t>
        <a:bodyPr/>
        <a:lstStyle/>
        <a:p>
          <a:endParaRPr lang="it-IT"/>
        </a:p>
      </dgm:t>
    </dgm:pt>
    <dgm:pt modelId="{FA27F0CC-4A48-4EF5-B65E-2FFE229F94CF}" type="pres">
      <dgm:prSet presAssocID="{C3FD08B8-6717-4A6C-ABCE-14B73131A1B4}" presName="childNode" presStyleLbl="node1" presStyleIdx="2" presStyleCnt="5">
        <dgm:presLayoutVars>
          <dgm:bulletEnabled val="1"/>
        </dgm:presLayoutVars>
      </dgm:prSet>
      <dgm:spPr/>
      <dgm:t>
        <a:bodyPr/>
        <a:lstStyle/>
        <a:p>
          <a:endParaRPr lang="it-IT"/>
        </a:p>
      </dgm:t>
    </dgm:pt>
    <dgm:pt modelId="{09056797-DC23-420E-B654-450E44938D08}" type="pres">
      <dgm:prSet presAssocID="{4690BD71-A728-4C62-AF67-903DBF576585}" presName="hSp" presStyleCnt="0"/>
      <dgm:spPr/>
    </dgm:pt>
    <dgm:pt modelId="{FD9EFDF4-ACFF-4F6E-A00E-530747034777}" type="pres">
      <dgm:prSet presAssocID="{4690BD71-A728-4C62-AF67-903DBF576585}" presName="vProcSp" presStyleCnt="0"/>
      <dgm:spPr/>
    </dgm:pt>
    <dgm:pt modelId="{D9AC8D0B-8CA8-4AE4-BD8B-31E4AAD3E511}" type="pres">
      <dgm:prSet presAssocID="{4690BD71-A728-4C62-AF67-903DBF576585}" presName="vSp1" presStyleCnt="0"/>
      <dgm:spPr/>
    </dgm:pt>
    <dgm:pt modelId="{8DC096F7-5607-4B41-B22A-A9022FAA2EE1}" type="pres">
      <dgm:prSet presAssocID="{4690BD71-A728-4C62-AF67-903DBF576585}" presName="simulatedConn" presStyleLbl="solidFgAcc1" presStyleIdx="2" presStyleCnt="4"/>
      <dgm:spPr/>
    </dgm:pt>
    <dgm:pt modelId="{922A5FF0-DEDE-457D-A047-50E8ECB864F2}" type="pres">
      <dgm:prSet presAssocID="{4690BD71-A728-4C62-AF67-903DBF576585}" presName="vSp2" presStyleCnt="0"/>
      <dgm:spPr/>
    </dgm:pt>
    <dgm:pt modelId="{3DD9AAA0-8E21-4D0C-98DC-8A14204B0EA0}" type="pres">
      <dgm:prSet presAssocID="{4690BD71-A728-4C62-AF67-903DBF576585}" presName="sibTrans" presStyleCnt="0"/>
      <dgm:spPr/>
    </dgm:pt>
    <dgm:pt modelId="{0B0D5625-B988-49C6-B96D-A05E1DF67BE1}" type="pres">
      <dgm:prSet presAssocID="{C9A1411D-FB3A-4CF6-9AEC-3A0280103907}" presName="compositeNode" presStyleCnt="0">
        <dgm:presLayoutVars>
          <dgm:bulletEnabled val="1"/>
        </dgm:presLayoutVars>
      </dgm:prSet>
      <dgm:spPr/>
    </dgm:pt>
    <dgm:pt modelId="{813B7903-1EA8-4020-A7BC-39D63D67937A}" type="pres">
      <dgm:prSet presAssocID="{C9A1411D-FB3A-4CF6-9AEC-3A0280103907}" presName="bgRect" presStyleLbl="node1" presStyleIdx="3" presStyleCnt="5"/>
      <dgm:spPr/>
      <dgm:t>
        <a:bodyPr/>
        <a:lstStyle/>
        <a:p>
          <a:endParaRPr lang="it-IT"/>
        </a:p>
      </dgm:t>
    </dgm:pt>
    <dgm:pt modelId="{B99F88E0-5D21-492B-A466-4A49D6397BDF}" type="pres">
      <dgm:prSet presAssocID="{C9A1411D-FB3A-4CF6-9AEC-3A0280103907}" presName="parentNode" presStyleLbl="node1" presStyleIdx="3" presStyleCnt="5">
        <dgm:presLayoutVars>
          <dgm:chMax val="0"/>
          <dgm:bulletEnabled val="1"/>
        </dgm:presLayoutVars>
      </dgm:prSet>
      <dgm:spPr/>
      <dgm:t>
        <a:bodyPr/>
        <a:lstStyle/>
        <a:p>
          <a:endParaRPr lang="it-IT"/>
        </a:p>
      </dgm:t>
    </dgm:pt>
    <dgm:pt modelId="{0A541882-CFA3-4E54-BE9F-1A9C8A2561E8}" type="pres">
      <dgm:prSet presAssocID="{34E31060-BB80-408A-8E2A-93F90DA61028}" presName="hSp" presStyleCnt="0"/>
      <dgm:spPr/>
    </dgm:pt>
    <dgm:pt modelId="{E3DA2E48-CDD4-469C-B377-0D7BE1FDEAAA}" type="pres">
      <dgm:prSet presAssocID="{34E31060-BB80-408A-8E2A-93F90DA61028}" presName="vProcSp" presStyleCnt="0"/>
      <dgm:spPr/>
    </dgm:pt>
    <dgm:pt modelId="{25906596-5F51-4D79-8114-35BF6D592167}" type="pres">
      <dgm:prSet presAssocID="{34E31060-BB80-408A-8E2A-93F90DA61028}" presName="vSp1" presStyleCnt="0"/>
      <dgm:spPr/>
    </dgm:pt>
    <dgm:pt modelId="{40518B1B-5B65-4C1A-A919-4BCD08FF227D}" type="pres">
      <dgm:prSet presAssocID="{34E31060-BB80-408A-8E2A-93F90DA61028}" presName="simulatedConn" presStyleLbl="solidFgAcc1" presStyleIdx="3" presStyleCnt="4"/>
      <dgm:spPr/>
    </dgm:pt>
    <dgm:pt modelId="{9CA7DDEF-5D89-4883-A6B9-BA275BECCF79}" type="pres">
      <dgm:prSet presAssocID="{34E31060-BB80-408A-8E2A-93F90DA61028}" presName="vSp2" presStyleCnt="0"/>
      <dgm:spPr/>
    </dgm:pt>
    <dgm:pt modelId="{D4376F60-7A08-4E99-804B-1F153628F850}" type="pres">
      <dgm:prSet presAssocID="{34E31060-BB80-408A-8E2A-93F90DA61028}" presName="sibTrans" presStyleCnt="0"/>
      <dgm:spPr/>
    </dgm:pt>
    <dgm:pt modelId="{966DF7B8-0B9B-429E-A237-F74BFBF2B25B}" type="pres">
      <dgm:prSet presAssocID="{EB422708-074F-4ACB-A128-9949A06CBCD3}" presName="compositeNode" presStyleCnt="0">
        <dgm:presLayoutVars>
          <dgm:bulletEnabled val="1"/>
        </dgm:presLayoutVars>
      </dgm:prSet>
      <dgm:spPr/>
    </dgm:pt>
    <dgm:pt modelId="{5FA4B65A-9859-4100-8F00-4036E2AE951E}" type="pres">
      <dgm:prSet presAssocID="{EB422708-074F-4ACB-A128-9949A06CBCD3}" presName="bgRect" presStyleLbl="node1" presStyleIdx="4" presStyleCnt="5"/>
      <dgm:spPr/>
      <dgm:t>
        <a:bodyPr/>
        <a:lstStyle/>
        <a:p>
          <a:endParaRPr lang="it-IT"/>
        </a:p>
      </dgm:t>
    </dgm:pt>
    <dgm:pt modelId="{D549B049-2584-4851-AAFC-BA6A0FBA2559}" type="pres">
      <dgm:prSet presAssocID="{EB422708-074F-4ACB-A128-9949A06CBCD3}" presName="parentNode" presStyleLbl="node1" presStyleIdx="4" presStyleCnt="5">
        <dgm:presLayoutVars>
          <dgm:chMax val="0"/>
          <dgm:bulletEnabled val="1"/>
        </dgm:presLayoutVars>
      </dgm:prSet>
      <dgm:spPr/>
      <dgm:t>
        <a:bodyPr/>
        <a:lstStyle/>
        <a:p>
          <a:endParaRPr lang="it-IT"/>
        </a:p>
      </dgm:t>
    </dgm:pt>
  </dgm:ptLst>
  <dgm:cxnLst>
    <dgm:cxn modelId="{AECA9E2E-F3FE-44FC-881A-3BB2765C8D9F}" type="presOf" srcId="{C3FD08B8-6717-4A6C-ABCE-14B73131A1B4}" destId="{63FFC521-22D9-49E6-96EE-A8270F35B7DA}" srcOrd="1" destOrd="0" presId="urn:microsoft.com/office/officeart/2005/8/layout/hProcess7"/>
    <dgm:cxn modelId="{103ED180-FCD9-490E-AC4F-E911F9F1CF0E}" type="presOf" srcId="{41368CF1-FFF5-4C36-A1D7-89708B27E1E5}" destId="{FDD54B7B-665C-4A4C-8A28-66A0302FC745}" srcOrd="0" destOrd="0" presId="urn:microsoft.com/office/officeart/2005/8/layout/hProcess7"/>
    <dgm:cxn modelId="{048118D3-76E6-47C8-B55C-12E315A5807A}" srcId="{8D224D54-9B5D-4625-9465-C0131B96873E}" destId="{7E3F0E0B-A694-4B2D-8C9F-48D6A3B200FD}" srcOrd="0" destOrd="0" parTransId="{0B9C56E0-6373-4184-A26D-2E7E2E461EFD}" sibTransId="{D8D2CFE4-9A04-4661-9E8E-39AA72D282DB}"/>
    <dgm:cxn modelId="{2F33D1DC-67B3-4D15-9248-FF797131BC41}" type="presOf" srcId="{EB422708-074F-4ACB-A128-9949A06CBCD3}" destId="{5FA4B65A-9859-4100-8F00-4036E2AE951E}" srcOrd="0" destOrd="0" presId="urn:microsoft.com/office/officeart/2005/8/layout/hProcess7"/>
    <dgm:cxn modelId="{32B8B04B-AE65-40CE-96A5-6EEC046B2CAC}" type="presOf" srcId="{EB422708-074F-4ACB-A128-9949A06CBCD3}" destId="{D549B049-2584-4851-AAFC-BA6A0FBA2559}" srcOrd="1" destOrd="0" presId="urn:microsoft.com/office/officeart/2005/8/layout/hProcess7"/>
    <dgm:cxn modelId="{25F3A775-9221-40A8-810E-10B497E5C075}" type="presOf" srcId="{8D224D54-9B5D-4625-9465-C0131B96873E}" destId="{7AD8029A-0682-48CA-904F-B1DEBCACFA6A}" srcOrd="0" destOrd="0" presId="urn:microsoft.com/office/officeart/2005/8/layout/hProcess7"/>
    <dgm:cxn modelId="{DE1F559F-1148-4968-AA50-AEEB229F275E}" type="presOf" srcId="{8D224D54-9B5D-4625-9465-C0131B96873E}" destId="{B4FE251C-FC4A-471C-BD92-F8AD7CEFC428}" srcOrd="1" destOrd="0" presId="urn:microsoft.com/office/officeart/2005/8/layout/hProcess7"/>
    <dgm:cxn modelId="{B67FEC1F-C87E-4114-B9A5-9C3DEF4E64F8}" srcId="{D6036BB9-D7C7-4165-8852-736D486EB32C}" destId="{C3FD08B8-6717-4A6C-ABCE-14B73131A1B4}" srcOrd="2" destOrd="0" parTransId="{7E14F4BA-926D-43BC-91C4-6CA09F23B476}" sibTransId="{4690BD71-A728-4C62-AF67-903DBF576585}"/>
    <dgm:cxn modelId="{22B9F1CC-7EE0-4587-A31B-1559362FA403}" type="presOf" srcId="{41368CF1-FFF5-4C36-A1D7-89708B27E1E5}" destId="{1CE2E675-90D0-4BEE-93E8-42BAB81F5CEB}" srcOrd="1" destOrd="0" presId="urn:microsoft.com/office/officeart/2005/8/layout/hProcess7"/>
    <dgm:cxn modelId="{CB04CD1D-03E6-4100-9B5C-3F71C2012E14}" type="presOf" srcId="{C9A1411D-FB3A-4CF6-9AEC-3A0280103907}" destId="{813B7903-1EA8-4020-A7BC-39D63D67937A}" srcOrd="0" destOrd="0" presId="urn:microsoft.com/office/officeart/2005/8/layout/hProcess7"/>
    <dgm:cxn modelId="{1C0A3480-5DFE-4BDA-9A89-7692C8E18356}" srcId="{D6036BB9-D7C7-4165-8852-736D486EB32C}" destId="{C9A1411D-FB3A-4CF6-9AEC-3A0280103907}" srcOrd="3" destOrd="0" parTransId="{5B22A865-F91D-47C9-AA2F-9667748FA4CD}" sibTransId="{34E31060-BB80-408A-8E2A-93F90DA61028}"/>
    <dgm:cxn modelId="{82953DE8-1021-40F9-9577-133AC75D042E}" type="presOf" srcId="{D6036BB9-D7C7-4165-8852-736D486EB32C}" destId="{BEFAF10E-896A-422D-9B7F-1F8619DC161F}" srcOrd="0" destOrd="0" presId="urn:microsoft.com/office/officeart/2005/8/layout/hProcess7"/>
    <dgm:cxn modelId="{6C4EA177-A91E-42CE-988D-89CAC03B0142}" srcId="{41368CF1-FFF5-4C36-A1D7-89708B27E1E5}" destId="{0BE7AC95-FD20-4C62-8A35-3F3ED14F5CAA}" srcOrd="0" destOrd="0" parTransId="{67312AF3-C2EF-4296-8B95-043853F9A9D0}" sibTransId="{27C3CB79-F9F0-427E-96C1-ABE095B766EE}"/>
    <dgm:cxn modelId="{7414FF30-BF7D-44D9-9619-0024734D5040}" type="presOf" srcId="{24D28FB4-ACBA-49E6-A577-626ACAFC8C37}" destId="{FA27F0CC-4A48-4EF5-B65E-2FFE229F94CF}" srcOrd="0" destOrd="0" presId="urn:microsoft.com/office/officeart/2005/8/layout/hProcess7"/>
    <dgm:cxn modelId="{A2D56CD7-A062-466A-B48E-317048A24C9F}" srcId="{D6036BB9-D7C7-4165-8852-736D486EB32C}" destId="{EB422708-074F-4ACB-A128-9949A06CBCD3}" srcOrd="4" destOrd="0" parTransId="{013137CA-60A4-4DF6-8F7B-8BBAEDDF6EEF}" sibTransId="{7F97A930-4D39-430F-B0BD-BA0C5857BC3A}"/>
    <dgm:cxn modelId="{27D8B673-8DDE-4559-8F4D-19F9DC2D176A}" srcId="{D6036BB9-D7C7-4165-8852-736D486EB32C}" destId="{8D224D54-9B5D-4625-9465-C0131B96873E}" srcOrd="0" destOrd="0" parTransId="{89D0D32D-AA2E-4D94-AA26-CFB549189C25}" sibTransId="{B14D0455-0225-4D7C-B60E-9F6A77BAD6AF}"/>
    <dgm:cxn modelId="{A39BF844-F87D-451B-8543-AC2C15F682E2}" type="presOf" srcId="{7E3F0E0B-A694-4B2D-8C9F-48D6A3B200FD}" destId="{46ACDDC7-29BE-4440-8C85-DCDE8495E21C}" srcOrd="0" destOrd="0" presId="urn:microsoft.com/office/officeart/2005/8/layout/hProcess7"/>
    <dgm:cxn modelId="{6AF597B1-CA40-4559-AFB2-8AA813BE5BD5}" type="presOf" srcId="{C9A1411D-FB3A-4CF6-9AEC-3A0280103907}" destId="{B99F88E0-5D21-492B-A466-4A49D6397BDF}" srcOrd="1" destOrd="0" presId="urn:microsoft.com/office/officeart/2005/8/layout/hProcess7"/>
    <dgm:cxn modelId="{33D3E8C7-9BE4-4C84-92B5-9639D85E96D0}" srcId="{C3FD08B8-6717-4A6C-ABCE-14B73131A1B4}" destId="{24D28FB4-ACBA-49E6-A577-626ACAFC8C37}" srcOrd="0" destOrd="0" parTransId="{7D139FE7-367E-4E62-8533-C901E6A59121}" sibTransId="{78E3D6BF-D5FA-440B-8AB2-0EFD0C99F872}"/>
    <dgm:cxn modelId="{D0805F91-D752-4AD4-B32F-46093A9CC21C}" type="presOf" srcId="{C3FD08B8-6717-4A6C-ABCE-14B73131A1B4}" destId="{8B200DB1-5684-4144-99BC-9A38282CFED9}" srcOrd="0" destOrd="0" presId="urn:microsoft.com/office/officeart/2005/8/layout/hProcess7"/>
    <dgm:cxn modelId="{413440CD-00B1-4C36-9ED3-CDB0820D5F10}" type="presOf" srcId="{0BE7AC95-FD20-4C62-8A35-3F3ED14F5CAA}" destId="{BC177F7C-A0BF-46DD-998C-41F863A35CEA}" srcOrd="0" destOrd="0" presId="urn:microsoft.com/office/officeart/2005/8/layout/hProcess7"/>
    <dgm:cxn modelId="{97C3C813-491D-4386-BFB4-714E2BC7A92E}" srcId="{D6036BB9-D7C7-4165-8852-736D486EB32C}" destId="{41368CF1-FFF5-4C36-A1D7-89708B27E1E5}" srcOrd="1" destOrd="0" parTransId="{CA556CAE-0C9C-4E3D-AAEA-9F832A1576D1}" sibTransId="{8CCC42E4-BC56-410C-841E-6DA0F2B97314}"/>
    <dgm:cxn modelId="{55BE3482-3A83-4516-9D1F-875A5C3CFF54}" type="presParOf" srcId="{BEFAF10E-896A-422D-9B7F-1F8619DC161F}" destId="{238C617A-CFD5-4025-A45C-B8FC46EC3989}" srcOrd="0" destOrd="0" presId="urn:microsoft.com/office/officeart/2005/8/layout/hProcess7"/>
    <dgm:cxn modelId="{A8F83B15-36F6-4F84-85B5-64FBAAD4D3A4}" type="presParOf" srcId="{238C617A-CFD5-4025-A45C-B8FC46EC3989}" destId="{7AD8029A-0682-48CA-904F-B1DEBCACFA6A}" srcOrd="0" destOrd="0" presId="urn:microsoft.com/office/officeart/2005/8/layout/hProcess7"/>
    <dgm:cxn modelId="{DD1D91A5-C22D-4D17-B925-093E2117BF48}" type="presParOf" srcId="{238C617A-CFD5-4025-A45C-B8FC46EC3989}" destId="{B4FE251C-FC4A-471C-BD92-F8AD7CEFC428}" srcOrd="1" destOrd="0" presId="urn:microsoft.com/office/officeart/2005/8/layout/hProcess7"/>
    <dgm:cxn modelId="{0BE3FE35-442C-4A55-9525-11B858E34E46}" type="presParOf" srcId="{238C617A-CFD5-4025-A45C-B8FC46EC3989}" destId="{46ACDDC7-29BE-4440-8C85-DCDE8495E21C}" srcOrd="2" destOrd="0" presId="urn:microsoft.com/office/officeart/2005/8/layout/hProcess7"/>
    <dgm:cxn modelId="{49D1EFEF-3687-40ED-8789-346CF3D3F64C}" type="presParOf" srcId="{BEFAF10E-896A-422D-9B7F-1F8619DC161F}" destId="{93D770B3-0431-4886-8AEF-7563FA9E8C51}" srcOrd="1" destOrd="0" presId="urn:microsoft.com/office/officeart/2005/8/layout/hProcess7"/>
    <dgm:cxn modelId="{B7564CCB-7746-4149-A052-C8E56B7A36DD}" type="presParOf" srcId="{BEFAF10E-896A-422D-9B7F-1F8619DC161F}" destId="{1C805029-52D1-462A-869E-C2B6688B64A3}" srcOrd="2" destOrd="0" presId="urn:microsoft.com/office/officeart/2005/8/layout/hProcess7"/>
    <dgm:cxn modelId="{9B42F9DA-CB22-4805-ADC4-E488D42CCAC2}" type="presParOf" srcId="{1C805029-52D1-462A-869E-C2B6688B64A3}" destId="{F0442C2D-5315-461B-A9EA-3F0CB8551153}" srcOrd="0" destOrd="0" presId="urn:microsoft.com/office/officeart/2005/8/layout/hProcess7"/>
    <dgm:cxn modelId="{831EC28B-6775-4A85-8B23-4AA528919B33}" type="presParOf" srcId="{1C805029-52D1-462A-869E-C2B6688B64A3}" destId="{3345AD81-D4B2-4E3F-ABC1-FEEA82C640DC}" srcOrd="1" destOrd="0" presId="urn:microsoft.com/office/officeart/2005/8/layout/hProcess7"/>
    <dgm:cxn modelId="{6ABD8058-5DF4-4CEE-9675-40E44D9BBE48}" type="presParOf" srcId="{1C805029-52D1-462A-869E-C2B6688B64A3}" destId="{389263BA-51EB-42F7-8206-74C2D437B033}" srcOrd="2" destOrd="0" presId="urn:microsoft.com/office/officeart/2005/8/layout/hProcess7"/>
    <dgm:cxn modelId="{7C833BBC-4D32-424D-BEAD-BA6A8EEFFD8E}" type="presParOf" srcId="{BEFAF10E-896A-422D-9B7F-1F8619DC161F}" destId="{76D796FD-D895-4A19-BE9D-B7A5C5B173FA}" srcOrd="3" destOrd="0" presId="urn:microsoft.com/office/officeart/2005/8/layout/hProcess7"/>
    <dgm:cxn modelId="{361FB164-C0A9-42C9-A416-2FC738A8AB96}" type="presParOf" srcId="{BEFAF10E-896A-422D-9B7F-1F8619DC161F}" destId="{22A5AF6E-9F10-4996-BAE6-C8F47E95F5FF}" srcOrd="4" destOrd="0" presId="urn:microsoft.com/office/officeart/2005/8/layout/hProcess7"/>
    <dgm:cxn modelId="{E71D49E7-9A0A-4D95-AE23-9FCC855DBF75}" type="presParOf" srcId="{22A5AF6E-9F10-4996-BAE6-C8F47E95F5FF}" destId="{FDD54B7B-665C-4A4C-8A28-66A0302FC745}" srcOrd="0" destOrd="0" presId="urn:microsoft.com/office/officeart/2005/8/layout/hProcess7"/>
    <dgm:cxn modelId="{D4EBB06C-DF58-447B-8BBF-6029E6D1A0A7}" type="presParOf" srcId="{22A5AF6E-9F10-4996-BAE6-C8F47E95F5FF}" destId="{1CE2E675-90D0-4BEE-93E8-42BAB81F5CEB}" srcOrd="1" destOrd="0" presId="urn:microsoft.com/office/officeart/2005/8/layout/hProcess7"/>
    <dgm:cxn modelId="{CEB5606D-0206-48B9-AEBA-80C825D6F575}" type="presParOf" srcId="{22A5AF6E-9F10-4996-BAE6-C8F47E95F5FF}" destId="{BC177F7C-A0BF-46DD-998C-41F863A35CEA}" srcOrd="2" destOrd="0" presId="urn:microsoft.com/office/officeart/2005/8/layout/hProcess7"/>
    <dgm:cxn modelId="{838A8490-4925-44F4-9AB9-701162F9606A}" type="presParOf" srcId="{BEFAF10E-896A-422D-9B7F-1F8619DC161F}" destId="{FBE766DD-B954-4F82-8FC7-5F92CE03518D}" srcOrd="5" destOrd="0" presId="urn:microsoft.com/office/officeart/2005/8/layout/hProcess7"/>
    <dgm:cxn modelId="{48D0B175-9E27-4D2A-AECA-860FE48192BB}" type="presParOf" srcId="{BEFAF10E-896A-422D-9B7F-1F8619DC161F}" destId="{F1170E7B-590D-40DE-8D6C-1358B1F21F7F}" srcOrd="6" destOrd="0" presId="urn:microsoft.com/office/officeart/2005/8/layout/hProcess7"/>
    <dgm:cxn modelId="{9CDD7445-6345-486E-B910-FC5E083BAC41}" type="presParOf" srcId="{F1170E7B-590D-40DE-8D6C-1358B1F21F7F}" destId="{D876A266-4FE8-4176-9353-F09052889448}" srcOrd="0" destOrd="0" presId="urn:microsoft.com/office/officeart/2005/8/layout/hProcess7"/>
    <dgm:cxn modelId="{2F06B2E8-C739-41D1-A207-08AD41835DE5}" type="presParOf" srcId="{F1170E7B-590D-40DE-8D6C-1358B1F21F7F}" destId="{78F5EAAC-4F9B-4DD6-9FF8-0A41AE36ED9D}" srcOrd="1" destOrd="0" presId="urn:microsoft.com/office/officeart/2005/8/layout/hProcess7"/>
    <dgm:cxn modelId="{B0838930-92E3-40ED-87FD-7ACCFEF0CFE1}" type="presParOf" srcId="{F1170E7B-590D-40DE-8D6C-1358B1F21F7F}" destId="{CDA36435-0550-4DC0-84F0-17E710BCCEEE}" srcOrd="2" destOrd="0" presId="urn:microsoft.com/office/officeart/2005/8/layout/hProcess7"/>
    <dgm:cxn modelId="{64F2D9F3-0865-435B-892E-D890075E0E64}" type="presParOf" srcId="{BEFAF10E-896A-422D-9B7F-1F8619DC161F}" destId="{0C1FF433-3E48-484E-A76F-E1949798FF8A}" srcOrd="7" destOrd="0" presId="urn:microsoft.com/office/officeart/2005/8/layout/hProcess7"/>
    <dgm:cxn modelId="{7B8B7E0A-B298-4533-992C-0072091567D4}" type="presParOf" srcId="{BEFAF10E-896A-422D-9B7F-1F8619DC161F}" destId="{67737779-57E2-4979-812C-26FD260AD12C}" srcOrd="8" destOrd="0" presId="urn:microsoft.com/office/officeart/2005/8/layout/hProcess7"/>
    <dgm:cxn modelId="{ABE4B312-70FA-47AE-9EB8-FCA3868B4DE1}" type="presParOf" srcId="{67737779-57E2-4979-812C-26FD260AD12C}" destId="{8B200DB1-5684-4144-99BC-9A38282CFED9}" srcOrd="0" destOrd="0" presId="urn:microsoft.com/office/officeart/2005/8/layout/hProcess7"/>
    <dgm:cxn modelId="{F55C6CC4-8A24-43F7-B228-37C9E6C82C1D}" type="presParOf" srcId="{67737779-57E2-4979-812C-26FD260AD12C}" destId="{63FFC521-22D9-49E6-96EE-A8270F35B7DA}" srcOrd="1" destOrd="0" presId="urn:microsoft.com/office/officeart/2005/8/layout/hProcess7"/>
    <dgm:cxn modelId="{DE7F3403-132E-445A-B3A4-7224EFC4F385}" type="presParOf" srcId="{67737779-57E2-4979-812C-26FD260AD12C}" destId="{FA27F0CC-4A48-4EF5-B65E-2FFE229F94CF}" srcOrd="2" destOrd="0" presId="urn:microsoft.com/office/officeart/2005/8/layout/hProcess7"/>
    <dgm:cxn modelId="{2C1A6E1B-8B25-4B37-B88C-8379E89A5E24}" type="presParOf" srcId="{BEFAF10E-896A-422D-9B7F-1F8619DC161F}" destId="{09056797-DC23-420E-B654-450E44938D08}" srcOrd="9" destOrd="0" presId="urn:microsoft.com/office/officeart/2005/8/layout/hProcess7"/>
    <dgm:cxn modelId="{DFC3C564-BFB9-4B17-AAE8-76E641187D79}" type="presParOf" srcId="{BEFAF10E-896A-422D-9B7F-1F8619DC161F}" destId="{FD9EFDF4-ACFF-4F6E-A00E-530747034777}" srcOrd="10" destOrd="0" presId="urn:microsoft.com/office/officeart/2005/8/layout/hProcess7"/>
    <dgm:cxn modelId="{C48B054C-D937-4CF5-84FB-90ED81147CB2}" type="presParOf" srcId="{FD9EFDF4-ACFF-4F6E-A00E-530747034777}" destId="{D9AC8D0B-8CA8-4AE4-BD8B-31E4AAD3E511}" srcOrd="0" destOrd="0" presId="urn:microsoft.com/office/officeart/2005/8/layout/hProcess7"/>
    <dgm:cxn modelId="{E3EEA9B2-FD1C-440F-8D72-3C5E82ED522D}" type="presParOf" srcId="{FD9EFDF4-ACFF-4F6E-A00E-530747034777}" destId="{8DC096F7-5607-4B41-B22A-A9022FAA2EE1}" srcOrd="1" destOrd="0" presId="urn:microsoft.com/office/officeart/2005/8/layout/hProcess7"/>
    <dgm:cxn modelId="{D448469E-545E-43FF-ABD8-5DB009AF6FEB}" type="presParOf" srcId="{FD9EFDF4-ACFF-4F6E-A00E-530747034777}" destId="{922A5FF0-DEDE-457D-A047-50E8ECB864F2}" srcOrd="2" destOrd="0" presId="urn:microsoft.com/office/officeart/2005/8/layout/hProcess7"/>
    <dgm:cxn modelId="{953E3E62-6A01-468A-AD96-B29594F3AAD9}" type="presParOf" srcId="{BEFAF10E-896A-422D-9B7F-1F8619DC161F}" destId="{3DD9AAA0-8E21-4D0C-98DC-8A14204B0EA0}" srcOrd="11" destOrd="0" presId="urn:microsoft.com/office/officeart/2005/8/layout/hProcess7"/>
    <dgm:cxn modelId="{121BC1DF-86FB-43EF-9E34-89B816FF3AC9}" type="presParOf" srcId="{BEFAF10E-896A-422D-9B7F-1F8619DC161F}" destId="{0B0D5625-B988-49C6-B96D-A05E1DF67BE1}" srcOrd="12" destOrd="0" presId="urn:microsoft.com/office/officeart/2005/8/layout/hProcess7"/>
    <dgm:cxn modelId="{1605D545-4335-4314-90C1-46FA1DC3C9A4}" type="presParOf" srcId="{0B0D5625-B988-49C6-B96D-A05E1DF67BE1}" destId="{813B7903-1EA8-4020-A7BC-39D63D67937A}" srcOrd="0" destOrd="0" presId="urn:microsoft.com/office/officeart/2005/8/layout/hProcess7"/>
    <dgm:cxn modelId="{387D870E-E3F6-4AFC-B8B2-7FCF6D142935}" type="presParOf" srcId="{0B0D5625-B988-49C6-B96D-A05E1DF67BE1}" destId="{B99F88E0-5D21-492B-A466-4A49D6397BDF}" srcOrd="1" destOrd="0" presId="urn:microsoft.com/office/officeart/2005/8/layout/hProcess7"/>
    <dgm:cxn modelId="{35E4885D-7363-4224-8372-B56F1A30C4B8}" type="presParOf" srcId="{BEFAF10E-896A-422D-9B7F-1F8619DC161F}" destId="{0A541882-CFA3-4E54-BE9F-1A9C8A2561E8}" srcOrd="13" destOrd="0" presId="urn:microsoft.com/office/officeart/2005/8/layout/hProcess7"/>
    <dgm:cxn modelId="{ADD467B9-9060-4534-9F7E-7F33F0F0714B}" type="presParOf" srcId="{BEFAF10E-896A-422D-9B7F-1F8619DC161F}" destId="{E3DA2E48-CDD4-469C-B377-0D7BE1FDEAAA}" srcOrd="14" destOrd="0" presId="urn:microsoft.com/office/officeart/2005/8/layout/hProcess7"/>
    <dgm:cxn modelId="{27114DA9-FD53-41D6-9072-494228BB009B}" type="presParOf" srcId="{E3DA2E48-CDD4-469C-B377-0D7BE1FDEAAA}" destId="{25906596-5F51-4D79-8114-35BF6D592167}" srcOrd="0" destOrd="0" presId="urn:microsoft.com/office/officeart/2005/8/layout/hProcess7"/>
    <dgm:cxn modelId="{8FD882C2-4E28-4532-BE68-821661F831BC}" type="presParOf" srcId="{E3DA2E48-CDD4-469C-B377-0D7BE1FDEAAA}" destId="{40518B1B-5B65-4C1A-A919-4BCD08FF227D}" srcOrd="1" destOrd="0" presId="urn:microsoft.com/office/officeart/2005/8/layout/hProcess7"/>
    <dgm:cxn modelId="{69035AFA-8EFA-4CB1-B600-B0C8D32000F3}" type="presParOf" srcId="{E3DA2E48-CDD4-469C-B377-0D7BE1FDEAAA}" destId="{9CA7DDEF-5D89-4883-A6B9-BA275BECCF79}" srcOrd="2" destOrd="0" presId="urn:microsoft.com/office/officeart/2005/8/layout/hProcess7"/>
    <dgm:cxn modelId="{F91DC7AE-05F9-4769-9695-047D98FCC2D4}" type="presParOf" srcId="{BEFAF10E-896A-422D-9B7F-1F8619DC161F}" destId="{D4376F60-7A08-4E99-804B-1F153628F850}" srcOrd="15" destOrd="0" presId="urn:microsoft.com/office/officeart/2005/8/layout/hProcess7"/>
    <dgm:cxn modelId="{49636B07-D0DE-45D5-8637-D5542BFC1151}" type="presParOf" srcId="{BEFAF10E-896A-422D-9B7F-1F8619DC161F}" destId="{966DF7B8-0B9B-429E-A237-F74BFBF2B25B}" srcOrd="16" destOrd="0" presId="urn:microsoft.com/office/officeart/2005/8/layout/hProcess7"/>
    <dgm:cxn modelId="{D2DD2AB3-6EE3-4B1B-B08F-DCBACC424B5A}" type="presParOf" srcId="{966DF7B8-0B9B-429E-A237-F74BFBF2B25B}" destId="{5FA4B65A-9859-4100-8F00-4036E2AE951E}" srcOrd="0" destOrd="0" presId="urn:microsoft.com/office/officeart/2005/8/layout/hProcess7"/>
    <dgm:cxn modelId="{A4373D4D-AB86-46D7-B8CF-2DF8B093EEA5}" type="presParOf" srcId="{966DF7B8-0B9B-429E-A237-F74BFBF2B25B}" destId="{D549B049-2584-4851-AAFC-BA6A0FBA2559}"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E64322-672B-4D08-B553-8357D86F16C3}"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it-IT"/>
        </a:p>
      </dgm:t>
    </dgm:pt>
    <dgm:pt modelId="{C7860C1B-C672-4C3C-A1DA-748B999C682D}">
      <dgm:prSet phldrT="[Testo]" custT="1"/>
      <dgm:spPr/>
      <dgm:t>
        <a:bodyPr/>
        <a:lstStyle/>
        <a:p>
          <a:r>
            <a:rPr lang="it-IT" sz="2800" b="1" dirty="0" smtClean="0"/>
            <a:t>Condizione clinica eterogenea</a:t>
          </a:r>
          <a:endParaRPr lang="it-IT" sz="2800" b="1" dirty="0"/>
        </a:p>
      </dgm:t>
    </dgm:pt>
    <dgm:pt modelId="{27DCF21D-2994-41A4-9F75-AC2B73069AF1}" type="parTrans" cxnId="{1E32A7C8-C43B-479B-AA35-0F52B9CA32A1}">
      <dgm:prSet/>
      <dgm:spPr/>
      <dgm:t>
        <a:bodyPr/>
        <a:lstStyle/>
        <a:p>
          <a:endParaRPr lang="it-IT"/>
        </a:p>
      </dgm:t>
    </dgm:pt>
    <dgm:pt modelId="{ED3323E4-5FAD-4B1C-A4F3-4BC5F98B2D4C}" type="sibTrans" cxnId="{1E32A7C8-C43B-479B-AA35-0F52B9CA32A1}">
      <dgm:prSet/>
      <dgm:spPr/>
      <dgm:t>
        <a:bodyPr/>
        <a:lstStyle/>
        <a:p>
          <a:endParaRPr lang="it-IT"/>
        </a:p>
      </dgm:t>
    </dgm:pt>
    <dgm:pt modelId="{EB28F7A3-FB17-4F23-88AF-5E7FE4A72810}">
      <dgm:prSet phldrT="[Testo]"/>
      <dgm:spPr/>
      <dgm:t>
        <a:bodyPr/>
        <a:lstStyle/>
        <a:p>
          <a:r>
            <a:rPr lang="it-IT" dirty="0" smtClean="0"/>
            <a:t>Ridotta capacità di far fronte alle richieste adattive </a:t>
          </a:r>
          <a:endParaRPr lang="it-IT" dirty="0"/>
        </a:p>
      </dgm:t>
    </dgm:pt>
    <dgm:pt modelId="{B893909F-2F98-415B-9CED-BD875ABFC261}" type="parTrans" cxnId="{32EA9AF5-31DC-4476-B330-DF0E2068D02B}">
      <dgm:prSet/>
      <dgm:spPr/>
      <dgm:t>
        <a:bodyPr/>
        <a:lstStyle/>
        <a:p>
          <a:endParaRPr lang="it-IT"/>
        </a:p>
      </dgm:t>
    </dgm:pt>
    <dgm:pt modelId="{1755717C-7A2B-4530-9949-6737942AF045}" type="sibTrans" cxnId="{32EA9AF5-31DC-4476-B330-DF0E2068D02B}">
      <dgm:prSet/>
      <dgm:spPr/>
      <dgm:t>
        <a:bodyPr/>
        <a:lstStyle/>
        <a:p>
          <a:endParaRPr lang="it-IT"/>
        </a:p>
      </dgm:t>
    </dgm:pt>
    <dgm:pt modelId="{CD9F568D-7C94-4152-96B8-B4FF1A63E4D1}">
      <dgm:prSet phldrT="[Testo]"/>
      <dgm:spPr/>
      <dgm:t>
        <a:bodyPr/>
        <a:lstStyle/>
        <a:p>
          <a:r>
            <a:rPr lang="it-IT" dirty="0" smtClean="0"/>
            <a:t>Esordio prima dei 18 anni</a:t>
          </a:r>
          <a:endParaRPr lang="it-IT" dirty="0"/>
        </a:p>
      </dgm:t>
    </dgm:pt>
    <dgm:pt modelId="{58357B44-0181-47D3-859E-D169B9A4C849}" type="parTrans" cxnId="{89919A58-ADF2-45B3-97E3-9C9070A76F95}">
      <dgm:prSet/>
      <dgm:spPr/>
      <dgm:t>
        <a:bodyPr/>
        <a:lstStyle/>
        <a:p>
          <a:endParaRPr lang="it-IT"/>
        </a:p>
      </dgm:t>
    </dgm:pt>
    <dgm:pt modelId="{C57148A0-FE1E-4C76-93C8-F2350D25C57B}" type="sibTrans" cxnId="{89919A58-ADF2-45B3-97E3-9C9070A76F95}">
      <dgm:prSet/>
      <dgm:spPr/>
      <dgm:t>
        <a:bodyPr/>
        <a:lstStyle/>
        <a:p>
          <a:endParaRPr lang="it-IT"/>
        </a:p>
      </dgm:t>
    </dgm:pt>
    <dgm:pt modelId="{E208E77C-B12E-4CC6-BB1E-9D33B2BD49E3}">
      <dgm:prSet phldrT="[Testo]"/>
      <dgm:spPr/>
      <dgm:t>
        <a:bodyPr/>
        <a:lstStyle/>
        <a:p>
          <a:r>
            <a:rPr lang="it-IT" smtClean="0"/>
            <a:t>Deficit dello sviluppo intellettivo</a:t>
          </a:r>
          <a:endParaRPr lang="it-IT" dirty="0"/>
        </a:p>
      </dgm:t>
    </dgm:pt>
    <dgm:pt modelId="{A14C7151-F563-44AB-8FEA-17627094D28A}" type="parTrans" cxnId="{D06CFD01-B0F4-4DD3-8FEE-62EAC11F7195}">
      <dgm:prSet/>
      <dgm:spPr/>
      <dgm:t>
        <a:bodyPr/>
        <a:lstStyle/>
        <a:p>
          <a:endParaRPr lang="it-IT"/>
        </a:p>
      </dgm:t>
    </dgm:pt>
    <dgm:pt modelId="{E3CECDE4-B3FD-455E-A30C-F6556B0303A6}" type="sibTrans" cxnId="{D06CFD01-B0F4-4DD3-8FEE-62EAC11F7195}">
      <dgm:prSet/>
      <dgm:spPr/>
      <dgm:t>
        <a:bodyPr/>
        <a:lstStyle/>
        <a:p>
          <a:endParaRPr lang="it-IT"/>
        </a:p>
      </dgm:t>
    </dgm:pt>
    <dgm:pt modelId="{C80E144F-97C4-43BA-87D9-7EE142F5655B}" type="pres">
      <dgm:prSet presAssocID="{E5E64322-672B-4D08-B553-8357D86F16C3}" presName="hierChild1" presStyleCnt="0">
        <dgm:presLayoutVars>
          <dgm:orgChart val="1"/>
          <dgm:chPref val="1"/>
          <dgm:dir/>
          <dgm:animOne val="branch"/>
          <dgm:animLvl val="lvl"/>
          <dgm:resizeHandles/>
        </dgm:presLayoutVars>
      </dgm:prSet>
      <dgm:spPr/>
      <dgm:t>
        <a:bodyPr/>
        <a:lstStyle/>
        <a:p>
          <a:endParaRPr lang="it-IT"/>
        </a:p>
      </dgm:t>
    </dgm:pt>
    <dgm:pt modelId="{2A8DDBED-2196-44DD-9F0E-286467D46E09}" type="pres">
      <dgm:prSet presAssocID="{C7860C1B-C672-4C3C-A1DA-748B999C682D}" presName="hierRoot1" presStyleCnt="0">
        <dgm:presLayoutVars>
          <dgm:hierBranch val="init"/>
        </dgm:presLayoutVars>
      </dgm:prSet>
      <dgm:spPr/>
    </dgm:pt>
    <dgm:pt modelId="{73857295-554D-40DE-B58D-968F534A8AF3}" type="pres">
      <dgm:prSet presAssocID="{C7860C1B-C672-4C3C-A1DA-748B999C682D}" presName="rootComposite1" presStyleCnt="0"/>
      <dgm:spPr/>
    </dgm:pt>
    <dgm:pt modelId="{C518D2CB-3512-475B-A39B-1873877B70A8}" type="pres">
      <dgm:prSet presAssocID="{C7860C1B-C672-4C3C-A1DA-748B999C682D}" presName="rootText1" presStyleLbl="node0" presStyleIdx="0" presStyleCnt="1" custScaleX="144954">
        <dgm:presLayoutVars>
          <dgm:chPref val="3"/>
        </dgm:presLayoutVars>
      </dgm:prSet>
      <dgm:spPr/>
      <dgm:t>
        <a:bodyPr/>
        <a:lstStyle/>
        <a:p>
          <a:endParaRPr lang="it-IT"/>
        </a:p>
      </dgm:t>
    </dgm:pt>
    <dgm:pt modelId="{04655669-C377-4570-A467-79291251A8BB}" type="pres">
      <dgm:prSet presAssocID="{C7860C1B-C672-4C3C-A1DA-748B999C682D}" presName="rootConnector1" presStyleLbl="node1" presStyleIdx="0" presStyleCnt="0"/>
      <dgm:spPr/>
      <dgm:t>
        <a:bodyPr/>
        <a:lstStyle/>
        <a:p>
          <a:endParaRPr lang="it-IT"/>
        </a:p>
      </dgm:t>
    </dgm:pt>
    <dgm:pt modelId="{0BF217E4-9911-4FF2-8C1A-541DD6F23D05}" type="pres">
      <dgm:prSet presAssocID="{C7860C1B-C672-4C3C-A1DA-748B999C682D}" presName="hierChild2" presStyleCnt="0"/>
      <dgm:spPr/>
    </dgm:pt>
    <dgm:pt modelId="{84B918D0-2885-4DB8-A6F3-468FF866EDEA}" type="pres">
      <dgm:prSet presAssocID="{A14C7151-F563-44AB-8FEA-17627094D28A}" presName="Name37" presStyleLbl="parChTrans1D2" presStyleIdx="0" presStyleCnt="3"/>
      <dgm:spPr/>
      <dgm:t>
        <a:bodyPr/>
        <a:lstStyle/>
        <a:p>
          <a:endParaRPr lang="it-IT"/>
        </a:p>
      </dgm:t>
    </dgm:pt>
    <dgm:pt modelId="{A461A145-4F1F-4B37-8963-5BA99FCB8DB9}" type="pres">
      <dgm:prSet presAssocID="{E208E77C-B12E-4CC6-BB1E-9D33B2BD49E3}" presName="hierRoot2" presStyleCnt="0">
        <dgm:presLayoutVars>
          <dgm:hierBranch val="init"/>
        </dgm:presLayoutVars>
      </dgm:prSet>
      <dgm:spPr/>
    </dgm:pt>
    <dgm:pt modelId="{100D2CB7-4FAC-4432-AAD0-62C802DC7674}" type="pres">
      <dgm:prSet presAssocID="{E208E77C-B12E-4CC6-BB1E-9D33B2BD49E3}" presName="rootComposite" presStyleCnt="0"/>
      <dgm:spPr/>
    </dgm:pt>
    <dgm:pt modelId="{5BF20AAB-F633-45E1-96B3-E973A943507F}" type="pres">
      <dgm:prSet presAssocID="{E208E77C-B12E-4CC6-BB1E-9D33B2BD49E3}" presName="rootText" presStyleLbl="node2" presStyleIdx="0" presStyleCnt="3">
        <dgm:presLayoutVars>
          <dgm:chPref val="3"/>
        </dgm:presLayoutVars>
      </dgm:prSet>
      <dgm:spPr/>
      <dgm:t>
        <a:bodyPr/>
        <a:lstStyle/>
        <a:p>
          <a:endParaRPr lang="it-IT"/>
        </a:p>
      </dgm:t>
    </dgm:pt>
    <dgm:pt modelId="{945A383E-2213-41D3-BDD4-407DF0E8D6FF}" type="pres">
      <dgm:prSet presAssocID="{E208E77C-B12E-4CC6-BB1E-9D33B2BD49E3}" presName="rootConnector" presStyleLbl="node2" presStyleIdx="0" presStyleCnt="3"/>
      <dgm:spPr/>
      <dgm:t>
        <a:bodyPr/>
        <a:lstStyle/>
        <a:p>
          <a:endParaRPr lang="it-IT"/>
        </a:p>
      </dgm:t>
    </dgm:pt>
    <dgm:pt modelId="{F1B44DC2-E461-4EBA-916C-9CB8733F6415}" type="pres">
      <dgm:prSet presAssocID="{E208E77C-B12E-4CC6-BB1E-9D33B2BD49E3}" presName="hierChild4" presStyleCnt="0"/>
      <dgm:spPr/>
    </dgm:pt>
    <dgm:pt modelId="{36513007-62BC-4205-9104-F6DE8E106DB7}" type="pres">
      <dgm:prSet presAssocID="{E208E77C-B12E-4CC6-BB1E-9D33B2BD49E3}" presName="hierChild5" presStyleCnt="0"/>
      <dgm:spPr/>
    </dgm:pt>
    <dgm:pt modelId="{0754155D-4669-4580-B73F-4DC1CB53B6C0}" type="pres">
      <dgm:prSet presAssocID="{B893909F-2F98-415B-9CED-BD875ABFC261}" presName="Name37" presStyleLbl="parChTrans1D2" presStyleIdx="1" presStyleCnt="3"/>
      <dgm:spPr/>
      <dgm:t>
        <a:bodyPr/>
        <a:lstStyle/>
        <a:p>
          <a:endParaRPr lang="it-IT"/>
        </a:p>
      </dgm:t>
    </dgm:pt>
    <dgm:pt modelId="{E85FA48F-70DD-40F0-AD24-F24FE24FC7C7}" type="pres">
      <dgm:prSet presAssocID="{EB28F7A3-FB17-4F23-88AF-5E7FE4A72810}" presName="hierRoot2" presStyleCnt="0">
        <dgm:presLayoutVars>
          <dgm:hierBranch val="init"/>
        </dgm:presLayoutVars>
      </dgm:prSet>
      <dgm:spPr/>
    </dgm:pt>
    <dgm:pt modelId="{C8B3A513-66BB-4ED4-974D-50864C4658D4}" type="pres">
      <dgm:prSet presAssocID="{EB28F7A3-FB17-4F23-88AF-5E7FE4A72810}" presName="rootComposite" presStyleCnt="0"/>
      <dgm:spPr/>
    </dgm:pt>
    <dgm:pt modelId="{7F52F207-B074-4889-8DAC-96A80DF74AA9}" type="pres">
      <dgm:prSet presAssocID="{EB28F7A3-FB17-4F23-88AF-5E7FE4A72810}" presName="rootText" presStyleLbl="node2" presStyleIdx="1" presStyleCnt="3">
        <dgm:presLayoutVars>
          <dgm:chPref val="3"/>
        </dgm:presLayoutVars>
      </dgm:prSet>
      <dgm:spPr/>
      <dgm:t>
        <a:bodyPr/>
        <a:lstStyle/>
        <a:p>
          <a:endParaRPr lang="it-IT"/>
        </a:p>
      </dgm:t>
    </dgm:pt>
    <dgm:pt modelId="{49610DBA-F7E1-474E-9CD7-DF59253FA93B}" type="pres">
      <dgm:prSet presAssocID="{EB28F7A3-FB17-4F23-88AF-5E7FE4A72810}" presName="rootConnector" presStyleLbl="node2" presStyleIdx="1" presStyleCnt="3"/>
      <dgm:spPr/>
      <dgm:t>
        <a:bodyPr/>
        <a:lstStyle/>
        <a:p>
          <a:endParaRPr lang="it-IT"/>
        </a:p>
      </dgm:t>
    </dgm:pt>
    <dgm:pt modelId="{C9A36B7B-AB65-4420-8304-72181008B468}" type="pres">
      <dgm:prSet presAssocID="{EB28F7A3-FB17-4F23-88AF-5E7FE4A72810}" presName="hierChild4" presStyleCnt="0"/>
      <dgm:spPr/>
    </dgm:pt>
    <dgm:pt modelId="{303B5D35-D747-48E4-82B9-DA40AA80747A}" type="pres">
      <dgm:prSet presAssocID="{EB28F7A3-FB17-4F23-88AF-5E7FE4A72810}" presName="hierChild5" presStyleCnt="0"/>
      <dgm:spPr/>
    </dgm:pt>
    <dgm:pt modelId="{C2AE7DA1-7CB2-4117-BA85-67B35EF9A095}" type="pres">
      <dgm:prSet presAssocID="{58357B44-0181-47D3-859E-D169B9A4C849}" presName="Name37" presStyleLbl="parChTrans1D2" presStyleIdx="2" presStyleCnt="3"/>
      <dgm:spPr/>
      <dgm:t>
        <a:bodyPr/>
        <a:lstStyle/>
        <a:p>
          <a:endParaRPr lang="it-IT"/>
        </a:p>
      </dgm:t>
    </dgm:pt>
    <dgm:pt modelId="{0B80680C-D038-4C6F-B899-2D64F79AB309}" type="pres">
      <dgm:prSet presAssocID="{CD9F568D-7C94-4152-96B8-B4FF1A63E4D1}" presName="hierRoot2" presStyleCnt="0">
        <dgm:presLayoutVars>
          <dgm:hierBranch val="init"/>
        </dgm:presLayoutVars>
      </dgm:prSet>
      <dgm:spPr/>
    </dgm:pt>
    <dgm:pt modelId="{FCC64CF6-574C-4E33-9235-51A59FBE327E}" type="pres">
      <dgm:prSet presAssocID="{CD9F568D-7C94-4152-96B8-B4FF1A63E4D1}" presName="rootComposite" presStyleCnt="0"/>
      <dgm:spPr/>
    </dgm:pt>
    <dgm:pt modelId="{A0BF18A1-EBE4-4AA8-B886-7DD6BA013BD1}" type="pres">
      <dgm:prSet presAssocID="{CD9F568D-7C94-4152-96B8-B4FF1A63E4D1}" presName="rootText" presStyleLbl="node2" presStyleIdx="2" presStyleCnt="3">
        <dgm:presLayoutVars>
          <dgm:chPref val="3"/>
        </dgm:presLayoutVars>
      </dgm:prSet>
      <dgm:spPr/>
      <dgm:t>
        <a:bodyPr/>
        <a:lstStyle/>
        <a:p>
          <a:endParaRPr lang="it-IT"/>
        </a:p>
      </dgm:t>
    </dgm:pt>
    <dgm:pt modelId="{4965A2EA-0804-46DB-95AD-25D3F604C2A5}" type="pres">
      <dgm:prSet presAssocID="{CD9F568D-7C94-4152-96B8-B4FF1A63E4D1}" presName="rootConnector" presStyleLbl="node2" presStyleIdx="2" presStyleCnt="3"/>
      <dgm:spPr/>
      <dgm:t>
        <a:bodyPr/>
        <a:lstStyle/>
        <a:p>
          <a:endParaRPr lang="it-IT"/>
        </a:p>
      </dgm:t>
    </dgm:pt>
    <dgm:pt modelId="{872D9783-91D9-41F7-ABAC-BB7829E7C4BC}" type="pres">
      <dgm:prSet presAssocID="{CD9F568D-7C94-4152-96B8-B4FF1A63E4D1}" presName="hierChild4" presStyleCnt="0"/>
      <dgm:spPr/>
    </dgm:pt>
    <dgm:pt modelId="{C0CE10C2-5832-41B0-8F3F-4928090D11EE}" type="pres">
      <dgm:prSet presAssocID="{CD9F568D-7C94-4152-96B8-B4FF1A63E4D1}" presName="hierChild5" presStyleCnt="0"/>
      <dgm:spPr/>
    </dgm:pt>
    <dgm:pt modelId="{7C0FC6CA-704C-40B4-8229-599EA240D706}" type="pres">
      <dgm:prSet presAssocID="{C7860C1B-C672-4C3C-A1DA-748B999C682D}" presName="hierChild3" presStyleCnt="0"/>
      <dgm:spPr/>
    </dgm:pt>
  </dgm:ptLst>
  <dgm:cxnLst>
    <dgm:cxn modelId="{1899E28F-0CB9-4C22-A8B2-A7743C9A415B}" type="presOf" srcId="{58357B44-0181-47D3-859E-D169B9A4C849}" destId="{C2AE7DA1-7CB2-4117-BA85-67B35EF9A095}" srcOrd="0" destOrd="0" presId="urn:microsoft.com/office/officeart/2005/8/layout/orgChart1"/>
    <dgm:cxn modelId="{4CEA5541-3B51-4BB3-8601-488A2EFD6578}" type="presOf" srcId="{C7860C1B-C672-4C3C-A1DA-748B999C682D}" destId="{04655669-C377-4570-A467-79291251A8BB}" srcOrd="1" destOrd="0" presId="urn:microsoft.com/office/officeart/2005/8/layout/orgChart1"/>
    <dgm:cxn modelId="{F4B6401D-6AFF-4B85-9113-E5D8F006337B}" type="presOf" srcId="{A14C7151-F563-44AB-8FEA-17627094D28A}" destId="{84B918D0-2885-4DB8-A6F3-468FF866EDEA}" srcOrd="0" destOrd="0" presId="urn:microsoft.com/office/officeart/2005/8/layout/orgChart1"/>
    <dgm:cxn modelId="{BAA73AA6-0484-48AA-89B1-218DF7885CE4}" type="presOf" srcId="{E208E77C-B12E-4CC6-BB1E-9D33B2BD49E3}" destId="{5BF20AAB-F633-45E1-96B3-E973A943507F}" srcOrd="0" destOrd="0" presId="urn:microsoft.com/office/officeart/2005/8/layout/orgChart1"/>
    <dgm:cxn modelId="{F80FAFD6-C383-4E3A-840B-0B061397701C}" type="presOf" srcId="{E5E64322-672B-4D08-B553-8357D86F16C3}" destId="{C80E144F-97C4-43BA-87D9-7EE142F5655B}" srcOrd="0" destOrd="0" presId="urn:microsoft.com/office/officeart/2005/8/layout/orgChart1"/>
    <dgm:cxn modelId="{1E60D545-38D6-463C-8944-D93F44C493D6}" type="presOf" srcId="{CD9F568D-7C94-4152-96B8-B4FF1A63E4D1}" destId="{A0BF18A1-EBE4-4AA8-B886-7DD6BA013BD1}" srcOrd="0" destOrd="0" presId="urn:microsoft.com/office/officeart/2005/8/layout/orgChart1"/>
    <dgm:cxn modelId="{89919A58-ADF2-45B3-97E3-9C9070A76F95}" srcId="{C7860C1B-C672-4C3C-A1DA-748B999C682D}" destId="{CD9F568D-7C94-4152-96B8-B4FF1A63E4D1}" srcOrd="2" destOrd="0" parTransId="{58357B44-0181-47D3-859E-D169B9A4C849}" sibTransId="{C57148A0-FE1E-4C76-93C8-F2350D25C57B}"/>
    <dgm:cxn modelId="{47C938A8-5A3B-4900-A99B-60963AF0BF51}" type="presOf" srcId="{B893909F-2F98-415B-9CED-BD875ABFC261}" destId="{0754155D-4669-4580-B73F-4DC1CB53B6C0}" srcOrd="0" destOrd="0" presId="urn:microsoft.com/office/officeart/2005/8/layout/orgChart1"/>
    <dgm:cxn modelId="{D06CFD01-B0F4-4DD3-8FEE-62EAC11F7195}" srcId="{C7860C1B-C672-4C3C-A1DA-748B999C682D}" destId="{E208E77C-B12E-4CC6-BB1E-9D33B2BD49E3}" srcOrd="0" destOrd="0" parTransId="{A14C7151-F563-44AB-8FEA-17627094D28A}" sibTransId="{E3CECDE4-B3FD-455E-A30C-F6556B0303A6}"/>
    <dgm:cxn modelId="{2C66F390-603B-4608-BAED-7DB17DD90EC5}" type="presOf" srcId="{CD9F568D-7C94-4152-96B8-B4FF1A63E4D1}" destId="{4965A2EA-0804-46DB-95AD-25D3F604C2A5}" srcOrd="1" destOrd="0" presId="urn:microsoft.com/office/officeart/2005/8/layout/orgChart1"/>
    <dgm:cxn modelId="{32EA9AF5-31DC-4476-B330-DF0E2068D02B}" srcId="{C7860C1B-C672-4C3C-A1DA-748B999C682D}" destId="{EB28F7A3-FB17-4F23-88AF-5E7FE4A72810}" srcOrd="1" destOrd="0" parTransId="{B893909F-2F98-415B-9CED-BD875ABFC261}" sibTransId="{1755717C-7A2B-4530-9949-6737942AF045}"/>
    <dgm:cxn modelId="{CB0114AB-96E4-414D-9B9E-A812E123D3C0}" type="presOf" srcId="{EB28F7A3-FB17-4F23-88AF-5E7FE4A72810}" destId="{49610DBA-F7E1-474E-9CD7-DF59253FA93B}" srcOrd="1" destOrd="0" presId="urn:microsoft.com/office/officeart/2005/8/layout/orgChart1"/>
    <dgm:cxn modelId="{A4FCFEA4-12D6-43FA-A4D6-AD31A8109FE9}" type="presOf" srcId="{EB28F7A3-FB17-4F23-88AF-5E7FE4A72810}" destId="{7F52F207-B074-4889-8DAC-96A80DF74AA9}" srcOrd="0" destOrd="0" presId="urn:microsoft.com/office/officeart/2005/8/layout/orgChart1"/>
    <dgm:cxn modelId="{11AFA487-8EC9-44CB-ADDF-2E8422B05740}" type="presOf" srcId="{E208E77C-B12E-4CC6-BB1E-9D33B2BD49E3}" destId="{945A383E-2213-41D3-BDD4-407DF0E8D6FF}" srcOrd="1" destOrd="0" presId="urn:microsoft.com/office/officeart/2005/8/layout/orgChart1"/>
    <dgm:cxn modelId="{1E32A7C8-C43B-479B-AA35-0F52B9CA32A1}" srcId="{E5E64322-672B-4D08-B553-8357D86F16C3}" destId="{C7860C1B-C672-4C3C-A1DA-748B999C682D}" srcOrd="0" destOrd="0" parTransId="{27DCF21D-2994-41A4-9F75-AC2B73069AF1}" sibTransId="{ED3323E4-5FAD-4B1C-A4F3-4BC5F98B2D4C}"/>
    <dgm:cxn modelId="{A8D20B22-8208-4D52-9638-10DB47A7E916}" type="presOf" srcId="{C7860C1B-C672-4C3C-A1DA-748B999C682D}" destId="{C518D2CB-3512-475B-A39B-1873877B70A8}" srcOrd="0" destOrd="0" presId="urn:microsoft.com/office/officeart/2005/8/layout/orgChart1"/>
    <dgm:cxn modelId="{77E0A10A-EE74-4596-B44C-4B908B90A0C5}" type="presParOf" srcId="{C80E144F-97C4-43BA-87D9-7EE142F5655B}" destId="{2A8DDBED-2196-44DD-9F0E-286467D46E09}" srcOrd="0" destOrd="0" presId="urn:microsoft.com/office/officeart/2005/8/layout/orgChart1"/>
    <dgm:cxn modelId="{CA44CE7A-7B20-4BE8-9D9D-0AD14DEAC98A}" type="presParOf" srcId="{2A8DDBED-2196-44DD-9F0E-286467D46E09}" destId="{73857295-554D-40DE-B58D-968F534A8AF3}" srcOrd="0" destOrd="0" presId="urn:microsoft.com/office/officeart/2005/8/layout/orgChart1"/>
    <dgm:cxn modelId="{BE6F568E-F963-4BC4-BF10-A1F801145E82}" type="presParOf" srcId="{73857295-554D-40DE-B58D-968F534A8AF3}" destId="{C518D2CB-3512-475B-A39B-1873877B70A8}" srcOrd="0" destOrd="0" presId="urn:microsoft.com/office/officeart/2005/8/layout/orgChart1"/>
    <dgm:cxn modelId="{FF2A59FB-7B76-4B04-A169-805974051A88}" type="presParOf" srcId="{73857295-554D-40DE-B58D-968F534A8AF3}" destId="{04655669-C377-4570-A467-79291251A8BB}" srcOrd="1" destOrd="0" presId="urn:microsoft.com/office/officeart/2005/8/layout/orgChart1"/>
    <dgm:cxn modelId="{67EC9FCD-CDFD-4BF1-9D15-D8A5878489F4}" type="presParOf" srcId="{2A8DDBED-2196-44DD-9F0E-286467D46E09}" destId="{0BF217E4-9911-4FF2-8C1A-541DD6F23D05}" srcOrd="1" destOrd="0" presId="urn:microsoft.com/office/officeart/2005/8/layout/orgChart1"/>
    <dgm:cxn modelId="{D167B316-8947-4374-A54F-F9B0D30A2AFF}" type="presParOf" srcId="{0BF217E4-9911-4FF2-8C1A-541DD6F23D05}" destId="{84B918D0-2885-4DB8-A6F3-468FF866EDEA}" srcOrd="0" destOrd="0" presId="urn:microsoft.com/office/officeart/2005/8/layout/orgChart1"/>
    <dgm:cxn modelId="{870E027D-466C-4F55-B5F1-E060B628A313}" type="presParOf" srcId="{0BF217E4-9911-4FF2-8C1A-541DD6F23D05}" destId="{A461A145-4F1F-4B37-8963-5BA99FCB8DB9}" srcOrd="1" destOrd="0" presId="urn:microsoft.com/office/officeart/2005/8/layout/orgChart1"/>
    <dgm:cxn modelId="{BF63DFF8-A133-4F33-81D4-948A75053ECB}" type="presParOf" srcId="{A461A145-4F1F-4B37-8963-5BA99FCB8DB9}" destId="{100D2CB7-4FAC-4432-AAD0-62C802DC7674}" srcOrd="0" destOrd="0" presId="urn:microsoft.com/office/officeart/2005/8/layout/orgChart1"/>
    <dgm:cxn modelId="{63221EBF-A04F-47A0-959C-49CF89E9FA14}" type="presParOf" srcId="{100D2CB7-4FAC-4432-AAD0-62C802DC7674}" destId="{5BF20AAB-F633-45E1-96B3-E973A943507F}" srcOrd="0" destOrd="0" presId="urn:microsoft.com/office/officeart/2005/8/layout/orgChart1"/>
    <dgm:cxn modelId="{6B3EE89D-0E88-49FC-812B-390EEF0D20B7}" type="presParOf" srcId="{100D2CB7-4FAC-4432-AAD0-62C802DC7674}" destId="{945A383E-2213-41D3-BDD4-407DF0E8D6FF}" srcOrd="1" destOrd="0" presId="urn:microsoft.com/office/officeart/2005/8/layout/orgChart1"/>
    <dgm:cxn modelId="{49C0AA87-44A3-4064-9546-94280D05370F}" type="presParOf" srcId="{A461A145-4F1F-4B37-8963-5BA99FCB8DB9}" destId="{F1B44DC2-E461-4EBA-916C-9CB8733F6415}" srcOrd="1" destOrd="0" presId="urn:microsoft.com/office/officeart/2005/8/layout/orgChart1"/>
    <dgm:cxn modelId="{BB68F8E6-885A-4102-BF5F-11364A1B1403}" type="presParOf" srcId="{A461A145-4F1F-4B37-8963-5BA99FCB8DB9}" destId="{36513007-62BC-4205-9104-F6DE8E106DB7}" srcOrd="2" destOrd="0" presId="urn:microsoft.com/office/officeart/2005/8/layout/orgChart1"/>
    <dgm:cxn modelId="{6EE8E220-5E01-4418-9BDE-E2E4BFE7BA64}" type="presParOf" srcId="{0BF217E4-9911-4FF2-8C1A-541DD6F23D05}" destId="{0754155D-4669-4580-B73F-4DC1CB53B6C0}" srcOrd="2" destOrd="0" presId="urn:microsoft.com/office/officeart/2005/8/layout/orgChart1"/>
    <dgm:cxn modelId="{21CCABB2-4C86-4D14-913E-C33A18F234F1}" type="presParOf" srcId="{0BF217E4-9911-4FF2-8C1A-541DD6F23D05}" destId="{E85FA48F-70DD-40F0-AD24-F24FE24FC7C7}" srcOrd="3" destOrd="0" presId="urn:microsoft.com/office/officeart/2005/8/layout/orgChart1"/>
    <dgm:cxn modelId="{6E66E84B-E817-4C90-8913-5396B354CD8D}" type="presParOf" srcId="{E85FA48F-70DD-40F0-AD24-F24FE24FC7C7}" destId="{C8B3A513-66BB-4ED4-974D-50864C4658D4}" srcOrd="0" destOrd="0" presId="urn:microsoft.com/office/officeart/2005/8/layout/orgChart1"/>
    <dgm:cxn modelId="{14D17561-9015-4779-B168-86DE6A381C22}" type="presParOf" srcId="{C8B3A513-66BB-4ED4-974D-50864C4658D4}" destId="{7F52F207-B074-4889-8DAC-96A80DF74AA9}" srcOrd="0" destOrd="0" presId="urn:microsoft.com/office/officeart/2005/8/layout/orgChart1"/>
    <dgm:cxn modelId="{E4C4FA47-B01B-4E0B-8C27-A8FE21631B34}" type="presParOf" srcId="{C8B3A513-66BB-4ED4-974D-50864C4658D4}" destId="{49610DBA-F7E1-474E-9CD7-DF59253FA93B}" srcOrd="1" destOrd="0" presId="urn:microsoft.com/office/officeart/2005/8/layout/orgChart1"/>
    <dgm:cxn modelId="{43DD91C7-14BF-4D65-B1D1-AB89523BEF1D}" type="presParOf" srcId="{E85FA48F-70DD-40F0-AD24-F24FE24FC7C7}" destId="{C9A36B7B-AB65-4420-8304-72181008B468}" srcOrd="1" destOrd="0" presId="urn:microsoft.com/office/officeart/2005/8/layout/orgChart1"/>
    <dgm:cxn modelId="{2C0D936F-5D82-40A3-82B3-D807C0BF5E46}" type="presParOf" srcId="{E85FA48F-70DD-40F0-AD24-F24FE24FC7C7}" destId="{303B5D35-D747-48E4-82B9-DA40AA80747A}" srcOrd="2" destOrd="0" presId="urn:microsoft.com/office/officeart/2005/8/layout/orgChart1"/>
    <dgm:cxn modelId="{E9C103BF-B7FB-4455-A249-53F9783A72CA}" type="presParOf" srcId="{0BF217E4-9911-4FF2-8C1A-541DD6F23D05}" destId="{C2AE7DA1-7CB2-4117-BA85-67B35EF9A095}" srcOrd="4" destOrd="0" presId="urn:microsoft.com/office/officeart/2005/8/layout/orgChart1"/>
    <dgm:cxn modelId="{6E57B897-A6DD-4CE9-B18C-D8626C344616}" type="presParOf" srcId="{0BF217E4-9911-4FF2-8C1A-541DD6F23D05}" destId="{0B80680C-D038-4C6F-B899-2D64F79AB309}" srcOrd="5" destOrd="0" presId="urn:microsoft.com/office/officeart/2005/8/layout/orgChart1"/>
    <dgm:cxn modelId="{66FCAD9B-17FF-4755-9D87-03ED8316EA43}" type="presParOf" srcId="{0B80680C-D038-4C6F-B899-2D64F79AB309}" destId="{FCC64CF6-574C-4E33-9235-51A59FBE327E}" srcOrd="0" destOrd="0" presId="urn:microsoft.com/office/officeart/2005/8/layout/orgChart1"/>
    <dgm:cxn modelId="{1C4FA4CA-D637-4BDB-BA4F-A5D1C60289F3}" type="presParOf" srcId="{FCC64CF6-574C-4E33-9235-51A59FBE327E}" destId="{A0BF18A1-EBE4-4AA8-B886-7DD6BA013BD1}" srcOrd="0" destOrd="0" presId="urn:microsoft.com/office/officeart/2005/8/layout/orgChart1"/>
    <dgm:cxn modelId="{7FD97909-082D-437F-8D93-D90CCC766B4E}" type="presParOf" srcId="{FCC64CF6-574C-4E33-9235-51A59FBE327E}" destId="{4965A2EA-0804-46DB-95AD-25D3F604C2A5}" srcOrd="1" destOrd="0" presId="urn:microsoft.com/office/officeart/2005/8/layout/orgChart1"/>
    <dgm:cxn modelId="{65D07F65-2A10-42FD-B5CF-3216E193737D}" type="presParOf" srcId="{0B80680C-D038-4C6F-B899-2D64F79AB309}" destId="{872D9783-91D9-41F7-ABAC-BB7829E7C4BC}" srcOrd="1" destOrd="0" presId="urn:microsoft.com/office/officeart/2005/8/layout/orgChart1"/>
    <dgm:cxn modelId="{72C16A7D-9E83-4ECF-A8EB-A02CEB237DC6}" type="presParOf" srcId="{0B80680C-D038-4C6F-B899-2D64F79AB309}" destId="{C0CE10C2-5832-41B0-8F3F-4928090D11EE}" srcOrd="2" destOrd="0" presId="urn:microsoft.com/office/officeart/2005/8/layout/orgChart1"/>
    <dgm:cxn modelId="{3F0D7385-7191-41D8-8934-D5745C7B4A31}" type="presParOf" srcId="{2A8DDBED-2196-44DD-9F0E-286467D46E09}" destId="{7C0FC6CA-704C-40B4-8229-599EA240D7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8029A-0682-48CA-904F-B1DEBCACFA6A}">
      <dsp:nvSpPr>
        <dsp:cNvPr id="0" name=""/>
        <dsp:cNvSpPr/>
      </dsp:nvSpPr>
      <dsp:spPr>
        <a:xfrm>
          <a:off x="5698" y="1586390"/>
          <a:ext cx="1989623" cy="2387548"/>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lvl="0" algn="r" defTabSz="1244600">
            <a:lnSpc>
              <a:spcPct val="90000"/>
            </a:lnSpc>
            <a:spcBef>
              <a:spcPct val="0"/>
            </a:spcBef>
            <a:spcAft>
              <a:spcPct val="35000"/>
            </a:spcAft>
          </a:pPr>
          <a:r>
            <a:rPr lang="it-IT" sz="2800" kern="1200" dirty="0" smtClean="0"/>
            <a:t>1.</a:t>
          </a:r>
          <a:endParaRPr lang="it-IT" sz="2800" kern="1200" dirty="0"/>
        </a:p>
      </dsp:txBody>
      <dsp:txXfrm rot="16200000">
        <a:off x="-774233" y="2366323"/>
        <a:ext cx="1957789" cy="397924"/>
      </dsp:txXfrm>
    </dsp:sp>
    <dsp:sp modelId="{46ACDDC7-29BE-4440-8C85-DCDE8495E21C}">
      <dsp:nvSpPr>
        <dsp:cNvPr id="0" name=""/>
        <dsp:cNvSpPr/>
      </dsp:nvSpPr>
      <dsp:spPr>
        <a:xfrm>
          <a:off x="403623" y="1586390"/>
          <a:ext cx="1482269" cy="2387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endParaRPr lang="it-IT" sz="3600" kern="1200" dirty="0" smtClean="0"/>
        </a:p>
        <a:p>
          <a:pPr lvl="0" algn="l" defTabSz="1600200">
            <a:lnSpc>
              <a:spcPct val="90000"/>
            </a:lnSpc>
            <a:spcBef>
              <a:spcPct val="0"/>
            </a:spcBef>
            <a:spcAft>
              <a:spcPct val="35000"/>
            </a:spcAft>
          </a:pPr>
          <a:r>
            <a:rPr lang="it-IT" sz="3600" kern="1200" dirty="0" smtClean="0"/>
            <a:t>DSM 5</a:t>
          </a:r>
          <a:endParaRPr lang="it-IT" sz="3600" kern="1200" dirty="0"/>
        </a:p>
      </dsp:txBody>
      <dsp:txXfrm>
        <a:off x="403623" y="1586390"/>
        <a:ext cx="1482269" cy="2387548"/>
      </dsp:txXfrm>
    </dsp:sp>
    <dsp:sp modelId="{FDD54B7B-665C-4A4C-8A28-66A0302FC745}">
      <dsp:nvSpPr>
        <dsp:cNvPr id="0" name=""/>
        <dsp:cNvSpPr/>
      </dsp:nvSpPr>
      <dsp:spPr>
        <a:xfrm>
          <a:off x="2064959" y="1586390"/>
          <a:ext cx="1989623" cy="2387548"/>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lvl="0" algn="r" defTabSz="1244600">
            <a:lnSpc>
              <a:spcPct val="90000"/>
            </a:lnSpc>
            <a:spcBef>
              <a:spcPct val="0"/>
            </a:spcBef>
            <a:spcAft>
              <a:spcPct val="35000"/>
            </a:spcAft>
          </a:pPr>
          <a:r>
            <a:rPr lang="it-IT" sz="2800" kern="1200" dirty="0" smtClean="0"/>
            <a:t>2.</a:t>
          </a:r>
          <a:endParaRPr lang="it-IT" sz="2800" kern="1200" dirty="0"/>
        </a:p>
      </dsp:txBody>
      <dsp:txXfrm rot="16200000">
        <a:off x="1285026" y="2366323"/>
        <a:ext cx="1957789" cy="397924"/>
      </dsp:txXfrm>
    </dsp:sp>
    <dsp:sp modelId="{3345AD81-D4B2-4E3F-ABC1-FEEA82C640DC}">
      <dsp:nvSpPr>
        <dsp:cNvPr id="0" name=""/>
        <dsp:cNvSpPr/>
      </dsp:nvSpPr>
      <dsp:spPr>
        <a:xfrm rot="5400000">
          <a:off x="1899505" y="3483525"/>
          <a:ext cx="350803" cy="298443"/>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177F7C-A0BF-46DD-998C-41F863A35CEA}">
      <dsp:nvSpPr>
        <dsp:cNvPr id="0" name=""/>
        <dsp:cNvSpPr/>
      </dsp:nvSpPr>
      <dsp:spPr>
        <a:xfrm>
          <a:off x="2462884" y="1586390"/>
          <a:ext cx="1482269" cy="2387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just" defTabSz="1155700">
            <a:lnSpc>
              <a:spcPct val="90000"/>
            </a:lnSpc>
            <a:spcBef>
              <a:spcPct val="0"/>
            </a:spcBef>
            <a:spcAft>
              <a:spcPct val="35000"/>
            </a:spcAft>
          </a:pPr>
          <a:endParaRPr lang="it-IT" sz="2600" kern="1200" dirty="0" smtClean="0"/>
        </a:p>
        <a:p>
          <a:pPr lvl="0" algn="just" defTabSz="1155700">
            <a:lnSpc>
              <a:spcPct val="90000"/>
            </a:lnSpc>
            <a:spcBef>
              <a:spcPct val="0"/>
            </a:spcBef>
            <a:spcAft>
              <a:spcPct val="35000"/>
            </a:spcAft>
          </a:pPr>
          <a:r>
            <a:rPr lang="it-IT" sz="2600" kern="1200" dirty="0" smtClean="0"/>
            <a:t>Linee guida diagnosi eziologica</a:t>
          </a:r>
          <a:endParaRPr lang="it-IT" sz="2600" kern="1200" dirty="0"/>
        </a:p>
      </dsp:txBody>
      <dsp:txXfrm>
        <a:off x="2462884" y="1586390"/>
        <a:ext cx="1482269" cy="2387548"/>
      </dsp:txXfrm>
    </dsp:sp>
    <dsp:sp modelId="{8B200DB1-5684-4144-99BC-9A38282CFED9}">
      <dsp:nvSpPr>
        <dsp:cNvPr id="0" name=""/>
        <dsp:cNvSpPr/>
      </dsp:nvSpPr>
      <dsp:spPr>
        <a:xfrm>
          <a:off x="4137470" y="1586390"/>
          <a:ext cx="1989623" cy="2387548"/>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lvl="0" algn="r" defTabSz="1244600">
            <a:lnSpc>
              <a:spcPct val="90000"/>
            </a:lnSpc>
            <a:spcBef>
              <a:spcPct val="0"/>
            </a:spcBef>
            <a:spcAft>
              <a:spcPct val="35000"/>
            </a:spcAft>
          </a:pPr>
          <a:r>
            <a:rPr lang="it-IT" sz="2800" kern="1200" dirty="0" smtClean="0"/>
            <a:t>3.</a:t>
          </a:r>
          <a:endParaRPr lang="it-IT" sz="2800" kern="1200" dirty="0"/>
        </a:p>
      </dsp:txBody>
      <dsp:txXfrm rot="16200000">
        <a:off x="3357538" y="2366323"/>
        <a:ext cx="1957789" cy="397924"/>
      </dsp:txXfrm>
    </dsp:sp>
    <dsp:sp modelId="{78F5EAAC-4F9B-4DD6-9FF8-0A41AE36ED9D}">
      <dsp:nvSpPr>
        <dsp:cNvPr id="0" name=""/>
        <dsp:cNvSpPr/>
      </dsp:nvSpPr>
      <dsp:spPr>
        <a:xfrm rot="5400000">
          <a:off x="3958765" y="3483525"/>
          <a:ext cx="350803" cy="298443"/>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7F0CC-4A48-4EF5-B65E-2FFE229F94CF}">
      <dsp:nvSpPr>
        <dsp:cNvPr id="0" name=""/>
        <dsp:cNvSpPr/>
      </dsp:nvSpPr>
      <dsp:spPr>
        <a:xfrm>
          <a:off x="4535395" y="1586390"/>
          <a:ext cx="1482269" cy="2387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90000"/>
            </a:lnSpc>
            <a:spcBef>
              <a:spcPct val="0"/>
            </a:spcBef>
            <a:spcAft>
              <a:spcPct val="35000"/>
            </a:spcAft>
          </a:pPr>
          <a:endParaRPr lang="it-IT" sz="2600" kern="1200" dirty="0" smtClean="0"/>
        </a:p>
        <a:p>
          <a:pPr lvl="0" algn="ctr" defTabSz="1155700">
            <a:lnSpc>
              <a:spcPct val="90000"/>
            </a:lnSpc>
            <a:spcBef>
              <a:spcPct val="0"/>
            </a:spcBef>
            <a:spcAft>
              <a:spcPct val="35000"/>
            </a:spcAft>
          </a:pPr>
          <a:r>
            <a:rPr lang="it-IT" sz="2600" kern="1200" dirty="0" smtClean="0"/>
            <a:t>Indagini genetiche e database</a:t>
          </a:r>
          <a:endParaRPr lang="it-IT" sz="2600" kern="1200" dirty="0"/>
        </a:p>
      </dsp:txBody>
      <dsp:txXfrm>
        <a:off x="4535395" y="1586390"/>
        <a:ext cx="1482269" cy="2387548"/>
      </dsp:txXfrm>
    </dsp:sp>
    <dsp:sp modelId="{813B7903-1EA8-4020-A7BC-39D63D67937A}">
      <dsp:nvSpPr>
        <dsp:cNvPr id="0" name=""/>
        <dsp:cNvSpPr/>
      </dsp:nvSpPr>
      <dsp:spPr>
        <a:xfrm>
          <a:off x="6183480" y="1586390"/>
          <a:ext cx="1989623" cy="2387548"/>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lvl="0" algn="r" defTabSz="1244600">
            <a:lnSpc>
              <a:spcPct val="90000"/>
            </a:lnSpc>
            <a:spcBef>
              <a:spcPct val="0"/>
            </a:spcBef>
            <a:spcAft>
              <a:spcPct val="35000"/>
            </a:spcAft>
          </a:pPr>
          <a:r>
            <a:rPr lang="it-IT" sz="2800" kern="1200" dirty="0" smtClean="0"/>
            <a:t>4.</a:t>
          </a:r>
          <a:endParaRPr lang="it-IT" sz="2800" kern="1200" dirty="0"/>
        </a:p>
      </dsp:txBody>
      <dsp:txXfrm rot="16200000">
        <a:off x="5403547" y="2366323"/>
        <a:ext cx="1957789" cy="397924"/>
      </dsp:txXfrm>
    </dsp:sp>
    <dsp:sp modelId="{8DC096F7-5607-4B41-B22A-A9022FAA2EE1}">
      <dsp:nvSpPr>
        <dsp:cNvPr id="0" name=""/>
        <dsp:cNvSpPr/>
      </dsp:nvSpPr>
      <dsp:spPr>
        <a:xfrm rot="5400000">
          <a:off x="6018026" y="3483525"/>
          <a:ext cx="350803" cy="298443"/>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4B65A-9859-4100-8F00-4036E2AE951E}">
      <dsp:nvSpPr>
        <dsp:cNvPr id="0" name=""/>
        <dsp:cNvSpPr/>
      </dsp:nvSpPr>
      <dsp:spPr>
        <a:xfrm>
          <a:off x="8242740" y="1586390"/>
          <a:ext cx="1989623" cy="2387548"/>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96012" rIns="124460" bIns="0" numCol="1" spcCol="1270" anchor="t" anchorCtr="0">
          <a:noAutofit/>
        </a:bodyPr>
        <a:lstStyle/>
        <a:p>
          <a:pPr lvl="0" algn="r" defTabSz="1244600">
            <a:lnSpc>
              <a:spcPct val="90000"/>
            </a:lnSpc>
            <a:spcBef>
              <a:spcPct val="0"/>
            </a:spcBef>
            <a:spcAft>
              <a:spcPct val="35000"/>
            </a:spcAft>
          </a:pPr>
          <a:r>
            <a:rPr lang="it-IT" sz="2800" kern="1200" dirty="0" smtClean="0"/>
            <a:t>5.</a:t>
          </a:r>
          <a:endParaRPr lang="it-IT" sz="2800" kern="1200" dirty="0"/>
        </a:p>
      </dsp:txBody>
      <dsp:txXfrm rot="16200000">
        <a:off x="7462808" y="2366323"/>
        <a:ext cx="1957789" cy="397924"/>
      </dsp:txXfrm>
    </dsp:sp>
    <dsp:sp modelId="{40518B1B-5B65-4C1A-A919-4BCD08FF227D}">
      <dsp:nvSpPr>
        <dsp:cNvPr id="0" name=""/>
        <dsp:cNvSpPr/>
      </dsp:nvSpPr>
      <dsp:spPr>
        <a:xfrm rot="5400000">
          <a:off x="8077286" y="3483525"/>
          <a:ext cx="350803" cy="298443"/>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7DA1-7CB2-4117-BA85-67B35EF9A095}">
      <dsp:nvSpPr>
        <dsp:cNvPr id="0" name=""/>
        <dsp:cNvSpPr/>
      </dsp:nvSpPr>
      <dsp:spPr>
        <a:xfrm>
          <a:off x="3887022" y="2246306"/>
          <a:ext cx="2750096" cy="477289"/>
        </a:xfrm>
        <a:custGeom>
          <a:avLst/>
          <a:gdLst/>
          <a:ahLst/>
          <a:cxnLst/>
          <a:rect l="0" t="0" r="0" b="0"/>
          <a:pathLst>
            <a:path>
              <a:moveTo>
                <a:pt x="0" y="0"/>
              </a:moveTo>
              <a:lnTo>
                <a:pt x="0" y="238644"/>
              </a:lnTo>
              <a:lnTo>
                <a:pt x="2750096" y="238644"/>
              </a:lnTo>
              <a:lnTo>
                <a:pt x="2750096" y="4772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4155D-4669-4580-B73F-4DC1CB53B6C0}">
      <dsp:nvSpPr>
        <dsp:cNvPr id="0" name=""/>
        <dsp:cNvSpPr/>
      </dsp:nvSpPr>
      <dsp:spPr>
        <a:xfrm>
          <a:off x="3841302" y="2246306"/>
          <a:ext cx="91440" cy="477289"/>
        </a:xfrm>
        <a:custGeom>
          <a:avLst/>
          <a:gdLst/>
          <a:ahLst/>
          <a:cxnLst/>
          <a:rect l="0" t="0" r="0" b="0"/>
          <a:pathLst>
            <a:path>
              <a:moveTo>
                <a:pt x="45720" y="0"/>
              </a:moveTo>
              <a:lnTo>
                <a:pt x="45720" y="4772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918D0-2885-4DB8-A6F3-468FF866EDEA}">
      <dsp:nvSpPr>
        <dsp:cNvPr id="0" name=""/>
        <dsp:cNvSpPr/>
      </dsp:nvSpPr>
      <dsp:spPr>
        <a:xfrm>
          <a:off x="1136925" y="2246306"/>
          <a:ext cx="2750096" cy="477289"/>
        </a:xfrm>
        <a:custGeom>
          <a:avLst/>
          <a:gdLst/>
          <a:ahLst/>
          <a:cxnLst/>
          <a:rect l="0" t="0" r="0" b="0"/>
          <a:pathLst>
            <a:path>
              <a:moveTo>
                <a:pt x="2750096" y="0"/>
              </a:moveTo>
              <a:lnTo>
                <a:pt x="2750096" y="238644"/>
              </a:lnTo>
              <a:lnTo>
                <a:pt x="0" y="238644"/>
              </a:lnTo>
              <a:lnTo>
                <a:pt x="0" y="4772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8D2CB-3512-475B-A39B-1873877B70A8}">
      <dsp:nvSpPr>
        <dsp:cNvPr id="0" name=""/>
        <dsp:cNvSpPr/>
      </dsp:nvSpPr>
      <dsp:spPr>
        <a:xfrm>
          <a:off x="2239759" y="1109903"/>
          <a:ext cx="3294524" cy="113640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b="1" kern="1200" dirty="0" smtClean="0"/>
            <a:t>Condizione clinica eterogenea</a:t>
          </a:r>
          <a:endParaRPr lang="it-IT" sz="2800" b="1" kern="1200" dirty="0"/>
        </a:p>
      </dsp:txBody>
      <dsp:txXfrm>
        <a:off x="2239759" y="1109903"/>
        <a:ext cx="3294524" cy="1136403"/>
      </dsp:txXfrm>
    </dsp:sp>
    <dsp:sp modelId="{5BF20AAB-F633-45E1-96B3-E973A943507F}">
      <dsp:nvSpPr>
        <dsp:cNvPr id="0" name=""/>
        <dsp:cNvSpPr/>
      </dsp:nvSpPr>
      <dsp:spPr>
        <a:xfrm>
          <a:off x="521" y="2723596"/>
          <a:ext cx="2272807" cy="113640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smtClean="0"/>
            <a:t>Deficit dello sviluppo intellettivo</a:t>
          </a:r>
          <a:endParaRPr lang="it-IT" sz="2300" kern="1200" dirty="0"/>
        </a:p>
      </dsp:txBody>
      <dsp:txXfrm>
        <a:off x="521" y="2723596"/>
        <a:ext cx="2272807" cy="1136403"/>
      </dsp:txXfrm>
    </dsp:sp>
    <dsp:sp modelId="{7F52F207-B074-4889-8DAC-96A80DF74AA9}">
      <dsp:nvSpPr>
        <dsp:cNvPr id="0" name=""/>
        <dsp:cNvSpPr/>
      </dsp:nvSpPr>
      <dsp:spPr>
        <a:xfrm>
          <a:off x="2750618" y="2723596"/>
          <a:ext cx="2272807" cy="113640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Ridotta capacità di far fronte alle richieste adattive </a:t>
          </a:r>
          <a:endParaRPr lang="it-IT" sz="2300" kern="1200" dirty="0"/>
        </a:p>
      </dsp:txBody>
      <dsp:txXfrm>
        <a:off x="2750618" y="2723596"/>
        <a:ext cx="2272807" cy="1136403"/>
      </dsp:txXfrm>
    </dsp:sp>
    <dsp:sp modelId="{A0BF18A1-EBE4-4AA8-B886-7DD6BA013BD1}">
      <dsp:nvSpPr>
        <dsp:cNvPr id="0" name=""/>
        <dsp:cNvSpPr/>
      </dsp:nvSpPr>
      <dsp:spPr>
        <a:xfrm>
          <a:off x="5500715" y="2723596"/>
          <a:ext cx="2272807" cy="113640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Esordio prima dei 18 anni</a:t>
          </a:r>
          <a:endParaRPr lang="it-IT" sz="2300" kern="1200" dirty="0"/>
        </a:p>
      </dsp:txBody>
      <dsp:txXfrm>
        <a:off x="5500715" y="2723596"/>
        <a:ext cx="2272807" cy="11364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Times" pitchFamily="-106" charset="0"/>
                <a:ea typeface="ＭＳ Ｐゴシック" pitchFamily="-106" charset="-128"/>
                <a:cs typeface="+mn-cs"/>
              </a:defRPr>
            </a:lvl1pPr>
          </a:lstStyle>
          <a:p>
            <a:pPr>
              <a:defRPr/>
            </a:pPr>
            <a:endParaRPr lang="it-IT"/>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Times" pitchFamily="-106" charset="0"/>
                <a:ea typeface="ＭＳ Ｐゴシック" pitchFamily="-106" charset="-128"/>
                <a:cs typeface="+mn-cs"/>
              </a:defRPr>
            </a:lvl1pPr>
          </a:lstStyle>
          <a:p>
            <a:pPr>
              <a:defRPr/>
            </a:pPr>
            <a:endParaRPr lang="it-IT"/>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b="0">
                <a:latin typeface="Times" pitchFamily="-106" charset="0"/>
                <a:ea typeface="ＭＳ Ｐゴシック" pitchFamily="-106" charset="-128"/>
                <a:cs typeface="+mn-cs"/>
              </a:defRPr>
            </a:lvl1pPr>
          </a:lstStyle>
          <a:p>
            <a:pPr>
              <a:defRPr/>
            </a:pPr>
            <a:endParaRPr lang="it-IT"/>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latin typeface="Times" panose="02020603050405020304" pitchFamily="18" charset="0"/>
                <a:cs typeface="Arial" panose="020B0604020202020204" pitchFamily="34" charset="0"/>
              </a:defRPr>
            </a:lvl1pPr>
          </a:lstStyle>
          <a:p>
            <a:pPr>
              <a:defRPr/>
            </a:pPr>
            <a:fld id="{85359E3E-03B5-4588-8A6F-3D32F4946C75}" type="slidenum">
              <a:rPr lang="it-IT" altLang="it-IT"/>
              <a:pPr>
                <a:defRPr/>
              </a:pPr>
              <a:t>‹N›</a:t>
            </a:fld>
            <a:endParaRPr lang="it-IT" altLang="it-IT"/>
          </a:p>
        </p:txBody>
      </p:sp>
    </p:spTree>
    <p:extLst>
      <p:ext uri="{BB962C8B-B14F-4D97-AF65-F5344CB8AC3E}">
        <p14:creationId xmlns:p14="http://schemas.microsoft.com/office/powerpoint/2010/main" val="4116417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Times" pitchFamily="-106" charset="0"/>
                <a:ea typeface="ＭＳ Ｐゴシック" pitchFamily="-106" charset="-128"/>
                <a:cs typeface="+mn-cs"/>
              </a:defRPr>
            </a:lvl1pPr>
          </a:lstStyle>
          <a:p>
            <a:pPr>
              <a:defRPr/>
            </a:pPr>
            <a:endParaRPr lang="it-IT"/>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Times" pitchFamily="-106" charset="0"/>
                <a:ea typeface="ＭＳ Ｐゴシック" pitchFamily="-106" charset="-128"/>
                <a:cs typeface="+mn-cs"/>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b="0">
                <a:latin typeface="Times" pitchFamily="-106" charset="0"/>
                <a:ea typeface="ＭＳ Ｐゴシック" pitchFamily="-106" charset="-128"/>
                <a:cs typeface="+mn-cs"/>
              </a:defRPr>
            </a:lvl1pPr>
          </a:lstStyle>
          <a:p>
            <a:pPr>
              <a:defRPr/>
            </a:pPr>
            <a:endParaRPr lang="it-IT"/>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latin typeface="Times" panose="02020603050405020304" pitchFamily="18" charset="0"/>
                <a:cs typeface="Arial" panose="020B0604020202020204" pitchFamily="34" charset="0"/>
              </a:defRPr>
            </a:lvl1pPr>
          </a:lstStyle>
          <a:p>
            <a:pPr>
              <a:defRPr/>
            </a:pPr>
            <a:fld id="{0CF0B520-2AA3-4189-984B-325F2FCC022F}" type="slidenum">
              <a:rPr lang="it-IT" altLang="it-IT"/>
              <a:pPr>
                <a:defRPr/>
              </a:pPr>
              <a:t>‹N›</a:t>
            </a:fld>
            <a:endParaRPr lang="it-IT" altLang="it-IT"/>
          </a:p>
        </p:txBody>
      </p:sp>
    </p:spTree>
    <p:extLst>
      <p:ext uri="{BB962C8B-B14F-4D97-AF65-F5344CB8AC3E}">
        <p14:creationId xmlns:p14="http://schemas.microsoft.com/office/powerpoint/2010/main" val="59132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pPr algn="r" eaLnBrk="1" hangingPunct="1"/>
            <a:fld id="{EDC9388D-0867-4AE9-939A-DC129F2DB1C8}" type="slidenum">
              <a:rPr lang="it-IT" altLang="it-IT" b="0">
                <a:latin typeface="Tahoma" panose="020B0604030504040204" pitchFamily="34" charset="0"/>
              </a:rPr>
              <a:pPr algn="r" eaLnBrk="1" hangingPunct="1"/>
              <a:t>3</a:t>
            </a:fld>
            <a:endParaRPr lang="it-IT" altLang="it-IT" b="0">
              <a:latin typeface="Tahoma" panose="020B060403050404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8785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415752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60248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166262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dirty="0" smtClean="0"/>
          </a:p>
        </p:txBody>
      </p:sp>
    </p:spTree>
    <p:extLst>
      <p:ext uri="{BB962C8B-B14F-4D97-AF65-F5344CB8AC3E}">
        <p14:creationId xmlns:p14="http://schemas.microsoft.com/office/powerpoint/2010/main" val="282320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dirty="0" smtClean="0"/>
          </a:p>
        </p:txBody>
      </p:sp>
    </p:spTree>
    <p:extLst>
      <p:ext uri="{BB962C8B-B14F-4D97-AF65-F5344CB8AC3E}">
        <p14:creationId xmlns:p14="http://schemas.microsoft.com/office/powerpoint/2010/main" val="4171370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dirty="0" smtClean="0"/>
          </a:p>
        </p:txBody>
      </p:sp>
    </p:spTree>
    <p:extLst>
      <p:ext uri="{BB962C8B-B14F-4D97-AF65-F5344CB8AC3E}">
        <p14:creationId xmlns:p14="http://schemas.microsoft.com/office/powerpoint/2010/main" val="58772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297729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286552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335220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156433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pPr algn="r" eaLnBrk="1" hangingPunct="1"/>
            <a:fld id="{1E16FBCA-FF3E-4CA2-9C59-AD672811E6B2}" type="slidenum">
              <a:rPr lang="it-IT" altLang="it-IT" b="0">
                <a:latin typeface="Tahoma" panose="020B0604030504040204" pitchFamily="34" charset="0"/>
              </a:rPr>
              <a:pPr algn="r" eaLnBrk="1" hangingPunct="1"/>
              <a:t>16</a:t>
            </a:fld>
            <a:endParaRPr lang="it-IT" altLang="it-IT" b="0">
              <a:latin typeface="Tahoma" panose="020B060403050404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45804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331514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dirty="0" smtClean="0"/>
          </a:p>
        </p:txBody>
      </p:sp>
    </p:spTree>
    <p:extLst>
      <p:ext uri="{BB962C8B-B14F-4D97-AF65-F5344CB8AC3E}">
        <p14:creationId xmlns:p14="http://schemas.microsoft.com/office/powerpoint/2010/main" val="336470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4289913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dirty="0" smtClean="0"/>
          </a:p>
        </p:txBody>
      </p:sp>
    </p:spTree>
    <p:extLst>
      <p:ext uri="{BB962C8B-B14F-4D97-AF65-F5344CB8AC3E}">
        <p14:creationId xmlns:p14="http://schemas.microsoft.com/office/powerpoint/2010/main" val="3043164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1306863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3546302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2D544775-956E-4F28-AAF5-DDCB8558B932}" type="slidenum">
              <a:rPr lang="it-IT" smtClean="0">
                <a:solidFill>
                  <a:srgbClr val="000000"/>
                </a:solidFill>
              </a:rPr>
              <a:pPr>
                <a:defRPr/>
              </a:pPr>
              <a:t>101</a:t>
            </a:fld>
            <a:endParaRPr lang="it-IT">
              <a:solidFill>
                <a:srgbClr val="000000"/>
              </a:solidFill>
            </a:endParaRPr>
          </a:p>
        </p:txBody>
      </p:sp>
    </p:spTree>
    <p:extLst>
      <p:ext uri="{BB962C8B-B14F-4D97-AF65-F5344CB8AC3E}">
        <p14:creationId xmlns:p14="http://schemas.microsoft.com/office/powerpoint/2010/main" val="339514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083F2-0BFF-4B07-934D-844FEBD80296}" type="slidenum">
              <a:rPr lang="it-IT" altLang="it-IT"/>
              <a:pPr/>
              <a:t>66</a:t>
            </a:fld>
            <a:endParaRPr lang="it-IT" altLang="it-IT"/>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80158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18D0E-5960-4B2A-999E-28397DFF24FC}" type="slidenum">
              <a:rPr lang="it-IT" altLang="it-IT"/>
              <a:pPr/>
              <a:t>67</a:t>
            </a:fld>
            <a:endParaRPr lang="it-IT" altLang="it-IT"/>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65110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it-IT" smtClean="0"/>
          </a:p>
        </p:txBody>
      </p:sp>
    </p:spTree>
    <p:extLst>
      <p:ext uri="{BB962C8B-B14F-4D97-AF65-F5344CB8AC3E}">
        <p14:creationId xmlns:p14="http://schemas.microsoft.com/office/powerpoint/2010/main" val="321999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dirty="0" smtClean="0"/>
          </a:p>
        </p:txBody>
      </p:sp>
    </p:spTree>
    <p:extLst>
      <p:ext uri="{BB962C8B-B14F-4D97-AF65-F5344CB8AC3E}">
        <p14:creationId xmlns:p14="http://schemas.microsoft.com/office/powerpoint/2010/main" val="99174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dirty="0" smtClean="0"/>
          </a:p>
        </p:txBody>
      </p:sp>
    </p:spTree>
    <p:extLst>
      <p:ext uri="{BB962C8B-B14F-4D97-AF65-F5344CB8AC3E}">
        <p14:creationId xmlns:p14="http://schemas.microsoft.com/office/powerpoint/2010/main" val="135952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195604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extLst>
      <p:ext uri="{BB962C8B-B14F-4D97-AF65-F5344CB8AC3E}">
        <p14:creationId xmlns:p14="http://schemas.microsoft.com/office/powerpoint/2010/main" val="241313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39" descr="Cover_03"/>
          <p:cNvPicPr>
            <a:picLocks noChangeAspect="1" noChangeArrowheads="1"/>
          </p:cNvPicPr>
          <p:nvPr userDrawn="1"/>
        </p:nvPicPr>
        <p:blipFill>
          <a:blip r:embed="rId2">
            <a:extLst>
              <a:ext uri="{28A0092B-C50C-407E-A947-70E740481C1C}">
                <a14:useLocalDpi xmlns:a14="http://schemas.microsoft.com/office/drawing/2010/main" val="0"/>
              </a:ext>
            </a:extLst>
          </a:blip>
          <a:srcRect l="3325" t="4535" b="19568"/>
          <a:stretch>
            <a:fillRect/>
          </a:stretch>
        </p:blipFill>
        <p:spPr bwMode="auto">
          <a:xfrm>
            <a:off x="352425" y="342900"/>
            <a:ext cx="10339388"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Rectangle 40"/>
          <p:cNvSpPr>
            <a:spLocks noGrp="1" noChangeArrowheads="1"/>
          </p:cNvSpPr>
          <p:nvPr>
            <p:ph type="ctrTitle" sz="quarter"/>
          </p:nvPr>
        </p:nvSpPr>
        <p:spPr>
          <a:xfrm>
            <a:off x="1330325" y="2289175"/>
            <a:ext cx="8575675" cy="731838"/>
          </a:xfrm>
        </p:spPr>
        <p:txBody>
          <a:bodyPr lIns="91440" tIns="45720" rIns="91440" bIns="45720"/>
          <a:lstStyle>
            <a:lvl1pPr algn="ctr">
              <a:defRPr sz="4200"/>
            </a:lvl1pPr>
          </a:lstStyle>
          <a:p>
            <a:r>
              <a:rPr lang="it-IT"/>
              <a:t>Fare clic per modificare stile</a:t>
            </a:r>
          </a:p>
        </p:txBody>
      </p:sp>
      <p:sp>
        <p:nvSpPr>
          <p:cNvPr id="4138" name="Rectangle 42"/>
          <p:cNvSpPr>
            <a:spLocks noGrp="1" noChangeArrowheads="1"/>
          </p:cNvSpPr>
          <p:nvPr>
            <p:ph type="subTitle" sz="quarter" idx="1"/>
          </p:nvPr>
        </p:nvSpPr>
        <p:spPr>
          <a:xfrm>
            <a:off x="1828800" y="3251200"/>
            <a:ext cx="7467600" cy="822325"/>
          </a:xfrm>
        </p:spPr>
        <p:txBody>
          <a:bodyPr/>
          <a:lstStyle>
            <a:lvl1pPr marL="0" indent="0" algn="ctr">
              <a:defRPr sz="2400" b="1">
                <a:solidFill>
                  <a:schemeClr val="bg1"/>
                </a:solidFill>
              </a:defRPr>
            </a:lvl1pPr>
          </a:lstStyle>
          <a:p>
            <a:r>
              <a:rPr lang="it-IT"/>
              <a:t>Fare clic per modificare lo stile del sottotitolo dello schema</a:t>
            </a:r>
          </a:p>
        </p:txBody>
      </p:sp>
    </p:spTree>
    <p:extLst>
      <p:ext uri="{BB962C8B-B14F-4D97-AF65-F5344CB8AC3E}">
        <p14:creationId xmlns:p14="http://schemas.microsoft.com/office/powerpoint/2010/main" val="121392338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1596005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78750" y="544513"/>
            <a:ext cx="2149475" cy="429736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1330325" y="544513"/>
            <a:ext cx="6296025" cy="429736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3832317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48" y="2349387"/>
            <a:ext cx="9085342" cy="1621111"/>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603297" y="4285615"/>
            <a:ext cx="7482047" cy="1932728"/>
          </a:xfrm>
        </p:spPr>
        <p:txBody>
          <a:bodyPr/>
          <a:lstStyle>
            <a:lvl1pPr marL="0" indent="0" algn="ctr">
              <a:buNone/>
              <a:defRPr/>
            </a:lvl1pPr>
            <a:lvl2pPr marL="504138" indent="0" algn="ctr">
              <a:buNone/>
              <a:defRPr/>
            </a:lvl2pPr>
            <a:lvl3pPr marL="1008276" indent="0" algn="ctr">
              <a:buNone/>
              <a:defRPr/>
            </a:lvl3pPr>
            <a:lvl4pPr marL="1512414" indent="0" algn="ctr">
              <a:buNone/>
              <a:defRPr/>
            </a:lvl4pPr>
            <a:lvl5pPr marL="2016551" indent="0" algn="ctr">
              <a:buNone/>
              <a:defRPr/>
            </a:lvl5pPr>
            <a:lvl6pPr marL="2520689" indent="0" algn="ctr">
              <a:buNone/>
              <a:defRPr/>
            </a:lvl6pPr>
            <a:lvl7pPr marL="3024827" indent="0" algn="ctr">
              <a:buNone/>
              <a:defRPr/>
            </a:lvl7pPr>
            <a:lvl8pPr marL="3528964" indent="0" algn="ctr">
              <a:buNone/>
              <a:defRPr/>
            </a:lvl8pPr>
            <a:lvl9pPr marL="4033103"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16540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93313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329" y="4859833"/>
            <a:ext cx="9085342" cy="1502066"/>
          </a:xfrm>
        </p:spPr>
        <p:txBody>
          <a:bodyPr/>
          <a:lstStyle>
            <a:lvl1pPr algn="l">
              <a:defRPr sz="4411"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44329" y="3205460"/>
            <a:ext cx="9085342" cy="1654373"/>
          </a:xfrm>
        </p:spPr>
        <p:txBody>
          <a:bodyPr anchor="b"/>
          <a:lstStyle>
            <a:lvl1pPr marL="0" indent="0">
              <a:buNone/>
              <a:defRPr sz="2206"/>
            </a:lvl1pPr>
            <a:lvl2pPr marL="504138" indent="0">
              <a:buNone/>
              <a:defRPr sz="1985"/>
            </a:lvl2pPr>
            <a:lvl3pPr marL="1008276" indent="0">
              <a:buNone/>
              <a:defRPr sz="1764"/>
            </a:lvl3pPr>
            <a:lvl4pPr marL="1512414" indent="0">
              <a:buNone/>
              <a:defRPr sz="1544"/>
            </a:lvl4pPr>
            <a:lvl5pPr marL="2016551" indent="0">
              <a:buNone/>
              <a:defRPr sz="1544"/>
            </a:lvl5pPr>
            <a:lvl6pPr marL="2520689" indent="0">
              <a:buNone/>
              <a:defRPr sz="1544"/>
            </a:lvl6pPr>
            <a:lvl7pPr marL="3024827" indent="0">
              <a:buNone/>
              <a:defRPr sz="1544"/>
            </a:lvl7pPr>
            <a:lvl8pPr marL="3528964" indent="0">
              <a:buNone/>
              <a:defRPr sz="1544"/>
            </a:lvl8pPr>
            <a:lvl9pPr marL="4033103" indent="0">
              <a:buNone/>
              <a:defRPr sz="1544"/>
            </a:lvl9pPr>
          </a:lstStyle>
          <a:p>
            <a:pPr lvl="0"/>
            <a:r>
              <a:rPr lang="it-IT" smtClean="0"/>
              <a:t>Fare clic per modificare stili del testo dello schema</a:t>
            </a:r>
          </a:p>
        </p:txBody>
      </p:sp>
    </p:spTree>
    <p:extLst>
      <p:ext uri="{BB962C8B-B14F-4D97-AF65-F5344CB8AC3E}">
        <p14:creationId xmlns:p14="http://schemas.microsoft.com/office/powerpoint/2010/main" val="217707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30513" y="1853949"/>
            <a:ext cx="4206795" cy="2983124"/>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15452" y="1853949"/>
            <a:ext cx="4208651" cy="2983124"/>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20557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432" y="302866"/>
            <a:ext cx="9619774" cy="126047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34432" y="1692890"/>
            <a:ext cx="4722671" cy="705515"/>
          </a:xfrm>
        </p:spPr>
        <p:txBody>
          <a:bodyPr anchor="b"/>
          <a:lstStyle>
            <a:lvl1pPr marL="0" indent="0">
              <a:buNone/>
              <a:defRPr sz="2647" b="1"/>
            </a:lvl1pPr>
            <a:lvl2pPr marL="504138" indent="0">
              <a:buNone/>
              <a:defRPr sz="2206" b="1"/>
            </a:lvl2pPr>
            <a:lvl3pPr marL="1008276" indent="0">
              <a:buNone/>
              <a:defRPr sz="1985" b="1"/>
            </a:lvl3pPr>
            <a:lvl4pPr marL="1512414" indent="0">
              <a:buNone/>
              <a:defRPr sz="1764" b="1"/>
            </a:lvl4pPr>
            <a:lvl5pPr marL="2016551" indent="0">
              <a:buNone/>
              <a:defRPr sz="1764" b="1"/>
            </a:lvl5pPr>
            <a:lvl6pPr marL="2520689" indent="0">
              <a:buNone/>
              <a:defRPr sz="1764" b="1"/>
            </a:lvl6pPr>
            <a:lvl7pPr marL="3024827" indent="0">
              <a:buNone/>
              <a:defRPr sz="1764" b="1"/>
            </a:lvl7pPr>
            <a:lvl8pPr marL="3528964" indent="0">
              <a:buNone/>
              <a:defRPr sz="1764" b="1"/>
            </a:lvl8pPr>
            <a:lvl9pPr marL="4033103" indent="0">
              <a:buNone/>
              <a:defRPr sz="1764" b="1"/>
            </a:lvl9pPr>
          </a:lstStyle>
          <a:p>
            <a:pPr lvl="0"/>
            <a:r>
              <a:rPr lang="it-IT" smtClean="0"/>
              <a:t>Fare clic per modificare stili del testo dello schema</a:t>
            </a:r>
          </a:p>
        </p:txBody>
      </p:sp>
      <p:sp>
        <p:nvSpPr>
          <p:cNvPr id="4" name="Segnaposto contenuto 3"/>
          <p:cNvSpPr>
            <a:spLocks noGrp="1"/>
          </p:cNvSpPr>
          <p:nvPr>
            <p:ph sz="half" idx="2"/>
          </p:nvPr>
        </p:nvSpPr>
        <p:spPr>
          <a:xfrm>
            <a:off x="534432" y="2398405"/>
            <a:ext cx="472267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680" y="1692890"/>
            <a:ext cx="4724526" cy="705515"/>
          </a:xfrm>
        </p:spPr>
        <p:txBody>
          <a:bodyPr anchor="b"/>
          <a:lstStyle>
            <a:lvl1pPr marL="0" indent="0">
              <a:buNone/>
              <a:defRPr sz="2647" b="1"/>
            </a:lvl1pPr>
            <a:lvl2pPr marL="504138" indent="0">
              <a:buNone/>
              <a:defRPr sz="2206" b="1"/>
            </a:lvl2pPr>
            <a:lvl3pPr marL="1008276" indent="0">
              <a:buNone/>
              <a:defRPr sz="1985" b="1"/>
            </a:lvl3pPr>
            <a:lvl4pPr marL="1512414" indent="0">
              <a:buNone/>
              <a:defRPr sz="1764" b="1"/>
            </a:lvl4pPr>
            <a:lvl5pPr marL="2016551" indent="0">
              <a:buNone/>
              <a:defRPr sz="1764" b="1"/>
            </a:lvl5pPr>
            <a:lvl6pPr marL="2520689" indent="0">
              <a:buNone/>
              <a:defRPr sz="1764" b="1"/>
            </a:lvl6pPr>
            <a:lvl7pPr marL="3024827" indent="0">
              <a:buNone/>
              <a:defRPr sz="1764" b="1"/>
            </a:lvl7pPr>
            <a:lvl8pPr marL="3528964" indent="0">
              <a:buNone/>
              <a:defRPr sz="1764" b="1"/>
            </a:lvl8pPr>
            <a:lvl9pPr marL="4033103" indent="0">
              <a:buNone/>
              <a:defRPr sz="1764"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429680" y="2398405"/>
            <a:ext cx="4724526"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4441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369448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972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434" y="301113"/>
            <a:ext cx="3516488" cy="1281483"/>
          </a:xfrm>
        </p:spPr>
        <p:txBody>
          <a:bodyPr anchor="b"/>
          <a:lstStyle>
            <a:lvl1pPr algn="l">
              <a:defRPr sz="2206" b="1"/>
            </a:lvl1pPr>
          </a:lstStyle>
          <a:p>
            <a:r>
              <a:rPr lang="it-IT" smtClean="0"/>
              <a:t>Fare clic per modificare lo stile del titolo</a:t>
            </a:r>
            <a:endParaRPr lang="it-IT"/>
          </a:p>
        </p:txBody>
      </p:sp>
      <p:sp>
        <p:nvSpPr>
          <p:cNvPr id="3" name="Segnaposto contenuto 2"/>
          <p:cNvSpPr>
            <a:spLocks noGrp="1"/>
          </p:cNvSpPr>
          <p:nvPr>
            <p:ph idx="1"/>
          </p:nvPr>
        </p:nvSpPr>
        <p:spPr>
          <a:xfrm>
            <a:off x="4178960" y="301115"/>
            <a:ext cx="5975246"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434" y="1582598"/>
            <a:ext cx="3516488" cy="5173200"/>
          </a:xfrm>
        </p:spPr>
        <p:txBody>
          <a:bodyPr/>
          <a:lstStyle>
            <a:lvl1pPr marL="0" indent="0">
              <a:buNone/>
              <a:defRPr sz="1544"/>
            </a:lvl1pPr>
            <a:lvl2pPr marL="504138" indent="0">
              <a:buNone/>
              <a:defRPr sz="1323"/>
            </a:lvl2pPr>
            <a:lvl3pPr marL="1008276" indent="0">
              <a:buNone/>
              <a:defRPr sz="1103"/>
            </a:lvl3pPr>
            <a:lvl4pPr marL="1512414" indent="0">
              <a:buNone/>
              <a:defRPr sz="993"/>
            </a:lvl4pPr>
            <a:lvl5pPr marL="2016551" indent="0">
              <a:buNone/>
              <a:defRPr sz="993"/>
            </a:lvl5pPr>
            <a:lvl6pPr marL="2520689" indent="0">
              <a:buNone/>
              <a:defRPr sz="993"/>
            </a:lvl6pPr>
            <a:lvl7pPr marL="3024827" indent="0">
              <a:buNone/>
              <a:defRPr sz="993"/>
            </a:lvl7pPr>
            <a:lvl8pPr marL="3528964" indent="0">
              <a:buNone/>
              <a:defRPr sz="993"/>
            </a:lvl8pPr>
            <a:lvl9pPr marL="4033103" indent="0">
              <a:buNone/>
              <a:defRPr sz="993"/>
            </a:lvl9pPr>
          </a:lstStyle>
          <a:p>
            <a:pPr lvl="0"/>
            <a:r>
              <a:rPr lang="it-IT" smtClean="0"/>
              <a:t>Fare clic per modificare stili del testo dello schema</a:t>
            </a:r>
          </a:p>
        </p:txBody>
      </p:sp>
    </p:spTree>
    <p:extLst>
      <p:ext uri="{BB962C8B-B14F-4D97-AF65-F5344CB8AC3E}">
        <p14:creationId xmlns:p14="http://schemas.microsoft.com/office/powerpoint/2010/main" val="268934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93613040"/>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049" y="5293995"/>
            <a:ext cx="6413183" cy="624986"/>
          </a:xfrm>
        </p:spPr>
        <p:txBody>
          <a:bodyPr anchor="b"/>
          <a:lstStyle>
            <a:lvl1pPr algn="l">
              <a:defRPr sz="2206"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95049" y="675755"/>
            <a:ext cx="6413183" cy="4537710"/>
          </a:xfrm>
        </p:spPr>
        <p:txBody>
          <a:bodyPr/>
          <a:lstStyle>
            <a:lvl1pPr marL="0" indent="0">
              <a:buNone/>
              <a:defRPr sz="3529"/>
            </a:lvl1pPr>
            <a:lvl2pPr marL="504138" indent="0">
              <a:buNone/>
              <a:defRPr sz="3088"/>
            </a:lvl2pPr>
            <a:lvl3pPr marL="1008276" indent="0">
              <a:buNone/>
              <a:defRPr sz="2647"/>
            </a:lvl3pPr>
            <a:lvl4pPr marL="1512414" indent="0">
              <a:buNone/>
              <a:defRPr sz="2206"/>
            </a:lvl4pPr>
            <a:lvl5pPr marL="2016551" indent="0">
              <a:buNone/>
              <a:defRPr sz="2206"/>
            </a:lvl5pPr>
            <a:lvl6pPr marL="2520689" indent="0">
              <a:buNone/>
              <a:defRPr sz="2206"/>
            </a:lvl6pPr>
            <a:lvl7pPr marL="3024827" indent="0">
              <a:buNone/>
              <a:defRPr sz="2206"/>
            </a:lvl7pPr>
            <a:lvl8pPr marL="3528964" indent="0">
              <a:buNone/>
              <a:defRPr sz="2206"/>
            </a:lvl8pPr>
            <a:lvl9pPr marL="4033103" indent="0">
              <a:buNone/>
              <a:defRPr sz="2206"/>
            </a:lvl9pPr>
          </a:lstStyle>
          <a:p>
            <a:endParaRPr lang="it-IT"/>
          </a:p>
        </p:txBody>
      </p:sp>
      <p:sp>
        <p:nvSpPr>
          <p:cNvPr id="4" name="Segnaposto testo 3"/>
          <p:cNvSpPr>
            <a:spLocks noGrp="1"/>
          </p:cNvSpPr>
          <p:nvPr>
            <p:ph type="body" sz="half" idx="2"/>
          </p:nvPr>
        </p:nvSpPr>
        <p:spPr>
          <a:xfrm>
            <a:off x="2095049" y="5918981"/>
            <a:ext cx="6413183" cy="887584"/>
          </a:xfrm>
        </p:spPr>
        <p:txBody>
          <a:bodyPr/>
          <a:lstStyle>
            <a:lvl1pPr marL="0" indent="0">
              <a:buNone/>
              <a:defRPr sz="1544"/>
            </a:lvl1pPr>
            <a:lvl2pPr marL="504138" indent="0">
              <a:buNone/>
              <a:defRPr sz="1323"/>
            </a:lvl2pPr>
            <a:lvl3pPr marL="1008276" indent="0">
              <a:buNone/>
              <a:defRPr sz="1103"/>
            </a:lvl3pPr>
            <a:lvl4pPr marL="1512414" indent="0">
              <a:buNone/>
              <a:defRPr sz="993"/>
            </a:lvl4pPr>
            <a:lvl5pPr marL="2016551" indent="0">
              <a:buNone/>
              <a:defRPr sz="993"/>
            </a:lvl5pPr>
            <a:lvl6pPr marL="2520689" indent="0">
              <a:buNone/>
              <a:defRPr sz="993"/>
            </a:lvl6pPr>
            <a:lvl7pPr marL="3024827" indent="0">
              <a:buNone/>
              <a:defRPr sz="993"/>
            </a:lvl7pPr>
            <a:lvl8pPr marL="3528964" indent="0">
              <a:buNone/>
              <a:defRPr sz="993"/>
            </a:lvl8pPr>
            <a:lvl9pPr marL="4033103" indent="0">
              <a:buNone/>
              <a:defRPr sz="993"/>
            </a:lvl9pPr>
          </a:lstStyle>
          <a:p>
            <a:pPr lvl="0"/>
            <a:r>
              <a:rPr lang="it-IT" smtClean="0"/>
              <a:t>Fare clic per modificare stili del testo dello schema</a:t>
            </a:r>
          </a:p>
        </p:txBody>
      </p:sp>
    </p:spTree>
    <p:extLst>
      <p:ext uri="{BB962C8B-B14F-4D97-AF65-F5344CB8AC3E}">
        <p14:creationId xmlns:p14="http://schemas.microsoft.com/office/powerpoint/2010/main" val="181571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77895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77100" y="544456"/>
            <a:ext cx="2147005" cy="429261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30515" y="544456"/>
            <a:ext cx="6268441" cy="429261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46806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330513" y="544457"/>
            <a:ext cx="8593590" cy="644243"/>
          </a:xfr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56868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48" y="2349387"/>
            <a:ext cx="9085342" cy="1621111"/>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603297" y="4285615"/>
            <a:ext cx="7482047" cy="1932728"/>
          </a:xfrm>
        </p:spPr>
        <p:txBody>
          <a:bodyPr/>
          <a:lstStyle>
            <a:lvl1pPr marL="0" indent="0" algn="ctr">
              <a:buNone/>
              <a:defRPr/>
            </a:lvl1pPr>
            <a:lvl2pPr marL="504138" indent="0" algn="ctr">
              <a:buNone/>
              <a:defRPr/>
            </a:lvl2pPr>
            <a:lvl3pPr marL="1008276" indent="0" algn="ctr">
              <a:buNone/>
              <a:defRPr/>
            </a:lvl3pPr>
            <a:lvl4pPr marL="1512414" indent="0" algn="ctr">
              <a:buNone/>
              <a:defRPr/>
            </a:lvl4pPr>
            <a:lvl5pPr marL="2016551" indent="0" algn="ctr">
              <a:buNone/>
              <a:defRPr/>
            </a:lvl5pPr>
            <a:lvl6pPr marL="2520689" indent="0" algn="ctr">
              <a:buNone/>
              <a:defRPr/>
            </a:lvl6pPr>
            <a:lvl7pPr marL="3024827" indent="0" algn="ctr">
              <a:buNone/>
              <a:defRPr/>
            </a:lvl7pPr>
            <a:lvl8pPr marL="3528964" indent="0" algn="ctr">
              <a:buNone/>
              <a:defRPr/>
            </a:lvl8pPr>
            <a:lvl9pPr marL="4033103"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81225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8546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329" y="4859833"/>
            <a:ext cx="9085342" cy="1502066"/>
          </a:xfrm>
        </p:spPr>
        <p:txBody>
          <a:bodyPr/>
          <a:lstStyle>
            <a:lvl1pPr algn="l">
              <a:defRPr sz="4411"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44329" y="3205460"/>
            <a:ext cx="9085342" cy="1654373"/>
          </a:xfrm>
        </p:spPr>
        <p:txBody>
          <a:bodyPr anchor="b"/>
          <a:lstStyle>
            <a:lvl1pPr marL="0" indent="0">
              <a:buNone/>
              <a:defRPr sz="2206"/>
            </a:lvl1pPr>
            <a:lvl2pPr marL="504138" indent="0">
              <a:buNone/>
              <a:defRPr sz="1985"/>
            </a:lvl2pPr>
            <a:lvl3pPr marL="1008276" indent="0">
              <a:buNone/>
              <a:defRPr sz="1764"/>
            </a:lvl3pPr>
            <a:lvl4pPr marL="1512414" indent="0">
              <a:buNone/>
              <a:defRPr sz="1544"/>
            </a:lvl4pPr>
            <a:lvl5pPr marL="2016551" indent="0">
              <a:buNone/>
              <a:defRPr sz="1544"/>
            </a:lvl5pPr>
            <a:lvl6pPr marL="2520689" indent="0">
              <a:buNone/>
              <a:defRPr sz="1544"/>
            </a:lvl6pPr>
            <a:lvl7pPr marL="3024827" indent="0">
              <a:buNone/>
              <a:defRPr sz="1544"/>
            </a:lvl7pPr>
            <a:lvl8pPr marL="3528964" indent="0">
              <a:buNone/>
              <a:defRPr sz="1544"/>
            </a:lvl8pPr>
            <a:lvl9pPr marL="4033103" indent="0">
              <a:buNone/>
              <a:defRPr sz="1544"/>
            </a:lvl9pPr>
          </a:lstStyle>
          <a:p>
            <a:pPr lvl="0"/>
            <a:r>
              <a:rPr lang="it-IT" smtClean="0"/>
              <a:t>Fare clic per modificare stili del testo dello schema</a:t>
            </a:r>
          </a:p>
        </p:txBody>
      </p:sp>
    </p:spTree>
    <p:extLst>
      <p:ext uri="{BB962C8B-B14F-4D97-AF65-F5344CB8AC3E}">
        <p14:creationId xmlns:p14="http://schemas.microsoft.com/office/powerpoint/2010/main" val="2950444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30513" y="1853949"/>
            <a:ext cx="4206795" cy="2983124"/>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15452" y="1853949"/>
            <a:ext cx="4208651" cy="2983124"/>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097451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432" y="302866"/>
            <a:ext cx="9619774" cy="126047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34432" y="1692890"/>
            <a:ext cx="4722671" cy="705515"/>
          </a:xfrm>
        </p:spPr>
        <p:txBody>
          <a:bodyPr anchor="b"/>
          <a:lstStyle>
            <a:lvl1pPr marL="0" indent="0">
              <a:buNone/>
              <a:defRPr sz="2647" b="1"/>
            </a:lvl1pPr>
            <a:lvl2pPr marL="504138" indent="0">
              <a:buNone/>
              <a:defRPr sz="2206" b="1"/>
            </a:lvl2pPr>
            <a:lvl3pPr marL="1008276" indent="0">
              <a:buNone/>
              <a:defRPr sz="1985" b="1"/>
            </a:lvl3pPr>
            <a:lvl4pPr marL="1512414" indent="0">
              <a:buNone/>
              <a:defRPr sz="1764" b="1"/>
            </a:lvl4pPr>
            <a:lvl5pPr marL="2016551" indent="0">
              <a:buNone/>
              <a:defRPr sz="1764" b="1"/>
            </a:lvl5pPr>
            <a:lvl6pPr marL="2520689" indent="0">
              <a:buNone/>
              <a:defRPr sz="1764" b="1"/>
            </a:lvl6pPr>
            <a:lvl7pPr marL="3024827" indent="0">
              <a:buNone/>
              <a:defRPr sz="1764" b="1"/>
            </a:lvl7pPr>
            <a:lvl8pPr marL="3528964" indent="0">
              <a:buNone/>
              <a:defRPr sz="1764" b="1"/>
            </a:lvl8pPr>
            <a:lvl9pPr marL="4033103" indent="0">
              <a:buNone/>
              <a:defRPr sz="1764" b="1"/>
            </a:lvl9pPr>
          </a:lstStyle>
          <a:p>
            <a:pPr lvl="0"/>
            <a:r>
              <a:rPr lang="it-IT" smtClean="0"/>
              <a:t>Fare clic per modificare stili del testo dello schema</a:t>
            </a:r>
          </a:p>
        </p:txBody>
      </p:sp>
      <p:sp>
        <p:nvSpPr>
          <p:cNvPr id="4" name="Segnaposto contenuto 3"/>
          <p:cNvSpPr>
            <a:spLocks noGrp="1"/>
          </p:cNvSpPr>
          <p:nvPr>
            <p:ph sz="half" idx="2"/>
          </p:nvPr>
        </p:nvSpPr>
        <p:spPr>
          <a:xfrm>
            <a:off x="534432" y="2398405"/>
            <a:ext cx="472267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680" y="1692890"/>
            <a:ext cx="4724526" cy="705515"/>
          </a:xfrm>
        </p:spPr>
        <p:txBody>
          <a:bodyPr anchor="b"/>
          <a:lstStyle>
            <a:lvl1pPr marL="0" indent="0">
              <a:buNone/>
              <a:defRPr sz="2647" b="1"/>
            </a:lvl1pPr>
            <a:lvl2pPr marL="504138" indent="0">
              <a:buNone/>
              <a:defRPr sz="2206" b="1"/>
            </a:lvl2pPr>
            <a:lvl3pPr marL="1008276" indent="0">
              <a:buNone/>
              <a:defRPr sz="1985" b="1"/>
            </a:lvl3pPr>
            <a:lvl4pPr marL="1512414" indent="0">
              <a:buNone/>
              <a:defRPr sz="1764" b="1"/>
            </a:lvl4pPr>
            <a:lvl5pPr marL="2016551" indent="0">
              <a:buNone/>
              <a:defRPr sz="1764" b="1"/>
            </a:lvl5pPr>
            <a:lvl6pPr marL="2520689" indent="0">
              <a:buNone/>
              <a:defRPr sz="1764" b="1"/>
            </a:lvl6pPr>
            <a:lvl7pPr marL="3024827" indent="0">
              <a:buNone/>
              <a:defRPr sz="1764" b="1"/>
            </a:lvl7pPr>
            <a:lvl8pPr marL="3528964" indent="0">
              <a:buNone/>
              <a:defRPr sz="1764" b="1"/>
            </a:lvl8pPr>
            <a:lvl9pPr marL="4033103" indent="0">
              <a:buNone/>
              <a:defRPr sz="1764"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429680" y="2398405"/>
            <a:ext cx="4724526"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2063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03740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550" y="4859338"/>
            <a:ext cx="9085263" cy="15017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Tree>
    <p:extLst>
      <p:ext uri="{BB962C8B-B14F-4D97-AF65-F5344CB8AC3E}">
        <p14:creationId xmlns:p14="http://schemas.microsoft.com/office/powerpoint/2010/main" val="3664794501"/>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88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434" y="301113"/>
            <a:ext cx="3516488" cy="1281483"/>
          </a:xfrm>
        </p:spPr>
        <p:txBody>
          <a:bodyPr anchor="b"/>
          <a:lstStyle>
            <a:lvl1pPr algn="l">
              <a:defRPr sz="2206" b="1"/>
            </a:lvl1pPr>
          </a:lstStyle>
          <a:p>
            <a:r>
              <a:rPr lang="it-IT" smtClean="0"/>
              <a:t>Fare clic per modificare lo stile del titolo</a:t>
            </a:r>
            <a:endParaRPr lang="it-IT"/>
          </a:p>
        </p:txBody>
      </p:sp>
      <p:sp>
        <p:nvSpPr>
          <p:cNvPr id="3" name="Segnaposto contenuto 2"/>
          <p:cNvSpPr>
            <a:spLocks noGrp="1"/>
          </p:cNvSpPr>
          <p:nvPr>
            <p:ph idx="1"/>
          </p:nvPr>
        </p:nvSpPr>
        <p:spPr>
          <a:xfrm>
            <a:off x="4178960" y="301115"/>
            <a:ext cx="5975246"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434" y="1582598"/>
            <a:ext cx="3516488" cy="5173200"/>
          </a:xfrm>
        </p:spPr>
        <p:txBody>
          <a:bodyPr/>
          <a:lstStyle>
            <a:lvl1pPr marL="0" indent="0">
              <a:buNone/>
              <a:defRPr sz="1544"/>
            </a:lvl1pPr>
            <a:lvl2pPr marL="504138" indent="0">
              <a:buNone/>
              <a:defRPr sz="1323"/>
            </a:lvl2pPr>
            <a:lvl3pPr marL="1008276" indent="0">
              <a:buNone/>
              <a:defRPr sz="1103"/>
            </a:lvl3pPr>
            <a:lvl4pPr marL="1512414" indent="0">
              <a:buNone/>
              <a:defRPr sz="993"/>
            </a:lvl4pPr>
            <a:lvl5pPr marL="2016551" indent="0">
              <a:buNone/>
              <a:defRPr sz="993"/>
            </a:lvl5pPr>
            <a:lvl6pPr marL="2520689" indent="0">
              <a:buNone/>
              <a:defRPr sz="993"/>
            </a:lvl6pPr>
            <a:lvl7pPr marL="3024827" indent="0">
              <a:buNone/>
              <a:defRPr sz="993"/>
            </a:lvl7pPr>
            <a:lvl8pPr marL="3528964" indent="0">
              <a:buNone/>
              <a:defRPr sz="993"/>
            </a:lvl8pPr>
            <a:lvl9pPr marL="4033103" indent="0">
              <a:buNone/>
              <a:defRPr sz="993"/>
            </a:lvl9pPr>
          </a:lstStyle>
          <a:p>
            <a:pPr lvl="0"/>
            <a:r>
              <a:rPr lang="it-IT" smtClean="0"/>
              <a:t>Fare clic per modificare stili del testo dello schema</a:t>
            </a:r>
          </a:p>
        </p:txBody>
      </p:sp>
    </p:spTree>
    <p:extLst>
      <p:ext uri="{BB962C8B-B14F-4D97-AF65-F5344CB8AC3E}">
        <p14:creationId xmlns:p14="http://schemas.microsoft.com/office/powerpoint/2010/main" val="3241480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049" y="5293995"/>
            <a:ext cx="6413183" cy="624986"/>
          </a:xfrm>
        </p:spPr>
        <p:txBody>
          <a:bodyPr anchor="b"/>
          <a:lstStyle>
            <a:lvl1pPr algn="l">
              <a:defRPr sz="2206"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95049" y="675755"/>
            <a:ext cx="6413183" cy="4537710"/>
          </a:xfrm>
        </p:spPr>
        <p:txBody>
          <a:bodyPr/>
          <a:lstStyle>
            <a:lvl1pPr marL="0" indent="0">
              <a:buNone/>
              <a:defRPr sz="3529"/>
            </a:lvl1pPr>
            <a:lvl2pPr marL="504138" indent="0">
              <a:buNone/>
              <a:defRPr sz="3088"/>
            </a:lvl2pPr>
            <a:lvl3pPr marL="1008276" indent="0">
              <a:buNone/>
              <a:defRPr sz="2647"/>
            </a:lvl3pPr>
            <a:lvl4pPr marL="1512414" indent="0">
              <a:buNone/>
              <a:defRPr sz="2206"/>
            </a:lvl4pPr>
            <a:lvl5pPr marL="2016551" indent="0">
              <a:buNone/>
              <a:defRPr sz="2206"/>
            </a:lvl5pPr>
            <a:lvl6pPr marL="2520689" indent="0">
              <a:buNone/>
              <a:defRPr sz="2206"/>
            </a:lvl6pPr>
            <a:lvl7pPr marL="3024827" indent="0">
              <a:buNone/>
              <a:defRPr sz="2206"/>
            </a:lvl7pPr>
            <a:lvl8pPr marL="3528964" indent="0">
              <a:buNone/>
              <a:defRPr sz="2206"/>
            </a:lvl8pPr>
            <a:lvl9pPr marL="4033103" indent="0">
              <a:buNone/>
              <a:defRPr sz="2206"/>
            </a:lvl9pPr>
          </a:lstStyle>
          <a:p>
            <a:endParaRPr lang="it-IT"/>
          </a:p>
        </p:txBody>
      </p:sp>
      <p:sp>
        <p:nvSpPr>
          <p:cNvPr id="4" name="Segnaposto testo 3"/>
          <p:cNvSpPr>
            <a:spLocks noGrp="1"/>
          </p:cNvSpPr>
          <p:nvPr>
            <p:ph type="body" sz="half" idx="2"/>
          </p:nvPr>
        </p:nvSpPr>
        <p:spPr>
          <a:xfrm>
            <a:off x="2095049" y="5918981"/>
            <a:ext cx="6413183" cy="887584"/>
          </a:xfrm>
        </p:spPr>
        <p:txBody>
          <a:bodyPr/>
          <a:lstStyle>
            <a:lvl1pPr marL="0" indent="0">
              <a:buNone/>
              <a:defRPr sz="1544"/>
            </a:lvl1pPr>
            <a:lvl2pPr marL="504138" indent="0">
              <a:buNone/>
              <a:defRPr sz="1323"/>
            </a:lvl2pPr>
            <a:lvl3pPr marL="1008276" indent="0">
              <a:buNone/>
              <a:defRPr sz="1103"/>
            </a:lvl3pPr>
            <a:lvl4pPr marL="1512414" indent="0">
              <a:buNone/>
              <a:defRPr sz="993"/>
            </a:lvl4pPr>
            <a:lvl5pPr marL="2016551" indent="0">
              <a:buNone/>
              <a:defRPr sz="993"/>
            </a:lvl5pPr>
            <a:lvl6pPr marL="2520689" indent="0">
              <a:buNone/>
              <a:defRPr sz="993"/>
            </a:lvl6pPr>
            <a:lvl7pPr marL="3024827" indent="0">
              <a:buNone/>
              <a:defRPr sz="993"/>
            </a:lvl7pPr>
            <a:lvl8pPr marL="3528964" indent="0">
              <a:buNone/>
              <a:defRPr sz="993"/>
            </a:lvl8pPr>
            <a:lvl9pPr marL="4033103" indent="0">
              <a:buNone/>
              <a:defRPr sz="993"/>
            </a:lvl9pPr>
          </a:lstStyle>
          <a:p>
            <a:pPr lvl="0"/>
            <a:r>
              <a:rPr lang="it-IT" smtClean="0"/>
              <a:t>Fare clic per modificare stili del testo dello schema</a:t>
            </a:r>
          </a:p>
        </p:txBody>
      </p:sp>
    </p:spTree>
    <p:extLst>
      <p:ext uri="{BB962C8B-B14F-4D97-AF65-F5344CB8AC3E}">
        <p14:creationId xmlns:p14="http://schemas.microsoft.com/office/powerpoint/2010/main" val="1179685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86185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77100" y="544456"/>
            <a:ext cx="2147005" cy="429261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30515" y="544456"/>
            <a:ext cx="6268441" cy="429261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77756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330513" y="544457"/>
            <a:ext cx="8593590" cy="644243"/>
          </a:xfr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4193069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48" y="2349387"/>
            <a:ext cx="9085342" cy="1621111"/>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603297" y="4285615"/>
            <a:ext cx="7482047" cy="1932728"/>
          </a:xfrm>
        </p:spPr>
        <p:txBody>
          <a:bodyPr/>
          <a:lstStyle>
            <a:lvl1pPr marL="0" indent="0" algn="ctr">
              <a:buNone/>
              <a:defRPr/>
            </a:lvl1pPr>
            <a:lvl2pPr marL="504138" indent="0" algn="ctr">
              <a:buNone/>
              <a:defRPr/>
            </a:lvl2pPr>
            <a:lvl3pPr marL="1008276" indent="0" algn="ctr">
              <a:buNone/>
              <a:defRPr/>
            </a:lvl3pPr>
            <a:lvl4pPr marL="1512414" indent="0" algn="ctr">
              <a:buNone/>
              <a:defRPr/>
            </a:lvl4pPr>
            <a:lvl5pPr marL="2016551" indent="0" algn="ctr">
              <a:buNone/>
              <a:defRPr/>
            </a:lvl5pPr>
            <a:lvl6pPr marL="2520689" indent="0" algn="ctr">
              <a:buNone/>
              <a:defRPr/>
            </a:lvl6pPr>
            <a:lvl7pPr marL="3024827" indent="0" algn="ctr">
              <a:buNone/>
              <a:defRPr/>
            </a:lvl7pPr>
            <a:lvl8pPr marL="3528964" indent="0" algn="ctr">
              <a:buNone/>
              <a:defRPr/>
            </a:lvl8pPr>
            <a:lvl9pPr marL="4033103"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86662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40145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329" y="4859833"/>
            <a:ext cx="9085342" cy="1502066"/>
          </a:xfrm>
        </p:spPr>
        <p:txBody>
          <a:bodyPr/>
          <a:lstStyle>
            <a:lvl1pPr algn="l">
              <a:defRPr sz="4411"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44329" y="3205460"/>
            <a:ext cx="9085342" cy="1654373"/>
          </a:xfrm>
        </p:spPr>
        <p:txBody>
          <a:bodyPr anchor="b"/>
          <a:lstStyle>
            <a:lvl1pPr marL="0" indent="0">
              <a:buNone/>
              <a:defRPr sz="2206"/>
            </a:lvl1pPr>
            <a:lvl2pPr marL="504138" indent="0">
              <a:buNone/>
              <a:defRPr sz="1985"/>
            </a:lvl2pPr>
            <a:lvl3pPr marL="1008276" indent="0">
              <a:buNone/>
              <a:defRPr sz="1764"/>
            </a:lvl3pPr>
            <a:lvl4pPr marL="1512414" indent="0">
              <a:buNone/>
              <a:defRPr sz="1544"/>
            </a:lvl4pPr>
            <a:lvl5pPr marL="2016551" indent="0">
              <a:buNone/>
              <a:defRPr sz="1544"/>
            </a:lvl5pPr>
            <a:lvl6pPr marL="2520689" indent="0">
              <a:buNone/>
              <a:defRPr sz="1544"/>
            </a:lvl6pPr>
            <a:lvl7pPr marL="3024827" indent="0">
              <a:buNone/>
              <a:defRPr sz="1544"/>
            </a:lvl7pPr>
            <a:lvl8pPr marL="3528964" indent="0">
              <a:buNone/>
              <a:defRPr sz="1544"/>
            </a:lvl8pPr>
            <a:lvl9pPr marL="4033103" indent="0">
              <a:buNone/>
              <a:defRPr sz="1544"/>
            </a:lvl9pPr>
          </a:lstStyle>
          <a:p>
            <a:pPr lvl="0"/>
            <a:r>
              <a:rPr lang="it-IT" smtClean="0"/>
              <a:t>Fare clic per modificare stili del testo dello schema</a:t>
            </a:r>
          </a:p>
        </p:txBody>
      </p:sp>
    </p:spTree>
    <p:extLst>
      <p:ext uri="{BB962C8B-B14F-4D97-AF65-F5344CB8AC3E}">
        <p14:creationId xmlns:p14="http://schemas.microsoft.com/office/powerpoint/2010/main" val="2999085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30513" y="1853949"/>
            <a:ext cx="4206795" cy="2983124"/>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15452" y="1853949"/>
            <a:ext cx="4208651" cy="2983124"/>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8573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330325" y="1854200"/>
            <a:ext cx="4222750" cy="298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05475" y="1854200"/>
            <a:ext cx="4222750" cy="298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407656100"/>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432" y="302866"/>
            <a:ext cx="9619774" cy="1260475"/>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34432" y="1692890"/>
            <a:ext cx="4722671" cy="705515"/>
          </a:xfrm>
        </p:spPr>
        <p:txBody>
          <a:bodyPr anchor="b"/>
          <a:lstStyle>
            <a:lvl1pPr marL="0" indent="0">
              <a:buNone/>
              <a:defRPr sz="2647" b="1"/>
            </a:lvl1pPr>
            <a:lvl2pPr marL="504138" indent="0">
              <a:buNone/>
              <a:defRPr sz="2206" b="1"/>
            </a:lvl2pPr>
            <a:lvl3pPr marL="1008276" indent="0">
              <a:buNone/>
              <a:defRPr sz="1985" b="1"/>
            </a:lvl3pPr>
            <a:lvl4pPr marL="1512414" indent="0">
              <a:buNone/>
              <a:defRPr sz="1764" b="1"/>
            </a:lvl4pPr>
            <a:lvl5pPr marL="2016551" indent="0">
              <a:buNone/>
              <a:defRPr sz="1764" b="1"/>
            </a:lvl5pPr>
            <a:lvl6pPr marL="2520689" indent="0">
              <a:buNone/>
              <a:defRPr sz="1764" b="1"/>
            </a:lvl6pPr>
            <a:lvl7pPr marL="3024827" indent="0">
              <a:buNone/>
              <a:defRPr sz="1764" b="1"/>
            </a:lvl7pPr>
            <a:lvl8pPr marL="3528964" indent="0">
              <a:buNone/>
              <a:defRPr sz="1764" b="1"/>
            </a:lvl8pPr>
            <a:lvl9pPr marL="4033103" indent="0">
              <a:buNone/>
              <a:defRPr sz="1764" b="1"/>
            </a:lvl9pPr>
          </a:lstStyle>
          <a:p>
            <a:pPr lvl="0"/>
            <a:r>
              <a:rPr lang="it-IT" smtClean="0"/>
              <a:t>Fare clic per modificare stili del testo dello schema</a:t>
            </a:r>
          </a:p>
        </p:txBody>
      </p:sp>
      <p:sp>
        <p:nvSpPr>
          <p:cNvPr id="4" name="Segnaposto contenuto 3"/>
          <p:cNvSpPr>
            <a:spLocks noGrp="1"/>
          </p:cNvSpPr>
          <p:nvPr>
            <p:ph sz="half" idx="2"/>
          </p:nvPr>
        </p:nvSpPr>
        <p:spPr>
          <a:xfrm>
            <a:off x="534432" y="2398405"/>
            <a:ext cx="472267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680" y="1692890"/>
            <a:ext cx="4724526" cy="705515"/>
          </a:xfrm>
        </p:spPr>
        <p:txBody>
          <a:bodyPr anchor="b"/>
          <a:lstStyle>
            <a:lvl1pPr marL="0" indent="0">
              <a:buNone/>
              <a:defRPr sz="2647" b="1"/>
            </a:lvl1pPr>
            <a:lvl2pPr marL="504138" indent="0">
              <a:buNone/>
              <a:defRPr sz="2206" b="1"/>
            </a:lvl2pPr>
            <a:lvl3pPr marL="1008276" indent="0">
              <a:buNone/>
              <a:defRPr sz="1985" b="1"/>
            </a:lvl3pPr>
            <a:lvl4pPr marL="1512414" indent="0">
              <a:buNone/>
              <a:defRPr sz="1764" b="1"/>
            </a:lvl4pPr>
            <a:lvl5pPr marL="2016551" indent="0">
              <a:buNone/>
              <a:defRPr sz="1764" b="1"/>
            </a:lvl5pPr>
            <a:lvl6pPr marL="2520689" indent="0">
              <a:buNone/>
              <a:defRPr sz="1764" b="1"/>
            </a:lvl6pPr>
            <a:lvl7pPr marL="3024827" indent="0">
              <a:buNone/>
              <a:defRPr sz="1764" b="1"/>
            </a:lvl7pPr>
            <a:lvl8pPr marL="3528964" indent="0">
              <a:buNone/>
              <a:defRPr sz="1764" b="1"/>
            </a:lvl8pPr>
            <a:lvl9pPr marL="4033103" indent="0">
              <a:buNone/>
              <a:defRPr sz="1764"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429680" y="2398405"/>
            <a:ext cx="4724526"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560721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621900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760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434" y="301113"/>
            <a:ext cx="3516488" cy="1281483"/>
          </a:xfrm>
        </p:spPr>
        <p:txBody>
          <a:bodyPr anchor="b"/>
          <a:lstStyle>
            <a:lvl1pPr algn="l">
              <a:defRPr sz="2206" b="1"/>
            </a:lvl1pPr>
          </a:lstStyle>
          <a:p>
            <a:r>
              <a:rPr lang="it-IT" smtClean="0"/>
              <a:t>Fare clic per modificare lo stile del titolo</a:t>
            </a:r>
            <a:endParaRPr lang="it-IT"/>
          </a:p>
        </p:txBody>
      </p:sp>
      <p:sp>
        <p:nvSpPr>
          <p:cNvPr id="3" name="Segnaposto contenuto 2"/>
          <p:cNvSpPr>
            <a:spLocks noGrp="1"/>
          </p:cNvSpPr>
          <p:nvPr>
            <p:ph idx="1"/>
          </p:nvPr>
        </p:nvSpPr>
        <p:spPr>
          <a:xfrm>
            <a:off x="4178960" y="301115"/>
            <a:ext cx="5975246"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434" y="1582598"/>
            <a:ext cx="3516488" cy="5173200"/>
          </a:xfrm>
        </p:spPr>
        <p:txBody>
          <a:bodyPr/>
          <a:lstStyle>
            <a:lvl1pPr marL="0" indent="0">
              <a:buNone/>
              <a:defRPr sz="1544"/>
            </a:lvl1pPr>
            <a:lvl2pPr marL="504138" indent="0">
              <a:buNone/>
              <a:defRPr sz="1323"/>
            </a:lvl2pPr>
            <a:lvl3pPr marL="1008276" indent="0">
              <a:buNone/>
              <a:defRPr sz="1103"/>
            </a:lvl3pPr>
            <a:lvl4pPr marL="1512414" indent="0">
              <a:buNone/>
              <a:defRPr sz="993"/>
            </a:lvl4pPr>
            <a:lvl5pPr marL="2016551" indent="0">
              <a:buNone/>
              <a:defRPr sz="993"/>
            </a:lvl5pPr>
            <a:lvl6pPr marL="2520689" indent="0">
              <a:buNone/>
              <a:defRPr sz="993"/>
            </a:lvl6pPr>
            <a:lvl7pPr marL="3024827" indent="0">
              <a:buNone/>
              <a:defRPr sz="993"/>
            </a:lvl7pPr>
            <a:lvl8pPr marL="3528964" indent="0">
              <a:buNone/>
              <a:defRPr sz="993"/>
            </a:lvl8pPr>
            <a:lvl9pPr marL="4033103" indent="0">
              <a:buNone/>
              <a:defRPr sz="993"/>
            </a:lvl9pPr>
          </a:lstStyle>
          <a:p>
            <a:pPr lvl="0"/>
            <a:r>
              <a:rPr lang="it-IT" smtClean="0"/>
              <a:t>Fare clic per modificare stili del testo dello schema</a:t>
            </a:r>
          </a:p>
        </p:txBody>
      </p:sp>
    </p:spTree>
    <p:extLst>
      <p:ext uri="{BB962C8B-B14F-4D97-AF65-F5344CB8AC3E}">
        <p14:creationId xmlns:p14="http://schemas.microsoft.com/office/powerpoint/2010/main" val="2483804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049" y="5293995"/>
            <a:ext cx="6413183" cy="624986"/>
          </a:xfrm>
        </p:spPr>
        <p:txBody>
          <a:bodyPr anchor="b"/>
          <a:lstStyle>
            <a:lvl1pPr algn="l">
              <a:defRPr sz="2206"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95049" y="675755"/>
            <a:ext cx="6413183" cy="4537710"/>
          </a:xfrm>
        </p:spPr>
        <p:txBody>
          <a:bodyPr/>
          <a:lstStyle>
            <a:lvl1pPr marL="0" indent="0">
              <a:buNone/>
              <a:defRPr sz="3529"/>
            </a:lvl1pPr>
            <a:lvl2pPr marL="504138" indent="0">
              <a:buNone/>
              <a:defRPr sz="3088"/>
            </a:lvl2pPr>
            <a:lvl3pPr marL="1008276" indent="0">
              <a:buNone/>
              <a:defRPr sz="2647"/>
            </a:lvl3pPr>
            <a:lvl4pPr marL="1512414" indent="0">
              <a:buNone/>
              <a:defRPr sz="2206"/>
            </a:lvl4pPr>
            <a:lvl5pPr marL="2016551" indent="0">
              <a:buNone/>
              <a:defRPr sz="2206"/>
            </a:lvl5pPr>
            <a:lvl6pPr marL="2520689" indent="0">
              <a:buNone/>
              <a:defRPr sz="2206"/>
            </a:lvl6pPr>
            <a:lvl7pPr marL="3024827" indent="0">
              <a:buNone/>
              <a:defRPr sz="2206"/>
            </a:lvl7pPr>
            <a:lvl8pPr marL="3528964" indent="0">
              <a:buNone/>
              <a:defRPr sz="2206"/>
            </a:lvl8pPr>
            <a:lvl9pPr marL="4033103" indent="0">
              <a:buNone/>
              <a:defRPr sz="2206"/>
            </a:lvl9pPr>
          </a:lstStyle>
          <a:p>
            <a:endParaRPr lang="it-IT"/>
          </a:p>
        </p:txBody>
      </p:sp>
      <p:sp>
        <p:nvSpPr>
          <p:cNvPr id="4" name="Segnaposto testo 3"/>
          <p:cNvSpPr>
            <a:spLocks noGrp="1"/>
          </p:cNvSpPr>
          <p:nvPr>
            <p:ph type="body" sz="half" idx="2"/>
          </p:nvPr>
        </p:nvSpPr>
        <p:spPr>
          <a:xfrm>
            <a:off x="2095049" y="5918981"/>
            <a:ext cx="6413183" cy="887584"/>
          </a:xfrm>
        </p:spPr>
        <p:txBody>
          <a:bodyPr/>
          <a:lstStyle>
            <a:lvl1pPr marL="0" indent="0">
              <a:buNone/>
              <a:defRPr sz="1544"/>
            </a:lvl1pPr>
            <a:lvl2pPr marL="504138" indent="0">
              <a:buNone/>
              <a:defRPr sz="1323"/>
            </a:lvl2pPr>
            <a:lvl3pPr marL="1008276" indent="0">
              <a:buNone/>
              <a:defRPr sz="1103"/>
            </a:lvl3pPr>
            <a:lvl4pPr marL="1512414" indent="0">
              <a:buNone/>
              <a:defRPr sz="993"/>
            </a:lvl4pPr>
            <a:lvl5pPr marL="2016551" indent="0">
              <a:buNone/>
              <a:defRPr sz="993"/>
            </a:lvl5pPr>
            <a:lvl6pPr marL="2520689" indent="0">
              <a:buNone/>
              <a:defRPr sz="993"/>
            </a:lvl6pPr>
            <a:lvl7pPr marL="3024827" indent="0">
              <a:buNone/>
              <a:defRPr sz="993"/>
            </a:lvl7pPr>
            <a:lvl8pPr marL="3528964" indent="0">
              <a:buNone/>
              <a:defRPr sz="993"/>
            </a:lvl8pPr>
            <a:lvl9pPr marL="4033103" indent="0">
              <a:buNone/>
              <a:defRPr sz="993"/>
            </a:lvl9pPr>
          </a:lstStyle>
          <a:p>
            <a:pPr lvl="0"/>
            <a:r>
              <a:rPr lang="it-IT" smtClean="0"/>
              <a:t>Fare clic per modificare stili del testo dello schema</a:t>
            </a:r>
          </a:p>
        </p:txBody>
      </p:sp>
    </p:spTree>
    <p:extLst>
      <p:ext uri="{BB962C8B-B14F-4D97-AF65-F5344CB8AC3E}">
        <p14:creationId xmlns:p14="http://schemas.microsoft.com/office/powerpoint/2010/main" val="78011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500128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77100" y="544456"/>
            <a:ext cx="2147005" cy="429261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30515" y="544456"/>
            <a:ext cx="6268441" cy="429261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19485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330513" y="544457"/>
            <a:ext cx="8593590" cy="644243"/>
          </a:xfr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59805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1689" y="2839799"/>
            <a:ext cx="9085262" cy="640241"/>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603375" y="4286250"/>
            <a:ext cx="7481888" cy="1141437"/>
          </a:xfrm>
        </p:spPr>
        <p:txBody>
          <a:bodyPr/>
          <a:lstStyle>
            <a:lvl1pPr marL="0" indent="0" algn="ctr">
              <a:buNone/>
              <a:defRPr/>
            </a:lvl1pPr>
            <a:lvl2pPr marL="442032" indent="0" algn="ctr">
              <a:buNone/>
              <a:defRPr/>
            </a:lvl2pPr>
            <a:lvl3pPr marL="884064" indent="0" algn="ctr">
              <a:buNone/>
              <a:defRPr/>
            </a:lvl3pPr>
            <a:lvl4pPr marL="1326097" indent="0" algn="ctr">
              <a:buNone/>
              <a:defRPr/>
            </a:lvl4pPr>
            <a:lvl5pPr marL="1768129" indent="0" algn="ctr">
              <a:buNone/>
              <a:defRPr/>
            </a:lvl5pPr>
            <a:lvl6pPr marL="2210161" indent="0" algn="ctr">
              <a:buNone/>
              <a:defRPr/>
            </a:lvl6pPr>
            <a:lvl7pPr marL="2652193" indent="0" algn="ctr">
              <a:buNone/>
              <a:defRPr/>
            </a:lvl7pPr>
            <a:lvl8pPr marL="3094226" indent="0" algn="ctr">
              <a:buNone/>
              <a:defRPr/>
            </a:lvl8pPr>
            <a:lvl9pPr marL="3536258"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83197836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679328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988" y="303213"/>
            <a:ext cx="9618662" cy="1260475"/>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9637209"/>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551" y="4859338"/>
            <a:ext cx="9085263" cy="1285118"/>
          </a:xfrm>
        </p:spPr>
        <p:txBody>
          <a:bodyPr anchor="t"/>
          <a:lstStyle>
            <a:lvl1pPr algn="l">
              <a:defRPr sz="386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44551" y="4464601"/>
            <a:ext cx="9085263" cy="394737"/>
          </a:xfrm>
        </p:spPr>
        <p:txBody>
          <a:bodyPr anchor="b"/>
          <a:lstStyle>
            <a:lvl1pPr marL="0" indent="0">
              <a:buNone/>
              <a:defRPr sz="1985"/>
            </a:lvl1pPr>
            <a:lvl2pPr marL="442032" indent="0">
              <a:buNone/>
              <a:defRPr sz="1764"/>
            </a:lvl2pPr>
            <a:lvl3pPr marL="884064" indent="0">
              <a:buNone/>
              <a:defRPr sz="1544"/>
            </a:lvl3pPr>
            <a:lvl4pPr marL="1326097" indent="0">
              <a:buNone/>
              <a:defRPr sz="1323"/>
            </a:lvl4pPr>
            <a:lvl5pPr marL="1768129" indent="0">
              <a:buNone/>
              <a:defRPr sz="1323"/>
            </a:lvl5pPr>
            <a:lvl6pPr marL="2210161" indent="0">
              <a:buNone/>
              <a:defRPr sz="1323"/>
            </a:lvl6pPr>
            <a:lvl7pPr marL="2652193" indent="0">
              <a:buNone/>
              <a:defRPr sz="1323"/>
            </a:lvl7pPr>
            <a:lvl8pPr marL="3094226" indent="0">
              <a:buNone/>
              <a:defRPr sz="1323"/>
            </a:lvl8pPr>
            <a:lvl9pPr marL="3536258" indent="0">
              <a:buNone/>
              <a:defRPr sz="1323"/>
            </a:lvl9pPr>
          </a:lstStyle>
          <a:p>
            <a:pPr lvl="0"/>
            <a:r>
              <a:rPr lang="it-IT" smtClean="0"/>
              <a:t>Fare clic per modificare stili del testo dello schema</a:t>
            </a:r>
          </a:p>
        </p:txBody>
      </p:sp>
    </p:spTree>
    <p:extLst>
      <p:ext uri="{BB962C8B-B14F-4D97-AF65-F5344CB8AC3E}">
        <p14:creationId xmlns:p14="http://schemas.microsoft.com/office/powerpoint/2010/main" val="291628922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30326" y="1854201"/>
            <a:ext cx="4222750" cy="2807936"/>
          </a:xfrm>
        </p:spPr>
        <p:txBody>
          <a:bodyPr/>
          <a:lstStyle>
            <a:lvl1pPr>
              <a:defRPr sz="2757"/>
            </a:lvl1pPr>
            <a:lvl2pPr>
              <a:defRPr sz="231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05476" y="1854201"/>
            <a:ext cx="4222750" cy="2807936"/>
          </a:xfrm>
        </p:spPr>
        <p:txBody>
          <a:bodyPr/>
          <a:lstStyle>
            <a:lvl1pPr>
              <a:defRPr sz="2757"/>
            </a:lvl1pPr>
            <a:lvl2pPr>
              <a:defRPr sz="231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6548212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989" y="613330"/>
            <a:ext cx="9618663" cy="640241"/>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34988" y="1596686"/>
            <a:ext cx="4722812" cy="802028"/>
          </a:xfrm>
        </p:spPr>
        <p:txBody>
          <a:bodyPr anchor="b"/>
          <a:lstStyle>
            <a:lvl1pPr marL="0" indent="0">
              <a:buNone/>
              <a:defRPr sz="2316" b="1"/>
            </a:lvl1pPr>
            <a:lvl2pPr marL="442032" indent="0">
              <a:buNone/>
              <a:defRPr sz="1985" b="1"/>
            </a:lvl2pPr>
            <a:lvl3pPr marL="884064" indent="0">
              <a:buNone/>
              <a:defRPr sz="1764" b="1"/>
            </a:lvl3pPr>
            <a:lvl4pPr marL="1326097" indent="0">
              <a:buNone/>
              <a:defRPr sz="1544" b="1"/>
            </a:lvl4pPr>
            <a:lvl5pPr marL="1768129" indent="0">
              <a:buNone/>
              <a:defRPr sz="1544" b="1"/>
            </a:lvl5pPr>
            <a:lvl6pPr marL="2210161" indent="0">
              <a:buNone/>
              <a:defRPr sz="1544" b="1"/>
            </a:lvl6pPr>
            <a:lvl7pPr marL="2652193" indent="0">
              <a:buNone/>
              <a:defRPr sz="1544" b="1"/>
            </a:lvl7pPr>
            <a:lvl8pPr marL="3094226" indent="0">
              <a:buNone/>
              <a:defRPr sz="1544" b="1"/>
            </a:lvl8pPr>
            <a:lvl9pPr marL="3536258" indent="0">
              <a:buNone/>
              <a:defRPr sz="1544" b="1"/>
            </a:lvl9pPr>
          </a:lstStyle>
          <a:p>
            <a:pPr lvl="0"/>
            <a:r>
              <a:rPr lang="it-IT" smtClean="0"/>
              <a:t>Fare clic per modificare stili del testo dello schema</a:t>
            </a:r>
          </a:p>
        </p:txBody>
      </p:sp>
      <p:sp>
        <p:nvSpPr>
          <p:cNvPr id="4" name="Segnaposto contenuto 3"/>
          <p:cNvSpPr>
            <a:spLocks noGrp="1"/>
          </p:cNvSpPr>
          <p:nvPr>
            <p:ph sz="half" idx="2"/>
          </p:nvPr>
        </p:nvSpPr>
        <p:spPr>
          <a:xfrm>
            <a:off x="534988" y="2398714"/>
            <a:ext cx="4722812" cy="2064629"/>
          </a:xfrm>
        </p:spPr>
        <p:txBody>
          <a:bodyPr/>
          <a:lstStyle>
            <a:lvl1pPr>
              <a:defRPr sz="2316"/>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250" y="1596686"/>
            <a:ext cx="4724400" cy="802028"/>
          </a:xfrm>
        </p:spPr>
        <p:txBody>
          <a:bodyPr anchor="b"/>
          <a:lstStyle>
            <a:lvl1pPr marL="0" indent="0">
              <a:buNone/>
              <a:defRPr sz="2316" b="1"/>
            </a:lvl1pPr>
            <a:lvl2pPr marL="442032" indent="0">
              <a:buNone/>
              <a:defRPr sz="1985" b="1"/>
            </a:lvl2pPr>
            <a:lvl3pPr marL="884064" indent="0">
              <a:buNone/>
              <a:defRPr sz="1764" b="1"/>
            </a:lvl3pPr>
            <a:lvl4pPr marL="1326097" indent="0">
              <a:buNone/>
              <a:defRPr sz="1544" b="1"/>
            </a:lvl4pPr>
            <a:lvl5pPr marL="1768129" indent="0">
              <a:buNone/>
              <a:defRPr sz="1544" b="1"/>
            </a:lvl5pPr>
            <a:lvl6pPr marL="2210161" indent="0">
              <a:buNone/>
              <a:defRPr sz="1544" b="1"/>
            </a:lvl6pPr>
            <a:lvl7pPr marL="2652193" indent="0">
              <a:buNone/>
              <a:defRPr sz="1544" b="1"/>
            </a:lvl7pPr>
            <a:lvl8pPr marL="3094226" indent="0">
              <a:buNone/>
              <a:defRPr sz="1544" b="1"/>
            </a:lvl8pPr>
            <a:lvl9pPr marL="3536258" indent="0">
              <a:buNone/>
              <a:defRPr sz="1544"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429250" y="2398714"/>
            <a:ext cx="4724400" cy="2064629"/>
          </a:xfrm>
        </p:spPr>
        <p:txBody>
          <a:bodyPr/>
          <a:lstStyle>
            <a:lvl1pPr>
              <a:defRPr sz="2316"/>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156694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48951034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85572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988" y="874617"/>
            <a:ext cx="3516312" cy="708122"/>
          </a:xfrm>
        </p:spPr>
        <p:txBody>
          <a:bodyPr anchor="b"/>
          <a:lstStyle>
            <a:lvl1pPr algn="l">
              <a:defRPr sz="1985" b="1"/>
            </a:lvl1pPr>
          </a:lstStyle>
          <a:p>
            <a:r>
              <a:rPr lang="it-IT" smtClean="0"/>
              <a:t>Fare clic per modificare lo stile del titolo</a:t>
            </a:r>
            <a:endParaRPr lang="it-IT"/>
          </a:p>
        </p:txBody>
      </p:sp>
      <p:sp>
        <p:nvSpPr>
          <p:cNvPr id="3" name="Segnaposto contenuto 2"/>
          <p:cNvSpPr>
            <a:spLocks noGrp="1"/>
          </p:cNvSpPr>
          <p:nvPr>
            <p:ph idx="1"/>
          </p:nvPr>
        </p:nvSpPr>
        <p:spPr>
          <a:xfrm>
            <a:off x="4178300" y="301626"/>
            <a:ext cx="5975350" cy="2709507"/>
          </a:xfrm>
        </p:spPr>
        <p:txBody>
          <a:bodyPr/>
          <a:lstStyle>
            <a:lvl1pPr>
              <a:defRPr sz="3088"/>
            </a:lvl1pPr>
            <a:lvl2pPr>
              <a:defRPr sz="2757"/>
            </a:lvl2pPr>
            <a:lvl3pPr>
              <a:defRPr sz="231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988" y="1582738"/>
            <a:ext cx="3516312" cy="496560"/>
          </a:xfrm>
        </p:spPr>
        <p:txBody>
          <a:bodyPr/>
          <a:lstStyle>
            <a:lvl1pPr marL="0" indent="0">
              <a:buNone/>
              <a:defRPr sz="1323"/>
            </a:lvl1pPr>
            <a:lvl2pPr marL="442032" indent="0">
              <a:buNone/>
              <a:defRPr sz="1213"/>
            </a:lvl2pPr>
            <a:lvl3pPr marL="884064" indent="0">
              <a:buNone/>
              <a:defRPr sz="993"/>
            </a:lvl3pPr>
            <a:lvl4pPr marL="1326097" indent="0">
              <a:buNone/>
              <a:defRPr sz="882"/>
            </a:lvl4pPr>
            <a:lvl5pPr marL="1768129" indent="0">
              <a:buNone/>
              <a:defRPr sz="882"/>
            </a:lvl5pPr>
            <a:lvl6pPr marL="2210161" indent="0">
              <a:buNone/>
              <a:defRPr sz="882"/>
            </a:lvl6pPr>
            <a:lvl7pPr marL="2652193" indent="0">
              <a:buNone/>
              <a:defRPr sz="882"/>
            </a:lvl7pPr>
            <a:lvl8pPr marL="3094226" indent="0">
              <a:buNone/>
              <a:defRPr sz="882"/>
            </a:lvl8pPr>
            <a:lvl9pPr marL="3536258" indent="0">
              <a:buNone/>
              <a:defRPr sz="882"/>
            </a:lvl9pPr>
          </a:lstStyle>
          <a:p>
            <a:pPr lvl="0"/>
            <a:r>
              <a:rPr lang="it-IT" smtClean="0"/>
              <a:t>Fare clic per modificare stili del testo dello schema</a:t>
            </a:r>
          </a:p>
        </p:txBody>
      </p:sp>
    </p:spTree>
    <p:extLst>
      <p:ext uri="{BB962C8B-B14F-4D97-AF65-F5344CB8AC3E}">
        <p14:creationId xmlns:p14="http://schemas.microsoft.com/office/powerpoint/2010/main" val="370855438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501" y="5515547"/>
            <a:ext cx="6413500" cy="402654"/>
          </a:xfrm>
        </p:spPr>
        <p:txBody>
          <a:bodyPr anchor="b"/>
          <a:lstStyle>
            <a:lvl1pPr algn="l">
              <a:defRPr sz="1985"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95501" y="676276"/>
            <a:ext cx="6413500" cy="1039614"/>
          </a:xfrm>
        </p:spPr>
        <p:txBody>
          <a:bodyPr/>
          <a:lstStyle>
            <a:lvl1pPr marL="0" indent="0">
              <a:buNone/>
              <a:defRPr sz="3088"/>
            </a:lvl1pPr>
            <a:lvl2pPr marL="442032" indent="0">
              <a:buNone/>
              <a:defRPr sz="2757"/>
            </a:lvl2pPr>
            <a:lvl3pPr marL="884064" indent="0">
              <a:buNone/>
              <a:defRPr sz="2316"/>
            </a:lvl3pPr>
            <a:lvl4pPr marL="1326097" indent="0">
              <a:buNone/>
              <a:defRPr sz="1985"/>
            </a:lvl4pPr>
            <a:lvl5pPr marL="1768129" indent="0">
              <a:buNone/>
              <a:defRPr sz="1985"/>
            </a:lvl5pPr>
            <a:lvl6pPr marL="2210161" indent="0">
              <a:buNone/>
              <a:defRPr sz="1985"/>
            </a:lvl6pPr>
            <a:lvl7pPr marL="2652193" indent="0">
              <a:buNone/>
              <a:defRPr sz="1985"/>
            </a:lvl7pPr>
            <a:lvl8pPr marL="3094226" indent="0">
              <a:buNone/>
              <a:defRPr sz="1985"/>
            </a:lvl8pPr>
            <a:lvl9pPr marL="3536258" indent="0">
              <a:buNone/>
              <a:defRPr sz="1985"/>
            </a:lvl9pPr>
          </a:lstStyle>
          <a:p>
            <a:pPr lvl="0"/>
            <a:r>
              <a:rPr lang="it-IT" noProof="0" smtClean="0"/>
              <a:t>Fare clic sull'icona per inserire un'immagine</a:t>
            </a:r>
          </a:p>
        </p:txBody>
      </p:sp>
      <p:sp>
        <p:nvSpPr>
          <p:cNvPr id="4" name="Segnaposto testo 3"/>
          <p:cNvSpPr>
            <a:spLocks noGrp="1"/>
          </p:cNvSpPr>
          <p:nvPr>
            <p:ph type="body" sz="half" idx="2"/>
          </p:nvPr>
        </p:nvSpPr>
        <p:spPr>
          <a:xfrm>
            <a:off x="2095501" y="5918201"/>
            <a:ext cx="6413500" cy="292914"/>
          </a:xfrm>
        </p:spPr>
        <p:txBody>
          <a:bodyPr/>
          <a:lstStyle>
            <a:lvl1pPr marL="0" indent="0">
              <a:buNone/>
              <a:defRPr sz="1323"/>
            </a:lvl1pPr>
            <a:lvl2pPr marL="442032" indent="0">
              <a:buNone/>
              <a:defRPr sz="1213"/>
            </a:lvl2pPr>
            <a:lvl3pPr marL="884064" indent="0">
              <a:buNone/>
              <a:defRPr sz="993"/>
            </a:lvl3pPr>
            <a:lvl4pPr marL="1326097" indent="0">
              <a:buNone/>
              <a:defRPr sz="882"/>
            </a:lvl4pPr>
            <a:lvl5pPr marL="1768129" indent="0">
              <a:buNone/>
              <a:defRPr sz="882"/>
            </a:lvl5pPr>
            <a:lvl6pPr marL="2210161" indent="0">
              <a:buNone/>
              <a:defRPr sz="882"/>
            </a:lvl6pPr>
            <a:lvl7pPr marL="2652193" indent="0">
              <a:buNone/>
              <a:defRPr sz="882"/>
            </a:lvl7pPr>
            <a:lvl8pPr marL="3094226" indent="0">
              <a:buNone/>
              <a:defRPr sz="882"/>
            </a:lvl8pPr>
            <a:lvl9pPr marL="3536258" indent="0">
              <a:buNone/>
              <a:defRPr sz="882"/>
            </a:lvl9pPr>
          </a:lstStyle>
          <a:p>
            <a:pPr lvl="0"/>
            <a:r>
              <a:rPr lang="it-IT" smtClean="0"/>
              <a:t>Fare clic per modificare stili del testo dello schema</a:t>
            </a:r>
          </a:p>
        </p:txBody>
      </p:sp>
    </p:spTree>
    <p:extLst>
      <p:ext uri="{BB962C8B-B14F-4D97-AF65-F5344CB8AC3E}">
        <p14:creationId xmlns:p14="http://schemas.microsoft.com/office/powerpoint/2010/main" val="322462507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87732" y="1854201"/>
            <a:ext cx="6040493" cy="29876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0834356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950713" y="544513"/>
            <a:ext cx="1805549" cy="42973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114435" y="544513"/>
            <a:ext cx="3511915" cy="4297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23819218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330326" y="544514"/>
            <a:ext cx="8597900" cy="6477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330326" y="1854201"/>
            <a:ext cx="4222750" cy="343096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05476" y="1854201"/>
            <a:ext cx="4222750" cy="343096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704926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540111897"/>
      </p:ext>
    </p:extLst>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330326" y="544514"/>
            <a:ext cx="8597900" cy="6477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1330326" y="1854201"/>
            <a:ext cx="8597900" cy="607119"/>
          </a:xfrm>
        </p:spPr>
        <p:txBody>
          <a:bodyPr/>
          <a:lstStyle/>
          <a:p>
            <a:pPr lvl="0"/>
            <a:r>
              <a:rPr lang="it-IT" noProof="0" smtClean="0"/>
              <a:t>Fare clic sull'icona per inserire un grafico</a:t>
            </a:r>
            <a:endParaRPr lang="it-IT" noProof="0"/>
          </a:p>
        </p:txBody>
      </p:sp>
    </p:spTree>
    <p:extLst>
      <p:ext uri="{BB962C8B-B14F-4D97-AF65-F5344CB8AC3E}">
        <p14:creationId xmlns:p14="http://schemas.microsoft.com/office/powerpoint/2010/main" val="51177109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39" descr="Cover_0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325" t="4535" b="19568"/>
          <a:stretch>
            <a:fillRect/>
          </a:stretch>
        </p:blipFill>
        <p:spPr bwMode="auto">
          <a:xfrm>
            <a:off x="352425" y="342901"/>
            <a:ext cx="10339388"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Rectangle 40"/>
          <p:cNvSpPr>
            <a:spLocks noGrp="1" noChangeArrowheads="1"/>
          </p:cNvSpPr>
          <p:nvPr>
            <p:ph type="ctrTitle" sz="quarter"/>
          </p:nvPr>
        </p:nvSpPr>
        <p:spPr>
          <a:xfrm>
            <a:off x="1330325" y="2289175"/>
            <a:ext cx="8575675" cy="731838"/>
          </a:xfrm>
        </p:spPr>
        <p:txBody>
          <a:bodyPr lIns="80165" tIns="40083" rIns="80165" bIns="40083"/>
          <a:lstStyle>
            <a:lvl1pPr algn="ctr">
              <a:defRPr sz="4080"/>
            </a:lvl1pPr>
          </a:lstStyle>
          <a:p>
            <a:r>
              <a:rPr lang="it-IT"/>
              <a:t>Fare clic per modificare stile</a:t>
            </a:r>
          </a:p>
        </p:txBody>
      </p:sp>
      <p:sp>
        <p:nvSpPr>
          <p:cNvPr id="4138" name="Rectangle 42"/>
          <p:cNvSpPr>
            <a:spLocks noGrp="1" noChangeArrowheads="1"/>
          </p:cNvSpPr>
          <p:nvPr>
            <p:ph type="subTitle" sz="quarter" idx="1"/>
          </p:nvPr>
        </p:nvSpPr>
        <p:spPr>
          <a:xfrm>
            <a:off x="1828800" y="3251201"/>
            <a:ext cx="7467600" cy="822325"/>
          </a:xfrm>
        </p:spPr>
        <p:txBody>
          <a:bodyPr/>
          <a:lstStyle>
            <a:lvl1pPr marL="0" indent="0" algn="ctr">
              <a:defRPr sz="2316" b="1">
                <a:solidFill>
                  <a:schemeClr val="bg1"/>
                </a:solidFill>
              </a:defRPr>
            </a:lvl1pPr>
          </a:lstStyle>
          <a:p>
            <a:r>
              <a:rPr lang="it-IT"/>
              <a:t>Fare clic per modificare lo stile del sottotitolo dello schema</a:t>
            </a:r>
          </a:p>
        </p:txBody>
      </p:sp>
    </p:spTree>
    <p:extLst>
      <p:ext uri="{BB962C8B-B14F-4D97-AF65-F5344CB8AC3E}">
        <p14:creationId xmlns:p14="http://schemas.microsoft.com/office/powerpoint/2010/main" val="4039630811"/>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897705147"/>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551" y="4859338"/>
            <a:ext cx="9085263" cy="682137"/>
          </a:xfrm>
        </p:spPr>
        <p:txBody>
          <a:bodyPr anchor="t"/>
          <a:lstStyle>
            <a:lvl1pPr algn="l">
              <a:defRPr sz="3860" b="1" cap="all"/>
            </a:lvl1pPr>
          </a:lstStyle>
          <a:p>
            <a:r>
              <a:rPr lang="it-IT" smtClean="0"/>
              <a:t>Fare clic per modificare stile</a:t>
            </a:r>
            <a:endParaRPr lang="it-IT"/>
          </a:p>
        </p:txBody>
      </p:sp>
      <p:sp>
        <p:nvSpPr>
          <p:cNvPr id="3" name="Segnaposto testo 2"/>
          <p:cNvSpPr>
            <a:spLocks noGrp="1"/>
          </p:cNvSpPr>
          <p:nvPr>
            <p:ph type="body" idx="1"/>
          </p:nvPr>
        </p:nvSpPr>
        <p:spPr>
          <a:xfrm>
            <a:off x="844551" y="4464601"/>
            <a:ext cx="9085263" cy="394737"/>
          </a:xfrm>
        </p:spPr>
        <p:txBody>
          <a:bodyPr anchor="b"/>
          <a:lstStyle>
            <a:lvl1pPr marL="0" indent="0">
              <a:buNone/>
              <a:defRPr sz="1985"/>
            </a:lvl1pPr>
            <a:lvl2pPr marL="442032" indent="0">
              <a:buNone/>
              <a:defRPr sz="1764"/>
            </a:lvl2pPr>
            <a:lvl3pPr marL="884064" indent="0">
              <a:buNone/>
              <a:defRPr sz="1544"/>
            </a:lvl3pPr>
            <a:lvl4pPr marL="1326097" indent="0">
              <a:buNone/>
              <a:defRPr sz="1323"/>
            </a:lvl4pPr>
            <a:lvl5pPr marL="1768129" indent="0">
              <a:buNone/>
              <a:defRPr sz="1323"/>
            </a:lvl5pPr>
            <a:lvl6pPr marL="2210161" indent="0">
              <a:buNone/>
              <a:defRPr sz="1323"/>
            </a:lvl6pPr>
            <a:lvl7pPr marL="2652193" indent="0">
              <a:buNone/>
              <a:defRPr sz="1323"/>
            </a:lvl7pPr>
            <a:lvl8pPr marL="3094226" indent="0">
              <a:buNone/>
              <a:defRPr sz="1323"/>
            </a:lvl8pPr>
            <a:lvl9pPr marL="3536258" indent="0">
              <a:buNone/>
              <a:defRPr sz="1323"/>
            </a:lvl9pPr>
          </a:lstStyle>
          <a:p>
            <a:pPr lvl="0"/>
            <a:r>
              <a:rPr lang="it-IT" smtClean="0"/>
              <a:t>Fare clic per modificare gli stili del testo dello schema</a:t>
            </a:r>
          </a:p>
        </p:txBody>
      </p:sp>
    </p:spTree>
    <p:extLst>
      <p:ext uri="{BB962C8B-B14F-4D97-AF65-F5344CB8AC3E}">
        <p14:creationId xmlns:p14="http://schemas.microsoft.com/office/powerpoint/2010/main" val="1593494532"/>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1330326" y="1854201"/>
            <a:ext cx="4222750" cy="2807936"/>
          </a:xfrm>
        </p:spPr>
        <p:txBody>
          <a:bodyPr/>
          <a:lstStyle>
            <a:lvl1pPr>
              <a:defRPr sz="2757"/>
            </a:lvl1pPr>
            <a:lvl2pPr>
              <a:defRPr sz="231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705476" y="1854201"/>
            <a:ext cx="4222750" cy="2807936"/>
          </a:xfrm>
        </p:spPr>
        <p:txBody>
          <a:bodyPr/>
          <a:lstStyle>
            <a:lvl1pPr>
              <a:defRPr sz="2757"/>
            </a:lvl1pPr>
            <a:lvl2pPr>
              <a:defRPr sz="2316"/>
            </a:lvl2pPr>
            <a:lvl3pPr>
              <a:defRPr sz="1985"/>
            </a:lvl3pPr>
            <a:lvl4pPr>
              <a:defRPr sz="1764"/>
            </a:lvl4pPr>
            <a:lvl5pPr>
              <a:defRPr sz="1764"/>
            </a:lvl5pPr>
            <a:lvl6pPr>
              <a:defRPr sz="1764"/>
            </a:lvl6pPr>
            <a:lvl7pPr>
              <a:defRPr sz="1764"/>
            </a:lvl7pPr>
            <a:lvl8pPr>
              <a:defRPr sz="1764"/>
            </a:lvl8pPr>
            <a:lvl9pPr>
              <a:defRPr sz="176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12624427"/>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4989" y="613330"/>
            <a:ext cx="9618663" cy="640241"/>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534988" y="1596686"/>
            <a:ext cx="4722812" cy="802028"/>
          </a:xfrm>
        </p:spPr>
        <p:txBody>
          <a:bodyPr anchor="b"/>
          <a:lstStyle>
            <a:lvl1pPr marL="0" indent="0">
              <a:buNone/>
              <a:defRPr sz="2316" b="1"/>
            </a:lvl1pPr>
            <a:lvl2pPr marL="442032" indent="0">
              <a:buNone/>
              <a:defRPr sz="1985" b="1"/>
            </a:lvl2pPr>
            <a:lvl3pPr marL="884064" indent="0">
              <a:buNone/>
              <a:defRPr sz="1764" b="1"/>
            </a:lvl3pPr>
            <a:lvl4pPr marL="1326097" indent="0">
              <a:buNone/>
              <a:defRPr sz="1544" b="1"/>
            </a:lvl4pPr>
            <a:lvl5pPr marL="1768129" indent="0">
              <a:buNone/>
              <a:defRPr sz="1544" b="1"/>
            </a:lvl5pPr>
            <a:lvl6pPr marL="2210161" indent="0">
              <a:buNone/>
              <a:defRPr sz="1544" b="1"/>
            </a:lvl6pPr>
            <a:lvl7pPr marL="2652193" indent="0">
              <a:buNone/>
              <a:defRPr sz="1544" b="1"/>
            </a:lvl7pPr>
            <a:lvl8pPr marL="3094226" indent="0">
              <a:buNone/>
              <a:defRPr sz="1544" b="1"/>
            </a:lvl8pPr>
            <a:lvl9pPr marL="3536258" indent="0">
              <a:buNone/>
              <a:defRPr sz="1544"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534988" y="2398714"/>
            <a:ext cx="4722812" cy="2064629"/>
          </a:xfrm>
        </p:spPr>
        <p:txBody>
          <a:bodyPr/>
          <a:lstStyle>
            <a:lvl1pPr>
              <a:defRPr sz="2316"/>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29250" y="1596686"/>
            <a:ext cx="4724400" cy="802028"/>
          </a:xfrm>
        </p:spPr>
        <p:txBody>
          <a:bodyPr anchor="b"/>
          <a:lstStyle>
            <a:lvl1pPr marL="0" indent="0">
              <a:buNone/>
              <a:defRPr sz="2316" b="1"/>
            </a:lvl1pPr>
            <a:lvl2pPr marL="442032" indent="0">
              <a:buNone/>
              <a:defRPr sz="1985" b="1"/>
            </a:lvl2pPr>
            <a:lvl3pPr marL="884064" indent="0">
              <a:buNone/>
              <a:defRPr sz="1764" b="1"/>
            </a:lvl3pPr>
            <a:lvl4pPr marL="1326097" indent="0">
              <a:buNone/>
              <a:defRPr sz="1544" b="1"/>
            </a:lvl4pPr>
            <a:lvl5pPr marL="1768129" indent="0">
              <a:buNone/>
              <a:defRPr sz="1544" b="1"/>
            </a:lvl5pPr>
            <a:lvl6pPr marL="2210161" indent="0">
              <a:buNone/>
              <a:defRPr sz="1544" b="1"/>
            </a:lvl6pPr>
            <a:lvl7pPr marL="2652193" indent="0">
              <a:buNone/>
              <a:defRPr sz="1544" b="1"/>
            </a:lvl7pPr>
            <a:lvl8pPr marL="3094226" indent="0">
              <a:buNone/>
              <a:defRPr sz="1544" b="1"/>
            </a:lvl8pPr>
            <a:lvl9pPr marL="3536258" indent="0">
              <a:buNone/>
              <a:defRPr sz="1544"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429250" y="2398714"/>
            <a:ext cx="4724400" cy="2064629"/>
          </a:xfrm>
        </p:spPr>
        <p:txBody>
          <a:bodyPr/>
          <a:lstStyle>
            <a:lvl1pPr>
              <a:defRPr sz="2316"/>
            </a:lvl1pPr>
            <a:lvl2pPr>
              <a:defRPr sz="1985"/>
            </a:lvl2pPr>
            <a:lvl3pPr>
              <a:defRPr sz="1764"/>
            </a:lvl3pPr>
            <a:lvl4pPr>
              <a:defRPr sz="1544"/>
            </a:lvl4pPr>
            <a:lvl5pPr>
              <a:defRPr sz="1544"/>
            </a:lvl5pPr>
            <a:lvl6pPr>
              <a:defRPr sz="1544"/>
            </a:lvl6pPr>
            <a:lvl7pPr>
              <a:defRPr sz="1544"/>
            </a:lvl7pPr>
            <a:lvl8pPr>
              <a:defRPr sz="1544"/>
            </a:lvl8pPr>
            <a:lvl9pPr>
              <a:defRPr sz="1544"/>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06337428"/>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2230246448"/>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158711"/>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988" y="874617"/>
            <a:ext cx="3516312" cy="708122"/>
          </a:xfrm>
        </p:spPr>
        <p:txBody>
          <a:bodyPr anchor="b"/>
          <a:lstStyle>
            <a:lvl1pPr algn="l">
              <a:defRPr sz="1985" b="1"/>
            </a:lvl1pPr>
          </a:lstStyle>
          <a:p>
            <a:r>
              <a:rPr lang="it-IT" smtClean="0"/>
              <a:t>Fare clic per modificare stile</a:t>
            </a:r>
            <a:endParaRPr lang="it-IT"/>
          </a:p>
        </p:txBody>
      </p:sp>
      <p:sp>
        <p:nvSpPr>
          <p:cNvPr id="3" name="Segnaposto contenuto 2"/>
          <p:cNvSpPr>
            <a:spLocks noGrp="1"/>
          </p:cNvSpPr>
          <p:nvPr>
            <p:ph idx="1"/>
          </p:nvPr>
        </p:nvSpPr>
        <p:spPr>
          <a:xfrm>
            <a:off x="4178300" y="301626"/>
            <a:ext cx="5975350" cy="2709507"/>
          </a:xfrm>
        </p:spPr>
        <p:txBody>
          <a:bodyPr/>
          <a:lstStyle>
            <a:lvl1pPr>
              <a:defRPr sz="3088"/>
            </a:lvl1pPr>
            <a:lvl2pPr>
              <a:defRPr sz="2757"/>
            </a:lvl2pPr>
            <a:lvl3pPr>
              <a:defRPr sz="2316"/>
            </a:lvl3pPr>
            <a:lvl4pPr>
              <a:defRPr sz="1985"/>
            </a:lvl4pPr>
            <a:lvl5pPr>
              <a:defRPr sz="1985"/>
            </a:lvl5pPr>
            <a:lvl6pPr>
              <a:defRPr sz="1985"/>
            </a:lvl6pPr>
            <a:lvl7pPr>
              <a:defRPr sz="1985"/>
            </a:lvl7pPr>
            <a:lvl8pPr>
              <a:defRPr sz="1985"/>
            </a:lvl8pPr>
            <a:lvl9pPr>
              <a:defRPr sz="1985"/>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988" y="1582738"/>
            <a:ext cx="3516312" cy="496560"/>
          </a:xfrm>
        </p:spPr>
        <p:txBody>
          <a:bodyPr/>
          <a:lstStyle>
            <a:lvl1pPr marL="0" indent="0">
              <a:buNone/>
              <a:defRPr sz="1323"/>
            </a:lvl1pPr>
            <a:lvl2pPr marL="442032" indent="0">
              <a:buNone/>
              <a:defRPr sz="1213"/>
            </a:lvl2pPr>
            <a:lvl3pPr marL="884064" indent="0">
              <a:buNone/>
              <a:defRPr sz="993"/>
            </a:lvl3pPr>
            <a:lvl4pPr marL="1326097" indent="0">
              <a:buNone/>
              <a:defRPr sz="882"/>
            </a:lvl4pPr>
            <a:lvl5pPr marL="1768129" indent="0">
              <a:buNone/>
              <a:defRPr sz="882"/>
            </a:lvl5pPr>
            <a:lvl6pPr marL="2210161" indent="0">
              <a:buNone/>
              <a:defRPr sz="882"/>
            </a:lvl6pPr>
            <a:lvl7pPr marL="2652193" indent="0">
              <a:buNone/>
              <a:defRPr sz="882"/>
            </a:lvl7pPr>
            <a:lvl8pPr marL="3094226" indent="0">
              <a:buNone/>
              <a:defRPr sz="882"/>
            </a:lvl8pPr>
            <a:lvl9pPr marL="3536258" indent="0">
              <a:buNone/>
              <a:defRPr sz="882"/>
            </a:lvl9pPr>
          </a:lstStyle>
          <a:p>
            <a:pPr lvl="0"/>
            <a:r>
              <a:rPr lang="it-IT" smtClean="0"/>
              <a:t>Fare clic per modificare gli stili del testo dello schema</a:t>
            </a:r>
          </a:p>
        </p:txBody>
      </p:sp>
    </p:spTree>
    <p:extLst>
      <p:ext uri="{BB962C8B-B14F-4D97-AF65-F5344CB8AC3E}">
        <p14:creationId xmlns:p14="http://schemas.microsoft.com/office/powerpoint/2010/main" val="1300232972"/>
      </p:ext>
    </p:extLst>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501" y="5515547"/>
            <a:ext cx="6413500" cy="402654"/>
          </a:xfrm>
        </p:spPr>
        <p:txBody>
          <a:bodyPr anchor="b"/>
          <a:lstStyle>
            <a:lvl1pPr algn="l">
              <a:defRPr sz="1985" b="1"/>
            </a:lvl1pPr>
          </a:lstStyle>
          <a:p>
            <a:r>
              <a:rPr lang="it-IT" smtClean="0"/>
              <a:t>Fare clic per modificare stile</a:t>
            </a:r>
            <a:endParaRPr lang="it-IT"/>
          </a:p>
        </p:txBody>
      </p:sp>
      <p:sp>
        <p:nvSpPr>
          <p:cNvPr id="3" name="Segnaposto immagine 2"/>
          <p:cNvSpPr>
            <a:spLocks noGrp="1"/>
          </p:cNvSpPr>
          <p:nvPr>
            <p:ph type="pic" idx="1"/>
          </p:nvPr>
        </p:nvSpPr>
        <p:spPr>
          <a:xfrm>
            <a:off x="2095501" y="676275"/>
            <a:ext cx="6413500" cy="564441"/>
          </a:xfrm>
        </p:spPr>
        <p:txBody>
          <a:bodyPr/>
          <a:lstStyle>
            <a:lvl1pPr marL="0" indent="0">
              <a:buNone/>
              <a:defRPr sz="3088"/>
            </a:lvl1pPr>
            <a:lvl2pPr marL="442032" indent="0">
              <a:buNone/>
              <a:defRPr sz="2757"/>
            </a:lvl2pPr>
            <a:lvl3pPr marL="884064" indent="0">
              <a:buNone/>
              <a:defRPr sz="2316"/>
            </a:lvl3pPr>
            <a:lvl4pPr marL="1326097" indent="0">
              <a:buNone/>
              <a:defRPr sz="1985"/>
            </a:lvl4pPr>
            <a:lvl5pPr marL="1768129" indent="0">
              <a:buNone/>
              <a:defRPr sz="1985"/>
            </a:lvl5pPr>
            <a:lvl6pPr marL="2210161" indent="0">
              <a:buNone/>
              <a:defRPr sz="1985"/>
            </a:lvl6pPr>
            <a:lvl7pPr marL="2652193" indent="0">
              <a:buNone/>
              <a:defRPr sz="1985"/>
            </a:lvl7pPr>
            <a:lvl8pPr marL="3094226" indent="0">
              <a:buNone/>
              <a:defRPr sz="1985"/>
            </a:lvl8pPr>
            <a:lvl9pPr marL="3536258" indent="0">
              <a:buNone/>
              <a:defRPr sz="1985"/>
            </a:lvl9pPr>
          </a:lstStyle>
          <a:p>
            <a:pPr lvl="0"/>
            <a:endParaRPr lang="it-IT" noProof="0" smtClean="0"/>
          </a:p>
        </p:txBody>
      </p:sp>
      <p:sp>
        <p:nvSpPr>
          <p:cNvPr id="4" name="Segnaposto testo 3"/>
          <p:cNvSpPr>
            <a:spLocks noGrp="1"/>
          </p:cNvSpPr>
          <p:nvPr>
            <p:ph type="body" sz="half" idx="2"/>
          </p:nvPr>
        </p:nvSpPr>
        <p:spPr>
          <a:xfrm>
            <a:off x="2095501" y="5918201"/>
            <a:ext cx="6413500" cy="292914"/>
          </a:xfrm>
        </p:spPr>
        <p:txBody>
          <a:bodyPr/>
          <a:lstStyle>
            <a:lvl1pPr marL="0" indent="0">
              <a:buNone/>
              <a:defRPr sz="1323"/>
            </a:lvl1pPr>
            <a:lvl2pPr marL="442032" indent="0">
              <a:buNone/>
              <a:defRPr sz="1213"/>
            </a:lvl2pPr>
            <a:lvl3pPr marL="884064" indent="0">
              <a:buNone/>
              <a:defRPr sz="993"/>
            </a:lvl3pPr>
            <a:lvl4pPr marL="1326097" indent="0">
              <a:buNone/>
              <a:defRPr sz="882"/>
            </a:lvl4pPr>
            <a:lvl5pPr marL="1768129" indent="0">
              <a:buNone/>
              <a:defRPr sz="882"/>
            </a:lvl5pPr>
            <a:lvl6pPr marL="2210161" indent="0">
              <a:buNone/>
              <a:defRPr sz="882"/>
            </a:lvl6pPr>
            <a:lvl7pPr marL="2652193" indent="0">
              <a:buNone/>
              <a:defRPr sz="882"/>
            </a:lvl7pPr>
            <a:lvl8pPr marL="3094226" indent="0">
              <a:buNone/>
              <a:defRPr sz="882"/>
            </a:lvl8pPr>
            <a:lvl9pPr marL="3536258" indent="0">
              <a:buNone/>
              <a:defRPr sz="882"/>
            </a:lvl9pPr>
          </a:lstStyle>
          <a:p>
            <a:pPr lvl="0"/>
            <a:r>
              <a:rPr lang="it-IT" smtClean="0"/>
              <a:t>Fare clic per modificare gli stili del testo dello schema</a:t>
            </a:r>
          </a:p>
        </p:txBody>
      </p:sp>
    </p:spTree>
    <p:extLst>
      <p:ext uri="{BB962C8B-B14F-4D97-AF65-F5344CB8AC3E}">
        <p14:creationId xmlns:p14="http://schemas.microsoft.com/office/powerpoint/2010/main" val="89388034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744987"/>
      </p:ext>
    </p:extLst>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3887732" y="1854201"/>
            <a:ext cx="6040493" cy="298767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58993049"/>
      </p:ext>
    </p:extLst>
  </p:cSld>
  <p:clrMapOvr>
    <a:masterClrMapping/>
  </p:clrMapOvr>
  <p:transition>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222261" y="544513"/>
            <a:ext cx="1262451" cy="4297362"/>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3588265" y="544513"/>
            <a:ext cx="4038085" cy="4297362"/>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7292831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988" y="301625"/>
            <a:ext cx="3516312" cy="1281113"/>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62665906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5500" y="5294313"/>
            <a:ext cx="6413500" cy="623887"/>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extLst>
      <p:ext uri="{BB962C8B-B14F-4D97-AF65-F5344CB8AC3E}">
        <p14:creationId xmlns:p14="http://schemas.microsoft.com/office/powerpoint/2010/main" val="404346503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9" descr="Intern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0" name="Text Box 56"/>
          <p:cNvSpPr txBox="1">
            <a:spLocks noChangeArrowheads="1"/>
          </p:cNvSpPr>
          <p:nvPr userDrawn="1"/>
        </p:nvSpPr>
        <p:spPr bwMode="auto">
          <a:xfrm>
            <a:off x="10212388" y="38100"/>
            <a:ext cx="527050" cy="327025"/>
          </a:xfrm>
          <a:prstGeom prst="rect">
            <a:avLst/>
          </a:prstGeom>
          <a:noFill/>
          <a:ln w="9525">
            <a:noFill/>
            <a:miter lim="800000"/>
            <a:headEnd/>
            <a:tailEnd/>
          </a:ln>
          <a:effectLst/>
        </p:spPr>
        <p:txBody>
          <a:bodyPr lIns="99551" tIns="49775" rIns="99551" bIns="49775">
            <a:spAutoFit/>
          </a:bodyPr>
          <a:lstStyle>
            <a:lvl1pPr defTabSz="995363">
              <a:defRPr sz="1200" b="1">
                <a:solidFill>
                  <a:schemeClr val="tx1"/>
                </a:solidFill>
                <a:latin typeface="Verdana" panose="020B0604030504040204" pitchFamily="34" charset="0"/>
                <a:ea typeface="ＭＳ Ｐゴシック" panose="020B0600070205080204" pitchFamily="34" charset="-128"/>
              </a:defRPr>
            </a:lvl1pPr>
            <a:lvl2pPr marL="742950" indent="-285750" defTabSz="995363">
              <a:defRPr sz="1200" b="1">
                <a:solidFill>
                  <a:schemeClr val="tx1"/>
                </a:solidFill>
                <a:latin typeface="Verdana" panose="020B0604030504040204" pitchFamily="34" charset="0"/>
                <a:ea typeface="ＭＳ Ｐゴシック" panose="020B0600070205080204" pitchFamily="34" charset="-128"/>
              </a:defRPr>
            </a:lvl2pPr>
            <a:lvl3pPr marL="1143000" indent="-228600" defTabSz="995363">
              <a:defRPr sz="1200" b="1">
                <a:solidFill>
                  <a:schemeClr val="tx1"/>
                </a:solidFill>
                <a:latin typeface="Verdana" panose="020B0604030504040204" pitchFamily="34" charset="0"/>
                <a:ea typeface="ＭＳ Ｐゴシック" panose="020B0600070205080204" pitchFamily="34" charset="-128"/>
              </a:defRPr>
            </a:lvl3pPr>
            <a:lvl4pPr marL="1600200" indent="-228600" defTabSz="995363">
              <a:defRPr sz="1200" b="1">
                <a:solidFill>
                  <a:schemeClr val="tx1"/>
                </a:solidFill>
                <a:latin typeface="Verdana" panose="020B0604030504040204" pitchFamily="34" charset="0"/>
                <a:ea typeface="ＭＳ Ｐゴシック" panose="020B0600070205080204" pitchFamily="34" charset="-128"/>
              </a:defRPr>
            </a:lvl4pPr>
            <a:lvl5pPr marL="2057400" indent="-228600" defTabSz="995363">
              <a:defRPr sz="1200" b="1">
                <a:solidFill>
                  <a:schemeClr val="tx1"/>
                </a:solidFill>
                <a:latin typeface="Verdana" panose="020B0604030504040204" pitchFamily="34" charset="0"/>
                <a:ea typeface="ＭＳ Ｐゴシック" panose="020B0600070205080204" pitchFamily="34" charset="-128"/>
              </a:defRPr>
            </a:lvl5pPr>
            <a:lvl6pPr marL="25146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pPr>
              <a:defRPr/>
            </a:pPr>
            <a:fld id="{1850CFA1-4DE3-4D9E-8B3B-B9445C5EE42A}" type="slidenum">
              <a:rPr lang="en-US" altLang="it-IT" sz="1500" b="0" smtClean="0">
                <a:solidFill>
                  <a:schemeClr val="bg1"/>
                </a:solidFill>
                <a:latin typeface="RotisSemiSerif"/>
                <a:cs typeface="Arial" panose="020B0604020202020204" pitchFamily="34" charset="0"/>
              </a:rPr>
              <a:pPr>
                <a:defRPr/>
              </a:pPr>
              <a:t>‹N›</a:t>
            </a:fld>
            <a:endParaRPr lang="en-US" altLang="it-IT" sz="1500" b="0" smtClean="0">
              <a:solidFill>
                <a:srgbClr val="FF0000"/>
              </a:solidFill>
              <a:latin typeface="RotisSemiSerif"/>
              <a:cs typeface="Arial" panose="020B0604020202020204" pitchFamily="34" charset="0"/>
            </a:endParaRPr>
          </a:p>
        </p:txBody>
      </p:sp>
      <p:sp>
        <p:nvSpPr>
          <p:cNvPr id="1028" name="Rectangle 57"/>
          <p:cNvSpPr>
            <a:spLocks noGrp="1" noChangeArrowheads="1"/>
          </p:cNvSpPr>
          <p:nvPr>
            <p:ph type="title"/>
          </p:nvPr>
        </p:nvSpPr>
        <p:spPr bwMode="auto">
          <a:xfrm>
            <a:off x="1330325" y="544513"/>
            <a:ext cx="859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spAutoFit/>
          </a:bodyPr>
          <a:lstStyle/>
          <a:p>
            <a:pPr lvl="0"/>
            <a:r>
              <a:rPr lang="it-IT" altLang="it-IT" smtClean="0"/>
              <a:t>Fare clic per modificare stile</a:t>
            </a:r>
          </a:p>
        </p:txBody>
      </p:sp>
      <p:sp>
        <p:nvSpPr>
          <p:cNvPr id="1029" name="Line 60"/>
          <p:cNvSpPr>
            <a:spLocks noChangeShapeType="1"/>
          </p:cNvSpPr>
          <p:nvPr userDrawn="1"/>
        </p:nvSpPr>
        <p:spPr bwMode="auto">
          <a:xfrm>
            <a:off x="10202863" y="50800"/>
            <a:ext cx="0" cy="2936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it-IT"/>
          </a:p>
        </p:txBody>
      </p:sp>
      <p:sp>
        <p:nvSpPr>
          <p:cNvPr id="1030" name="Rectangle 62"/>
          <p:cNvSpPr>
            <a:spLocks noGrp="1" noChangeArrowheads="1"/>
          </p:cNvSpPr>
          <p:nvPr>
            <p:ph type="body" idx="1"/>
          </p:nvPr>
        </p:nvSpPr>
        <p:spPr bwMode="auto">
          <a:xfrm>
            <a:off x="1330325" y="1854200"/>
            <a:ext cx="85979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dissolve/>
  </p:transition>
  <p:txStyles>
    <p:titleStyle>
      <a:lvl1pPr algn="l" defTabSz="995363" rtl="0" eaLnBrk="0" fontAlgn="base" hangingPunct="0">
        <a:spcBef>
          <a:spcPct val="0"/>
        </a:spcBef>
        <a:spcAft>
          <a:spcPct val="0"/>
        </a:spcAft>
        <a:defRPr sz="3600">
          <a:solidFill>
            <a:srgbClr val="0154A0"/>
          </a:solidFill>
          <a:latin typeface="+mj-lt"/>
          <a:ea typeface="ＭＳ Ｐゴシック" pitchFamily="-106" charset="-128"/>
          <a:cs typeface="+mj-cs"/>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p:titleStyle>
    <p:body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ChangeArrowheads="1"/>
          </p:cNvSpPr>
          <p:nvPr/>
        </p:nvSpPr>
        <p:spPr bwMode="auto">
          <a:xfrm>
            <a:off x="10211732" y="38515"/>
            <a:ext cx="527009" cy="3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62" tIns="48030" rIns="96062" bIns="48030">
            <a:spAutoFit/>
          </a:bodyPr>
          <a:lstStyle/>
          <a:p>
            <a:pPr defTabSz="495385" eaLnBrk="1">
              <a:buSzPct val="100000"/>
              <a:tabLst>
                <a:tab pos="0" algn="l"/>
                <a:tab pos="493634" algn="l"/>
                <a:tab pos="989021" algn="l"/>
                <a:tab pos="1484405" algn="l"/>
                <a:tab pos="1979792" algn="l"/>
                <a:tab pos="2475177" algn="l"/>
                <a:tab pos="2970563" algn="l"/>
                <a:tab pos="3465948" algn="l"/>
                <a:tab pos="3961334" algn="l"/>
                <a:tab pos="4456718" algn="l"/>
                <a:tab pos="4952105" algn="l"/>
                <a:tab pos="5447489" algn="l"/>
                <a:tab pos="5942876" algn="l"/>
                <a:tab pos="6438260" algn="l"/>
                <a:tab pos="6933645" algn="l"/>
                <a:tab pos="7429031" algn="l"/>
                <a:tab pos="7924416" algn="l"/>
                <a:tab pos="8419801" algn="l"/>
                <a:tab pos="8915187" algn="l"/>
                <a:tab pos="9410573" algn="l"/>
                <a:tab pos="9905958" algn="l"/>
              </a:tabLst>
            </a:pPr>
            <a:fld id="{E3EC3FFF-2380-41CB-8F6D-19E926F35DF0}" type="slidenum">
              <a:rPr lang="it-IT" sz="1434" b="0">
                <a:solidFill>
                  <a:srgbClr val="000000"/>
                </a:solidFill>
                <a:latin typeface="Calibri"/>
              </a:rPr>
              <a:pPr defTabSz="495385" eaLnBrk="1">
                <a:buSzPct val="100000"/>
                <a:tabLst>
                  <a:tab pos="0" algn="l"/>
                  <a:tab pos="493634" algn="l"/>
                  <a:tab pos="989021" algn="l"/>
                  <a:tab pos="1484405" algn="l"/>
                  <a:tab pos="1979792" algn="l"/>
                  <a:tab pos="2475177" algn="l"/>
                  <a:tab pos="2970563" algn="l"/>
                  <a:tab pos="3465948" algn="l"/>
                  <a:tab pos="3961334" algn="l"/>
                  <a:tab pos="4456718" algn="l"/>
                  <a:tab pos="4952105" algn="l"/>
                  <a:tab pos="5447489" algn="l"/>
                  <a:tab pos="5942876" algn="l"/>
                  <a:tab pos="6438260" algn="l"/>
                  <a:tab pos="6933645" algn="l"/>
                  <a:tab pos="7429031" algn="l"/>
                  <a:tab pos="7924416" algn="l"/>
                  <a:tab pos="8419801" algn="l"/>
                  <a:tab pos="8915187" algn="l"/>
                  <a:tab pos="9410573" algn="l"/>
                  <a:tab pos="9905958" algn="l"/>
                </a:tabLst>
              </a:pPr>
              <a:t>‹N›</a:t>
            </a:fld>
            <a:endParaRPr lang="it-IT" sz="1434" b="0" dirty="0">
              <a:solidFill>
                <a:srgbClr val="000000"/>
              </a:solidFill>
              <a:latin typeface="Calibri"/>
            </a:endParaRPr>
          </a:p>
        </p:txBody>
      </p:sp>
      <p:sp>
        <p:nvSpPr>
          <p:cNvPr id="1027" name="Line 3"/>
          <p:cNvSpPr>
            <a:spLocks noChangeShapeType="1"/>
          </p:cNvSpPr>
          <p:nvPr/>
        </p:nvSpPr>
        <p:spPr bwMode="auto">
          <a:xfrm>
            <a:off x="10202454" y="50771"/>
            <a:ext cx="1856" cy="294111"/>
          </a:xfrm>
          <a:prstGeom prst="line">
            <a:avLst/>
          </a:prstGeom>
          <a:noFill/>
          <a:ln w="126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25" tIns="50413" rIns="100825" bIns="50413"/>
          <a:lstStyle/>
          <a:p>
            <a:pPr defTabSz="495385" eaLnBrk="1">
              <a:lnSpc>
                <a:spcPct val="93000"/>
              </a:lnSpc>
              <a:buClr>
                <a:srgbClr val="000000"/>
              </a:buClr>
              <a:buSzPct val="100000"/>
              <a:buFont typeface="Times New Roman" pitchFamily="16" charset="0"/>
              <a:buNone/>
            </a:pPr>
            <a:endParaRPr lang="it-IT" sz="1985" b="0" dirty="0">
              <a:solidFill>
                <a:srgbClr val="FFFFFF"/>
              </a:solidFill>
              <a:latin typeface="Arial" charset="0"/>
              <a:ea typeface="Microsoft YaHei" charset="-122"/>
            </a:endParaRPr>
          </a:p>
        </p:txBody>
      </p:sp>
      <p:sp>
        <p:nvSpPr>
          <p:cNvPr id="1028" name="Rectangle 4"/>
          <p:cNvSpPr>
            <a:spLocks noGrp="1" noChangeArrowheads="1"/>
          </p:cNvSpPr>
          <p:nvPr>
            <p:ph type="title"/>
          </p:nvPr>
        </p:nvSpPr>
        <p:spPr bwMode="auto">
          <a:xfrm>
            <a:off x="1330513" y="544457"/>
            <a:ext cx="8593590" cy="644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9" tIns="44995" rIns="89989" bIns="44995" numCol="1" anchor="t" anchorCtr="0" compatLnSpc="1">
            <a:prstTxWarp prst="textNoShape">
              <a:avLst/>
            </a:prstTxWarp>
          </a:bodyPr>
          <a:lstStyle/>
          <a:p>
            <a:pPr lvl="0"/>
            <a:r>
              <a:rPr lang="en-GB" smtClean="0"/>
              <a:t>Fate clic per modificare il formato del testo del titolo</a:t>
            </a:r>
          </a:p>
        </p:txBody>
      </p:sp>
      <p:sp>
        <p:nvSpPr>
          <p:cNvPr id="1029" name="Rectangle 5"/>
          <p:cNvSpPr>
            <a:spLocks noGrp="1" noChangeArrowheads="1"/>
          </p:cNvSpPr>
          <p:nvPr>
            <p:ph type="body" idx="1"/>
          </p:nvPr>
        </p:nvSpPr>
        <p:spPr bwMode="auto">
          <a:xfrm>
            <a:off x="1330513" y="1853949"/>
            <a:ext cx="8593590" cy="2983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9" tIns="44995" rIns="89989" bIns="44995"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extLst>
      <p:ext uri="{BB962C8B-B14F-4D97-AF65-F5344CB8AC3E}">
        <p14:creationId xmlns:p14="http://schemas.microsoft.com/office/powerpoint/2010/main" val="6305657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819224" indent="-315087"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2pPr>
      <a:lvl3pPr marL="1260345"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3pPr>
      <a:lvl4pPr marL="1764482"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4pPr>
      <a:lvl5pPr marL="2268621"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5pPr>
      <a:lvl6pPr marL="2772758"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6pPr>
      <a:lvl7pPr marL="3276896"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7pPr>
      <a:lvl8pPr marL="3781034"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8pPr>
      <a:lvl9pPr marL="4285171"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9pPr>
    </p:titleStyle>
    <p:bodyStyle>
      <a:lvl1pPr marL="378103" indent="-378103" algn="l" defTabSz="495385" rtl="0" fontAlgn="base" hangingPunct="0">
        <a:lnSpc>
          <a:spcPct val="98000"/>
        </a:lnSpc>
        <a:spcBef>
          <a:spcPct val="0"/>
        </a:spcBef>
        <a:spcAft>
          <a:spcPts val="1571"/>
        </a:spcAft>
        <a:buClr>
          <a:srgbClr val="000000"/>
        </a:buClr>
        <a:buSzPct val="100000"/>
        <a:buFont typeface="Times New Roman" pitchFamily="16" charset="0"/>
        <a:defRPr sz="3419">
          <a:solidFill>
            <a:srgbClr val="5C5C5C"/>
          </a:solidFill>
          <a:latin typeface="+mn-lt"/>
          <a:ea typeface="+mn-ea"/>
          <a:cs typeface="+mn-cs"/>
        </a:defRPr>
      </a:lvl1pPr>
      <a:lvl2pPr marL="819224" indent="-315087" algn="l" defTabSz="495385" rtl="0" fontAlgn="base" hangingPunct="0">
        <a:lnSpc>
          <a:spcPct val="98000"/>
        </a:lnSpc>
        <a:spcBef>
          <a:spcPct val="0"/>
        </a:spcBef>
        <a:spcAft>
          <a:spcPts val="1255"/>
        </a:spcAft>
        <a:buClr>
          <a:srgbClr val="000000"/>
        </a:buClr>
        <a:buSzPct val="100000"/>
        <a:buFont typeface="Times New Roman" pitchFamily="16" charset="0"/>
        <a:defRPr sz="2536">
          <a:solidFill>
            <a:srgbClr val="5C5C5C"/>
          </a:solidFill>
          <a:latin typeface="+mn-lt"/>
          <a:ea typeface="+mn-ea"/>
        </a:defRPr>
      </a:lvl2pPr>
      <a:lvl3pPr marL="1260345" indent="-252068" algn="l" defTabSz="495385" rtl="0" fontAlgn="base" hangingPunct="0">
        <a:lnSpc>
          <a:spcPct val="98000"/>
        </a:lnSpc>
        <a:spcBef>
          <a:spcPct val="0"/>
        </a:spcBef>
        <a:spcAft>
          <a:spcPts val="937"/>
        </a:spcAft>
        <a:buClr>
          <a:srgbClr val="000000"/>
        </a:buClr>
        <a:buSzPct val="100000"/>
        <a:buFont typeface="Times New Roman" pitchFamily="16" charset="0"/>
        <a:defRPr sz="2095">
          <a:solidFill>
            <a:srgbClr val="5C5C5C"/>
          </a:solidFill>
          <a:latin typeface="+mn-lt"/>
          <a:ea typeface="+mn-ea"/>
        </a:defRPr>
      </a:lvl3pPr>
      <a:lvl4pPr marL="1764482" indent="-252068" algn="l" defTabSz="495385" rtl="0" fontAlgn="base" hangingPunct="0">
        <a:lnSpc>
          <a:spcPct val="98000"/>
        </a:lnSpc>
        <a:spcBef>
          <a:spcPct val="0"/>
        </a:spcBef>
        <a:spcAft>
          <a:spcPts val="634"/>
        </a:spcAft>
        <a:buClr>
          <a:srgbClr val="000000"/>
        </a:buClr>
        <a:buSzPct val="100000"/>
        <a:buFont typeface="Times New Roman" pitchFamily="16" charset="0"/>
        <a:defRPr sz="2095">
          <a:solidFill>
            <a:srgbClr val="5C5C5C"/>
          </a:solidFill>
          <a:latin typeface="+mn-lt"/>
          <a:ea typeface="+mn-ea"/>
        </a:defRPr>
      </a:lvl4pPr>
      <a:lvl5pPr marL="2268621"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5pPr>
      <a:lvl6pPr marL="2772758"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6pPr>
      <a:lvl7pPr marL="3276896"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7pPr>
      <a:lvl8pPr marL="3781034"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8pPr>
      <a:lvl9pPr marL="4285171"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9pPr>
    </p:bodyStyle>
    <p:otherStyle>
      <a:defPPr>
        <a:defRPr lang="it-IT"/>
      </a:defPPr>
      <a:lvl1pPr marL="0" algn="l" defTabSz="1008276" rtl="0" eaLnBrk="1" latinLnBrk="0" hangingPunct="1">
        <a:defRPr sz="1985" kern="1200">
          <a:solidFill>
            <a:schemeClr val="tx1"/>
          </a:solidFill>
          <a:latin typeface="+mn-lt"/>
          <a:ea typeface="+mn-ea"/>
          <a:cs typeface="+mn-cs"/>
        </a:defRPr>
      </a:lvl1pPr>
      <a:lvl2pPr marL="504138" algn="l" defTabSz="1008276" rtl="0" eaLnBrk="1" latinLnBrk="0" hangingPunct="1">
        <a:defRPr sz="1985" kern="1200">
          <a:solidFill>
            <a:schemeClr val="tx1"/>
          </a:solidFill>
          <a:latin typeface="+mn-lt"/>
          <a:ea typeface="+mn-ea"/>
          <a:cs typeface="+mn-cs"/>
        </a:defRPr>
      </a:lvl2pPr>
      <a:lvl3pPr marL="1008276" algn="l" defTabSz="1008276" rtl="0" eaLnBrk="1" latinLnBrk="0" hangingPunct="1">
        <a:defRPr sz="1985" kern="1200">
          <a:solidFill>
            <a:schemeClr val="tx1"/>
          </a:solidFill>
          <a:latin typeface="+mn-lt"/>
          <a:ea typeface="+mn-ea"/>
          <a:cs typeface="+mn-cs"/>
        </a:defRPr>
      </a:lvl3pPr>
      <a:lvl4pPr marL="1512414" algn="l" defTabSz="1008276" rtl="0" eaLnBrk="1" latinLnBrk="0" hangingPunct="1">
        <a:defRPr sz="1985" kern="1200">
          <a:solidFill>
            <a:schemeClr val="tx1"/>
          </a:solidFill>
          <a:latin typeface="+mn-lt"/>
          <a:ea typeface="+mn-ea"/>
          <a:cs typeface="+mn-cs"/>
        </a:defRPr>
      </a:lvl4pPr>
      <a:lvl5pPr marL="2016551" algn="l" defTabSz="1008276" rtl="0" eaLnBrk="1" latinLnBrk="0" hangingPunct="1">
        <a:defRPr sz="1985" kern="1200">
          <a:solidFill>
            <a:schemeClr val="tx1"/>
          </a:solidFill>
          <a:latin typeface="+mn-lt"/>
          <a:ea typeface="+mn-ea"/>
          <a:cs typeface="+mn-cs"/>
        </a:defRPr>
      </a:lvl5pPr>
      <a:lvl6pPr marL="2520689" algn="l" defTabSz="1008276" rtl="0" eaLnBrk="1" latinLnBrk="0" hangingPunct="1">
        <a:defRPr sz="1985" kern="1200">
          <a:solidFill>
            <a:schemeClr val="tx1"/>
          </a:solidFill>
          <a:latin typeface="+mn-lt"/>
          <a:ea typeface="+mn-ea"/>
          <a:cs typeface="+mn-cs"/>
        </a:defRPr>
      </a:lvl6pPr>
      <a:lvl7pPr marL="3024827" algn="l" defTabSz="1008276" rtl="0" eaLnBrk="1" latinLnBrk="0" hangingPunct="1">
        <a:defRPr sz="1985" kern="1200">
          <a:solidFill>
            <a:schemeClr val="tx1"/>
          </a:solidFill>
          <a:latin typeface="+mn-lt"/>
          <a:ea typeface="+mn-ea"/>
          <a:cs typeface="+mn-cs"/>
        </a:defRPr>
      </a:lvl7pPr>
      <a:lvl8pPr marL="3528964" algn="l" defTabSz="1008276" rtl="0" eaLnBrk="1" latinLnBrk="0" hangingPunct="1">
        <a:defRPr sz="1985" kern="1200">
          <a:solidFill>
            <a:schemeClr val="tx1"/>
          </a:solidFill>
          <a:latin typeface="+mn-lt"/>
          <a:ea typeface="+mn-ea"/>
          <a:cs typeface="+mn-cs"/>
        </a:defRPr>
      </a:lvl8pPr>
      <a:lvl9pPr marL="4033103" algn="l" defTabSz="1008276"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ChangeArrowheads="1"/>
          </p:cNvSpPr>
          <p:nvPr/>
        </p:nvSpPr>
        <p:spPr bwMode="auto">
          <a:xfrm>
            <a:off x="10211732" y="38515"/>
            <a:ext cx="527009" cy="3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62" tIns="48030" rIns="96062" bIns="48030">
            <a:spAutoFit/>
          </a:bodyPr>
          <a:lstStyle/>
          <a:p>
            <a:pPr defTabSz="495385" eaLnBrk="1">
              <a:buSzPct val="100000"/>
              <a:tabLst>
                <a:tab pos="0" algn="l"/>
                <a:tab pos="493634" algn="l"/>
                <a:tab pos="989021" algn="l"/>
                <a:tab pos="1484405" algn="l"/>
                <a:tab pos="1979792" algn="l"/>
                <a:tab pos="2475177" algn="l"/>
                <a:tab pos="2970563" algn="l"/>
                <a:tab pos="3465948" algn="l"/>
                <a:tab pos="3961334" algn="l"/>
                <a:tab pos="4456718" algn="l"/>
                <a:tab pos="4952105" algn="l"/>
                <a:tab pos="5447489" algn="l"/>
                <a:tab pos="5942876" algn="l"/>
                <a:tab pos="6438260" algn="l"/>
                <a:tab pos="6933645" algn="l"/>
                <a:tab pos="7429031" algn="l"/>
                <a:tab pos="7924416" algn="l"/>
                <a:tab pos="8419801" algn="l"/>
                <a:tab pos="8915187" algn="l"/>
                <a:tab pos="9410573" algn="l"/>
                <a:tab pos="9905958" algn="l"/>
              </a:tabLst>
            </a:pPr>
            <a:fld id="{E3EC3FFF-2380-41CB-8F6D-19E926F35DF0}" type="slidenum">
              <a:rPr lang="it-IT" sz="1434" b="0">
                <a:solidFill>
                  <a:srgbClr val="000000"/>
                </a:solidFill>
                <a:latin typeface="Calibri"/>
              </a:rPr>
              <a:pPr defTabSz="495385" eaLnBrk="1">
                <a:buSzPct val="100000"/>
                <a:tabLst>
                  <a:tab pos="0" algn="l"/>
                  <a:tab pos="493634" algn="l"/>
                  <a:tab pos="989021" algn="l"/>
                  <a:tab pos="1484405" algn="l"/>
                  <a:tab pos="1979792" algn="l"/>
                  <a:tab pos="2475177" algn="l"/>
                  <a:tab pos="2970563" algn="l"/>
                  <a:tab pos="3465948" algn="l"/>
                  <a:tab pos="3961334" algn="l"/>
                  <a:tab pos="4456718" algn="l"/>
                  <a:tab pos="4952105" algn="l"/>
                  <a:tab pos="5447489" algn="l"/>
                  <a:tab pos="5942876" algn="l"/>
                  <a:tab pos="6438260" algn="l"/>
                  <a:tab pos="6933645" algn="l"/>
                  <a:tab pos="7429031" algn="l"/>
                  <a:tab pos="7924416" algn="l"/>
                  <a:tab pos="8419801" algn="l"/>
                  <a:tab pos="8915187" algn="l"/>
                  <a:tab pos="9410573" algn="l"/>
                  <a:tab pos="9905958" algn="l"/>
                </a:tabLst>
              </a:pPr>
              <a:t>‹N›</a:t>
            </a:fld>
            <a:endParaRPr lang="it-IT" sz="1434" b="0" dirty="0">
              <a:solidFill>
                <a:srgbClr val="000000"/>
              </a:solidFill>
              <a:latin typeface="Calibri"/>
            </a:endParaRPr>
          </a:p>
        </p:txBody>
      </p:sp>
      <p:sp>
        <p:nvSpPr>
          <p:cNvPr id="1027" name="Line 3"/>
          <p:cNvSpPr>
            <a:spLocks noChangeShapeType="1"/>
          </p:cNvSpPr>
          <p:nvPr/>
        </p:nvSpPr>
        <p:spPr bwMode="auto">
          <a:xfrm>
            <a:off x="10202454" y="50771"/>
            <a:ext cx="1856" cy="294111"/>
          </a:xfrm>
          <a:prstGeom prst="line">
            <a:avLst/>
          </a:prstGeom>
          <a:noFill/>
          <a:ln w="126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25" tIns="50413" rIns="100825" bIns="50413"/>
          <a:lstStyle/>
          <a:p>
            <a:pPr defTabSz="495385" eaLnBrk="1">
              <a:lnSpc>
                <a:spcPct val="93000"/>
              </a:lnSpc>
              <a:buClr>
                <a:srgbClr val="000000"/>
              </a:buClr>
              <a:buSzPct val="100000"/>
              <a:buFont typeface="Times New Roman" pitchFamily="16" charset="0"/>
              <a:buNone/>
            </a:pPr>
            <a:endParaRPr lang="it-IT" sz="1985" b="0" dirty="0">
              <a:solidFill>
                <a:srgbClr val="FFFFFF"/>
              </a:solidFill>
              <a:latin typeface="Arial" charset="0"/>
              <a:ea typeface="Microsoft YaHei" charset="-122"/>
            </a:endParaRPr>
          </a:p>
        </p:txBody>
      </p:sp>
      <p:sp>
        <p:nvSpPr>
          <p:cNvPr id="1028" name="Rectangle 4"/>
          <p:cNvSpPr>
            <a:spLocks noGrp="1" noChangeArrowheads="1"/>
          </p:cNvSpPr>
          <p:nvPr>
            <p:ph type="title"/>
          </p:nvPr>
        </p:nvSpPr>
        <p:spPr bwMode="auto">
          <a:xfrm>
            <a:off x="1330513" y="544457"/>
            <a:ext cx="8593590" cy="644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9" tIns="44995" rIns="89989" bIns="44995" numCol="1" anchor="t" anchorCtr="0" compatLnSpc="1">
            <a:prstTxWarp prst="textNoShape">
              <a:avLst/>
            </a:prstTxWarp>
          </a:bodyPr>
          <a:lstStyle/>
          <a:p>
            <a:pPr lvl="0"/>
            <a:r>
              <a:rPr lang="en-GB" smtClean="0"/>
              <a:t>Fate clic per modificare il formato del testo del titolo</a:t>
            </a:r>
          </a:p>
        </p:txBody>
      </p:sp>
      <p:sp>
        <p:nvSpPr>
          <p:cNvPr id="1029" name="Rectangle 5"/>
          <p:cNvSpPr>
            <a:spLocks noGrp="1" noChangeArrowheads="1"/>
          </p:cNvSpPr>
          <p:nvPr>
            <p:ph type="body" idx="1"/>
          </p:nvPr>
        </p:nvSpPr>
        <p:spPr bwMode="auto">
          <a:xfrm>
            <a:off x="1330513" y="1853949"/>
            <a:ext cx="8593590" cy="2983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9" tIns="44995" rIns="89989" bIns="44995"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extLst>
      <p:ext uri="{BB962C8B-B14F-4D97-AF65-F5344CB8AC3E}">
        <p14:creationId xmlns:p14="http://schemas.microsoft.com/office/powerpoint/2010/main" val="6175447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819224" indent="-315087"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2pPr>
      <a:lvl3pPr marL="1260345"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3pPr>
      <a:lvl4pPr marL="1764482"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4pPr>
      <a:lvl5pPr marL="2268621"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5pPr>
      <a:lvl6pPr marL="2772758"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6pPr>
      <a:lvl7pPr marL="3276896"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7pPr>
      <a:lvl8pPr marL="3781034"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8pPr>
      <a:lvl9pPr marL="4285171"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9pPr>
    </p:titleStyle>
    <p:bodyStyle>
      <a:lvl1pPr marL="378103" indent="-378103" algn="l" defTabSz="495385" rtl="0" fontAlgn="base" hangingPunct="0">
        <a:lnSpc>
          <a:spcPct val="98000"/>
        </a:lnSpc>
        <a:spcBef>
          <a:spcPct val="0"/>
        </a:spcBef>
        <a:spcAft>
          <a:spcPts val="1571"/>
        </a:spcAft>
        <a:buClr>
          <a:srgbClr val="000000"/>
        </a:buClr>
        <a:buSzPct val="100000"/>
        <a:buFont typeface="Times New Roman" pitchFamily="16" charset="0"/>
        <a:defRPr sz="3419">
          <a:solidFill>
            <a:srgbClr val="5C5C5C"/>
          </a:solidFill>
          <a:latin typeface="+mn-lt"/>
          <a:ea typeface="+mn-ea"/>
          <a:cs typeface="+mn-cs"/>
        </a:defRPr>
      </a:lvl1pPr>
      <a:lvl2pPr marL="819224" indent="-315087" algn="l" defTabSz="495385" rtl="0" fontAlgn="base" hangingPunct="0">
        <a:lnSpc>
          <a:spcPct val="98000"/>
        </a:lnSpc>
        <a:spcBef>
          <a:spcPct val="0"/>
        </a:spcBef>
        <a:spcAft>
          <a:spcPts val="1255"/>
        </a:spcAft>
        <a:buClr>
          <a:srgbClr val="000000"/>
        </a:buClr>
        <a:buSzPct val="100000"/>
        <a:buFont typeface="Times New Roman" pitchFamily="16" charset="0"/>
        <a:defRPr sz="2536">
          <a:solidFill>
            <a:srgbClr val="5C5C5C"/>
          </a:solidFill>
          <a:latin typeface="+mn-lt"/>
          <a:ea typeface="+mn-ea"/>
        </a:defRPr>
      </a:lvl2pPr>
      <a:lvl3pPr marL="1260345" indent="-252068" algn="l" defTabSz="495385" rtl="0" fontAlgn="base" hangingPunct="0">
        <a:lnSpc>
          <a:spcPct val="98000"/>
        </a:lnSpc>
        <a:spcBef>
          <a:spcPct val="0"/>
        </a:spcBef>
        <a:spcAft>
          <a:spcPts val="937"/>
        </a:spcAft>
        <a:buClr>
          <a:srgbClr val="000000"/>
        </a:buClr>
        <a:buSzPct val="100000"/>
        <a:buFont typeface="Times New Roman" pitchFamily="16" charset="0"/>
        <a:defRPr sz="2095">
          <a:solidFill>
            <a:srgbClr val="5C5C5C"/>
          </a:solidFill>
          <a:latin typeface="+mn-lt"/>
          <a:ea typeface="+mn-ea"/>
        </a:defRPr>
      </a:lvl3pPr>
      <a:lvl4pPr marL="1764482" indent="-252068" algn="l" defTabSz="495385" rtl="0" fontAlgn="base" hangingPunct="0">
        <a:lnSpc>
          <a:spcPct val="98000"/>
        </a:lnSpc>
        <a:spcBef>
          <a:spcPct val="0"/>
        </a:spcBef>
        <a:spcAft>
          <a:spcPts val="634"/>
        </a:spcAft>
        <a:buClr>
          <a:srgbClr val="000000"/>
        </a:buClr>
        <a:buSzPct val="100000"/>
        <a:buFont typeface="Times New Roman" pitchFamily="16" charset="0"/>
        <a:defRPr sz="2095">
          <a:solidFill>
            <a:srgbClr val="5C5C5C"/>
          </a:solidFill>
          <a:latin typeface="+mn-lt"/>
          <a:ea typeface="+mn-ea"/>
        </a:defRPr>
      </a:lvl4pPr>
      <a:lvl5pPr marL="2268621"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5pPr>
      <a:lvl6pPr marL="2772758"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6pPr>
      <a:lvl7pPr marL="3276896"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7pPr>
      <a:lvl8pPr marL="3781034"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8pPr>
      <a:lvl9pPr marL="4285171"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9pPr>
    </p:bodyStyle>
    <p:otherStyle>
      <a:defPPr>
        <a:defRPr lang="it-IT"/>
      </a:defPPr>
      <a:lvl1pPr marL="0" algn="l" defTabSz="1008276" rtl="0" eaLnBrk="1" latinLnBrk="0" hangingPunct="1">
        <a:defRPr sz="1985" kern="1200">
          <a:solidFill>
            <a:schemeClr val="tx1"/>
          </a:solidFill>
          <a:latin typeface="+mn-lt"/>
          <a:ea typeface="+mn-ea"/>
          <a:cs typeface="+mn-cs"/>
        </a:defRPr>
      </a:lvl1pPr>
      <a:lvl2pPr marL="504138" algn="l" defTabSz="1008276" rtl="0" eaLnBrk="1" latinLnBrk="0" hangingPunct="1">
        <a:defRPr sz="1985" kern="1200">
          <a:solidFill>
            <a:schemeClr val="tx1"/>
          </a:solidFill>
          <a:latin typeface="+mn-lt"/>
          <a:ea typeface="+mn-ea"/>
          <a:cs typeface="+mn-cs"/>
        </a:defRPr>
      </a:lvl2pPr>
      <a:lvl3pPr marL="1008276" algn="l" defTabSz="1008276" rtl="0" eaLnBrk="1" latinLnBrk="0" hangingPunct="1">
        <a:defRPr sz="1985" kern="1200">
          <a:solidFill>
            <a:schemeClr val="tx1"/>
          </a:solidFill>
          <a:latin typeface="+mn-lt"/>
          <a:ea typeface="+mn-ea"/>
          <a:cs typeface="+mn-cs"/>
        </a:defRPr>
      </a:lvl3pPr>
      <a:lvl4pPr marL="1512414" algn="l" defTabSz="1008276" rtl="0" eaLnBrk="1" latinLnBrk="0" hangingPunct="1">
        <a:defRPr sz="1985" kern="1200">
          <a:solidFill>
            <a:schemeClr val="tx1"/>
          </a:solidFill>
          <a:latin typeface="+mn-lt"/>
          <a:ea typeface="+mn-ea"/>
          <a:cs typeface="+mn-cs"/>
        </a:defRPr>
      </a:lvl4pPr>
      <a:lvl5pPr marL="2016551" algn="l" defTabSz="1008276" rtl="0" eaLnBrk="1" latinLnBrk="0" hangingPunct="1">
        <a:defRPr sz="1985" kern="1200">
          <a:solidFill>
            <a:schemeClr val="tx1"/>
          </a:solidFill>
          <a:latin typeface="+mn-lt"/>
          <a:ea typeface="+mn-ea"/>
          <a:cs typeface="+mn-cs"/>
        </a:defRPr>
      </a:lvl5pPr>
      <a:lvl6pPr marL="2520689" algn="l" defTabSz="1008276" rtl="0" eaLnBrk="1" latinLnBrk="0" hangingPunct="1">
        <a:defRPr sz="1985" kern="1200">
          <a:solidFill>
            <a:schemeClr val="tx1"/>
          </a:solidFill>
          <a:latin typeface="+mn-lt"/>
          <a:ea typeface="+mn-ea"/>
          <a:cs typeface="+mn-cs"/>
        </a:defRPr>
      </a:lvl6pPr>
      <a:lvl7pPr marL="3024827" algn="l" defTabSz="1008276" rtl="0" eaLnBrk="1" latinLnBrk="0" hangingPunct="1">
        <a:defRPr sz="1985" kern="1200">
          <a:solidFill>
            <a:schemeClr val="tx1"/>
          </a:solidFill>
          <a:latin typeface="+mn-lt"/>
          <a:ea typeface="+mn-ea"/>
          <a:cs typeface="+mn-cs"/>
        </a:defRPr>
      </a:lvl7pPr>
      <a:lvl8pPr marL="3528964" algn="l" defTabSz="1008276" rtl="0" eaLnBrk="1" latinLnBrk="0" hangingPunct="1">
        <a:defRPr sz="1985" kern="1200">
          <a:solidFill>
            <a:schemeClr val="tx1"/>
          </a:solidFill>
          <a:latin typeface="+mn-lt"/>
          <a:ea typeface="+mn-ea"/>
          <a:cs typeface="+mn-cs"/>
        </a:defRPr>
      </a:lvl8pPr>
      <a:lvl9pPr marL="4033103" algn="l" defTabSz="1008276"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ChangeArrowheads="1"/>
          </p:cNvSpPr>
          <p:nvPr/>
        </p:nvSpPr>
        <p:spPr bwMode="auto">
          <a:xfrm>
            <a:off x="10211732" y="38515"/>
            <a:ext cx="527009" cy="3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062" tIns="48030" rIns="96062" bIns="48030">
            <a:spAutoFit/>
          </a:bodyPr>
          <a:lstStyle/>
          <a:p>
            <a:pPr defTabSz="495385" eaLnBrk="1">
              <a:buSzPct val="100000"/>
              <a:tabLst>
                <a:tab pos="0" algn="l"/>
                <a:tab pos="493634" algn="l"/>
                <a:tab pos="989021" algn="l"/>
                <a:tab pos="1484405" algn="l"/>
                <a:tab pos="1979792" algn="l"/>
                <a:tab pos="2475177" algn="l"/>
                <a:tab pos="2970563" algn="l"/>
                <a:tab pos="3465948" algn="l"/>
                <a:tab pos="3961334" algn="l"/>
                <a:tab pos="4456718" algn="l"/>
                <a:tab pos="4952105" algn="l"/>
                <a:tab pos="5447489" algn="l"/>
                <a:tab pos="5942876" algn="l"/>
                <a:tab pos="6438260" algn="l"/>
                <a:tab pos="6933645" algn="l"/>
                <a:tab pos="7429031" algn="l"/>
                <a:tab pos="7924416" algn="l"/>
                <a:tab pos="8419801" algn="l"/>
                <a:tab pos="8915187" algn="l"/>
                <a:tab pos="9410573" algn="l"/>
                <a:tab pos="9905958" algn="l"/>
              </a:tabLst>
            </a:pPr>
            <a:fld id="{E3EC3FFF-2380-41CB-8F6D-19E926F35DF0}" type="slidenum">
              <a:rPr lang="it-IT" sz="1434" b="0">
                <a:solidFill>
                  <a:srgbClr val="000000"/>
                </a:solidFill>
                <a:latin typeface="Calibri"/>
              </a:rPr>
              <a:pPr defTabSz="495385" eaLnBrk="1">
                <a:buSzPct val="100000"/>
                <a:tabLst>
                  <a:tab pos="0" algn="l"/>
                  <a:tab pos="493634" algn="l"/>
                  <a:tab pos="989021" algn="l"/>
                  <a:tab pos="1484405" algn="l"/>
                  <a:tab pos="1979792" algn="l"/>
                  <a:tab pos="2475177" algn="l"/>
                  <a:tab pos="2970563" algn="l"/>
                  <a:tab pos="3465948" algn="l"/>
                  <a:tab pos="3961334" algn="l"/>
                  <a:tab pos="4456718" algn="l"/>
                  <a:tab pos="4952105" algn="l"/>
                  <a:tab pos="5447489" algn="l"/>
                  <a:tab pos="5942876" algn="l"/>
                  <a:tab pos="6438260" algn="l"/>
                  <a:tab pos="6933645" algn="l"/>
                  <a:tab pos="7429031" algn="l"/>
                  <a:tab pos="7924416" algn="l"/>
                  <a:tab pos="8419801" algn="l"/>
                  <a:tab pos="8915187" algn="l"/>
                  <a:tab pos="9410573" algn="l"/>
                  <a:tab pos="9905958" algn="l"/>
                </a:tabLst>
              </a:pPr>
              <a:t>‹N›</a:t>
            </a:fld>
            <a:endParaRPr lang="it-IT" sz="1434" b="0" dirty="0">
              <a:solidFill>
                <a:srgbClr val="000000"/>
              </a:solidFill>
              <a:latin typeface="Calibri"/>
            </a:endParaRPr>
          </a:p>
        </p:txBody>
      </p:sp>
      <p:sp>
        <p:nvSpPr>
          <p:cNvPr id="1027" name="Line 3"/>
          <p:cNvSpPr>
            <a:spLocks noChangeShapeType="1"/>
          </p:cNvSpPr>
          <p:nvPr/>
        </p:nvSpPr>
        <p:spPr bwMode="auto">
          <a:xfrm>
            <a:off x="10202454" y="50771"/>
            <a:ext cx="1856" cy="294111"/>
          </a:xfrm>
          <a:prstGeom prst="line">
            <a:avLst/>
          </a:prstGeom>
          <a:noFill/>
          <a:ln w="1260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25" tIns="50413" rIns="100825" bIns="50413"/>
          <a:lstStyle/>
          <a:p>
            <a:pPr defTabSz="495385" eaLnBrk="1">
              <a:lnSpc>
                <a:spcPct val="93000"/>
              </a:lnSpc>
              <a:buClr>
                <a:srgbClr val="000000"/>
              </a:buClr>
              <a:buSzPct val="100000"/>
              <a:buFont typeface="Times New Roman" pitchFamily="16" charset="0"/>
              <a:buNone/>
            </a:pPr>
            <a:endParaRPr lang="it-IT" sz="1985" b="0" dirty="0">
              <a:solidFill>
                <a:srgbClr val="FFFFFF"/>
              </a:solidFill>
              <a:latin typeface="Arial" charset="0"/>
              <a:ea typeface="Microsoft YaHei" charset="-122"/>
            </a:endParaRPr>
          </a:p>
        </p:txBody>
      </p:sp>
      <p:sp>
        <p:nvSpPr>
          <p:cNvPr id="1028" name="Rectangle 4"/>
          <p:cNvSpPr>
            <a:spLocks noGrp="1" noChangeArrowheads="1"/>
          </p:cNvSpPr>
          <p:nvPr>
            <p:ph type="title"/>
          </p:nvPr>
        </p:nvSpPr>
        <p:spPr bwMode="auto">
          <a:xfrm>
            <a:off x="1330513" y="544457"/>
            <a:ext cx="8593590" cy="644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9" tIns="44995" rIns="89989" bIns="44995" numCol="1" anchor="t" anchorCtr="0" compatLnSpc="1">
            <a:prstTxWarp prst="textNoShape">
              <a:avLst/>
            </a:prstTxWarp>
          </a:bodyPr>
          <a:lstStyle/>
          <a:p>
            <a:pPr lvl="0"/>
            <a:r>
              <a:rPr lang="en-GB" smtClean="0"/>
              <a:t>Fate clic per modificare il formato del testo del titolo</a:t>
            </a:r>
          </a:p>
        </p:txBody>
      </p:sp>
      <p:sp>
        <p:nvSpPr>
          <p:cNvPr id="1029" name="Rectangle 5"/>
          <p:cNvSpPr>
            <a:spLocks noGrp="1" noChangeArrowheads="1"/>
          </p:cNvSpPr>
          <p:nvPr>
            <p:ph type="body" idx="1"/>
          </p:nvPr>
        </p:nvSpPr>
        <p:spPr bwMode="auto">
          <a:xfrm>
            <a:off x="1330513" y="1853949"/>
            <a:ext cx="8593590" cy="2983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9" tIns="44995" rIns="89989" bIns="44995"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extLst>
      <p:ext uri="{BB962C8B-B14F-4D97-AF65-F5344CB8AC3E}">
        <p14:creationId xmlns:p14="http://schemas.microsoft.com/office/powerpoint/2010/main" val="69350235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819224" indent="-315087"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2pPr>
      <a:lvl3pPr marL="1260345"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3pPr>
      <a:lvl4pPr marL="1764482"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4pPr>
      <a:lvl5pPr marL="2268621"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5pPr>
      <a:lvl6pPr marL="2772758"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6pPr>
      <a:lvl7pPr marL="3276896"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7pPr>
      <a:lvl8pPr marL="3781034"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8pPr>
      <a:lvl9pPr marL="4285171" indent="-252068" algn="l" defTabSz="495385" rtl="0" fontAlgn="base">
        <a:lnSpc>
          <a:spcPct val="98000"/>
        </a:lnSpc>
        <a:spcBef>
          <a:spcPct val="0"/>
        </a:spcBef>
        <a:spcAft>
          <a:spcPct val="0"/>
        </a:spcAft>
        <a:buClr>
          <a:srgbClr val="000000"/>
        </a:buClr>
        <a:buSzPct val="100000"/>
        <a:buFont typeface="Times New Roman" pitchFamily="16" charset="0"/>
        <a:defRPr>
          <a:solidFill>
            <a:srgbClr val="000000"/>
          </a:solidFill>
          <a:latin typeface="RotisSemiSerif" charset="0"/>
          <a:ea typeface="ＭＳ Ｐゴシック" charset="-128"/>
        </a:defRPr>
      </a:lvl9pPr>
    </p:titleStyle>
    <p:bodyStyle>
      <a:lvl1pPr marL="378103" indent="-378103" algn="l" defTabSz="495385" rtl="0" fontAlgn="base" hangingPunct="0">
        <a:lnSpc>
          <a:spcPct val="98000"/>
        </a:lnSpc>
        <a:spcBef>
          <a:spcPct val="0"/>
        </a:spcBef>
        <a:spcAft>
          <a:spcPts val="1571"/>
        </a:spcAft>
        <a:buClr>
          <a:srgbClr val="000000"/>
        </a:buClr>
        <a:buSzPct val="100000"/>
        <a:buFont typeface="Times New Roman" pitchFamily="16" charset="0"/>
        <a:defRPr sz="3419">
          <a:solidFill>
            <a:srgbClr val="5C5C5C"/>
          </a:solidFill>
          <a:latin typeface="+mn-lt"/>
          <a:ea typeface="+mn-ea"/>
          <a:cs typeface="+mn-cs"/>
        </a:defRPr>
      </a:lvl1pPr>
      <a:lvl2pPr marL="819224" indent="-315087" algn="l" defTabSz="495385" rtl="0" fontAlgn="base" hangingPunct="0">
        <a:lnSpc>
          <a:spcPct val="98000"/>
        </a:lnSpc>
        <a:spcBef>
          <a:spcPct val="0"/>
        </a:spcBef>
        <a:spcAft>
          <a:spcPts val="1255"/>
        </a:spcAft>
        <a:buClr>
          <a:srgbClr val="000000"/>
        </a:buClr>
        <a:buSzPct val="100000"/>
        <a:buFont typeface="Times New Roman" pitchFamily="16" charset="0"/>
        <a:defRPr sz="2536">
          <a:solidFill>
            <a:srgbClr val="5C5C5C"/>
          </a:solidFill>
          <a:latin typeface="+mn-lt"/>
          <a:ea typeface="+mn-ea"/>
        </a:defRPr>
      </a:lvl2pPr>
      <a:lvl3pPr marL="1260345" indent="-252068" algn="l" defTabSz="495385" rtl="0" fontAlgn="base" hangingPunct="0">
        <a:lnSpc>
          <a:spcPct val="98000"/>
        </a:lnSpc>
        <a:spcBef>
          <a:spcPct val="0"/>
        </a:spcBef>
        <a:spcAft>
          <a:spcPts val="937"/>
        </a:spcAft>
        <a:buClr>
          <a:srgbClr val="000000"/>
        </a:buClr>
        <a:buSzPct val="100000"/>
        <a:buFont typeface="Times New Roman" pitchFamily="16" charset="0"/>
        <a:defRPr sz="2095">
          <a:solidFill>
            <a:srgbClr val="5C5C5C"/>
          </a:solidFill>
          <a:latin typeface="+mn-lt"/>
          <a:ea typeface="+mn-ea"/>
        </a:defRPr>
      </a:lvl3pPr>
      <a:lvl4pPr marL="1764482" indent="-252068" algn="l" defTabSz="495385" rtl="0" fontAlgn="base" hangingPunct="0">
        <a:lnSpc>
          <a:spcPct val="98000"/>
        </a:lnSpc>
        <a:spcBef>
          <a:spcPct val="0"/>
        </a:spcBef>
        <a:spcAft>
          <a:spcPts val="634"/>
        </a:spcAft>
        <a:buClr>
          <a:srgbClr val="000000"/>
        </a:buClr>
        <a:buSzPct val="100000"/>
        <a:buFont typeface="Times New Roman" pitchFamily="16" charset="0"/>
        <a:defRPr sz="2095">
          <a:solidFill>
            <a:srgbClr val="5C5C5C"/>
          </a:solidFill>
          <a:latin typeface="+mn-lt"/>
          <a:ea typeface="+mn-ea"/>
        </a:defRPr>
      </a:lvl4pPr>
      <a:lvl5pPr marL="2268621"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5pPr>
      <a:lvl6pPr marL="2772758"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6pPr>
      <a:lvl7pPr marL="3276896"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7pPr>
      <a:lvl8pPr marL="3781034"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8pPr>
      <a:lvl9pPr marL="4285171" indent="-252068" algn="l" defTabSz="495385" rtl="0" fontAlgn="base" hangingPunct="0">
        <a:lnSpc>
          <a:spcPct val="98000"/>
        </a:lnSpc>
        <a:spcBef>
          <a:spcPct val="0"/>
        </a:spcBef>
        <a:spcAft>
          <a:spcPts val="318"/>
        </a:spcAft>
        <a:buClr>
          <a:srgbClr val="000000"/>
        </a:buClr>
        <a:buSzPct val="100000"/>
        <a:buFont typeface="Times New Roman" pitchFamily="16" charset="0"/>
        <a:defRPr sz="2206">
          <a:solidFill>
            <a:srgbClr val="5C5C5C"/>
          </a:solidFill>
          <a:latin typeface="+mn-lt"/>
          <a:ea typeface="+mn-ea"/>
        </a:defRPr>
      </a:lvl9pPr>
    </p:bodyStyle>
    <p:otherStyle>
      <a:defPPr>
        <a:defRPr lang="it-IT"/>
      </a:defPPr>
      <a:lvl1pPr marL="0" algn="l" defTabSz="1008276" rtl="0" eaLnBrk="1" latinLnBrk="0" hangingPunct="1">
        <a:defRPr sz="1985" kern="1200">
          <a:solidFill>
            <a:schemeClr val="tx1"/>
          </a:solidFill>
          <a:latin typeface="+mn-lt"/>
          <a:ea typeface="+mn-ea"/>
          <a:cs typeface="+mn-cs"/>
        </a:defRPr>
      </a:lvl1pPr>
      <a:lvl2pPr marL="504138" algn="l" defTabSz="1008276" rtl="0" eaLnBrk="1" latinLnBrk="0" hangingPunct="1">
        <a:defRPr sz="1985" kern="1200">
          <a:solidFill>
            <a:schemeClr val="tx1"/>
          </a:solidFill>
          <a:latin typeface="+mn-lt"/>
          <a:ea typeface="+mn-ea"/>
          <a:cs typeface="+mn-cs"/>
        </a:defRPr>
      </a:lvl2pPr>
      <a:lvl3pPr marL="1008276" algn="l" defTabSz="1008276" rtl="0" eaLnBrk="1" latinLnBrk="0" hangingPunct="1">
        <a:defRPr sz="1985" kern="1200">
          <a:solidFill>
            <a:schemeClr val="tx1"/>
          </a:solidFill>
          <a:latin typeface="+mn-lt"/>
          <a:ea typeface="+mn-ea"/>
          <a:cs typeface="+mn-cs"/>
        </a:defRPr>
      </a:lvl3pPr>
      <a:lvl4pPr marL="1512414" algn="l" defTabSz="1008276" rtl="0" eaLnBrk="1" latinLnBrk="0" hangingPunct="1">
        <a:defRPr sz="1985" kern="1200">
          <a:solidFill>
            <a:schemeClr val="tx1"/>
          </a:solidFill>
          <a:latin typeface="+mn-lt"/>
          <a:ea typeface="+mn-ea"/>
          <a:cs typeface="+mn-cs"/>
        </a:defRPr>
      </a:lvl4pPr>
      <a:lvl5pPr marL="2016551" algn="l" defTabSz="1008276" rtl="0" eaLnBrk="1" latinLnBrk="0" hangingPunct="1">
        <a:defRPr sz="1985" kern="1200">
          <a:solidFill>
            <a:schemeClr val="tx1"/>
          </a:solidFill>
          <a:latin typeface="+mn-lt"/>
          <a:ea typeface="+mn-ea"/>
          <a:cs typeface="+mn-cs"/>
        </a:defRPr>
      </a:lvl5pPr>
      <a:lvl6pPr marL="2520689" algn="l" defTabSz="1008276" rtl="0" eaLnBrk="1" latinLnBrk="0" hangingPunct="1">
        <a:defRPr sz="1985" kern="1200">
          <a:solidFill>
            <a:schemeClr val="tx1"/>
          </a:solidFill>
          <a:latin typeface="+mn-lt"/>
          <a:ea typeface="+mn-ea"/>
          <a:cs typeface="+mn-cs"/>
        </a:defRPr>
      </a:lvl6pPr>
      <a:lvl7pPr marL="3024827" algn="l" defTabSz="1008276" rtl="0" eaLnBrk="1" latinLnBrk="0" hangingPunct="1">
        <a:defRPr sz="1985" kern="1200">
          <a:solidFill>
            <a:schemeClr val="tx1"/>
          </a:solidFill>
          <a:latin typeface="+mn-lt"/>
          <a:ea typeface="+mn-ea"/>
          <a:cs typeface="+mn-cs"/>
        </a:defRPr>
      </a:lvl7pPr>
      <a:lvl8pPr marL="3528964" algn="l" defTabSz="1008276" rtl="0" eaLnBrk="1" latinLnBrk="0" hangingPunct="1">
        <a:defRPr sz="1985" kern="1200">
          <a:solidFill>
            <a:schemeClr val="tx1"/>
          </a:solidFill>
          <a:latin typeface="+mn-lt"/>
          <a:ea typeface="+mn-ea"/>
          <a:cs typeface="+mn-cs"/>
        </a:defRPr>
      </a:lvl8pPr>
      <a:lvl9pPr marL="4033103" algn="l" defTabSz="1008276" rtl="0" eaLnBrk="1" latinLnBrk="0" hangingPunct="1">
        <a:defRPr sz="19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9" descr="Interno"/>
          <p:cNvPicPr>
            <a:picLocks noChangeAspect="1" noChangeArrowheads="1"/>
          </p:cNvPicPr>
          <p:nvPr/>
        </p:nvPicPr>
        <p:blipFill>
          <a:blip r:embed="rId15" cstate="print"/>
          <a:srcRect/>
          <a:stretch>
            <a:fillRect/>
          </a:stretch>
        </p:blipFill>
        <p:spPr bwMode="auto">
          <a:xfrm>
            <a:off x="0" y="0"/>
            <a:ext cx="10688638" cy="7562850"/>
          </a:xfrm>
          <a:prstGeom prst="rect">
            <a:avLst/>
          </a:prstGeom>
          <a:noFill/>
          <a:ln w="9525">
            <a:noFill/>
            <a:miter lim="800000"/>
            <a:headEnd/>
            <a:tailEnd/>
          </a:ln>
        </p:spPr>
      </p:pic>
      <p:sp>
        <p:nvSpPr>
          <p:cNvPr id="1080" name="Text Box 56"/>
          <p:cNvSpPr txBox="1">
            <a:spLocks noChangeArrowheads="1"/>
          </p:cNvSpPr>
          <p:nvPr/>
        </p:nvSpPr>
        <p:spPr bwMode="auto">
          <a:xfrm>
            <a:off x="10211732" y="38514"/>
            <a:ext cx="527009" cy="317887"/>
          </a:xfrm>
          <a:prstGeom prst="rect">
            <a:avLst/>
          </a:prstGeom>
          <a:noFill/>
          <a:ln w="9525">
            <a:noFill/>
            <a:miter lim="800000"/>
            <a:headEnd/>
            <a:tailEnd/>
          </a:ln>
          <a:effectLst/>
        </p:spPr>
        <p:txBody>
          <a:bodyPr lIns="96246" tIns="48123" rIns="96246" bIns="48123">
            <a:spAutoFit/>
          </a:bodyPr>
          <a:lstStyle/>
          <a:p>
            <a:pPr defTabSz="962342" fontAlgn="auto">
              <a:spcBef>
                <a:spcPts val="0"/>
              </a:spcBef>
              <a:spcAft>
                <a:spcPts val="0"/>
              </a:spcAft>
              <a:defRPr/>
            </a:pPr>
            <a:fld id="{185B2DF1-11B9-4DCF-89E5-B086863837FD}" type="slidenum">
              <a:rPr lang="en-US" sz="1434" b="0">
                <a:solidFill>
                  <a:srgbClr val="FFFFFF"/>
                </a:solidFill>
                <a:latin typeface="RotisSemiSerif" pitchFamily="-94" charset="0"/>
                <a:ea typeface="ＭＳ Ｐゴシック"/>
                <a:cs typeface="Arial" charset="0"/>
              </a:rPr>
              <a:pPr defTabSz="962342" fontAlgn="auto">
                <a:spcBef>
                  <a:spcPts val="0"/>
                </a:spcBef>
                <a:spcAft>
                  <a:spcPts val="0"/>
                </a:spcAft>
                <a:defRPr/>
              </a:pPr>
              <a:t>‹N›</a:t>
            </a:fld>
            <a:endParaRPr lang="en-US" sz="1434" b="0">
              <a:solidFill>
                <a:srgbClr val="FF0000"/>
              </a:solidFill>
              <a:latin typeface="RotisSemiSerif" pitchFamily="-94" charset="0"/>
              <a:ea typeface="ＭＳ Ｐゴシック"/>
              <a:cs typeface="Arial" charset="0"/>
            </a:endParaRPr>
          </a:p>
        </p:txBody>
      </p:sp>
      <p:sp>
        <p:nvSpPr>
          <p:cNvPr id="1028" name="Rectangle 57"/>
          <p:cNvSpPr>
            <a:spLocks noGrp="1" noChangeArrowheads="1"/>
          </p:cNvSpPr>
          <p:nvPr>
            <p:ph type="title"/>
          </p:nvPr>
        </p:nvSpPr>
        <p:spPr bwMode="auto">
          <a:xfrm>
            <a:off x="1330514" y="544456"/>
            <a:ext cx="8597301" cy="647744"/>
          </a:xfrm>
          <a:prstGeom prst="rect">
            <a:avLst/>
          </a:prstGeom>
          <a:noFill/>
          <a:ln w="9525">
            <a:noFill/>
            <a:miter lim="800000"/>
            <a:headEnd/>
            <a:tailEnd/>
          </a:ln>
        </p:spPr>
        <p:txBody>
          <a:bodyPr vert="horz" wrap="square" lIns="87276" tIns="43638" rIns="87276" bIns="43638" numCol="1" anchor="ctr" anchorCtr="0" compatLnSpc="1">
            <a:prstTxWarp prst="textNoShape">
              <a:avLst/>
            </a:prstTxWarp>
            <a:spAutoFit/>
          </a:bodyPr>
          <a:lstStyle/>
          <a:p>
            <a:pPr lvl="0"/>
            <a:r>
              <a:rPr lang="it-IT" smtClean="0"/>
              <a:t>Fare clic per modificare stile</a:t>
            </a:r>
          </a:p>
        </p:txBody>
      </p:sp>
      <p:sp>
        <p:nvSpPr>
          <p:cNvPr id="1084" name="Line 60"/>
          <p:cNvSpPr>
            <a:spLocks noChangeShapeType="1"/>
          </p:cNvSpPr>
          <p:nvPr/>
        </p:nvSpPr>
        <p:spPr bwMode="auto">
          <a:xfrm>
            <a:off x="10202453" y="50770"/>
            <a:ext cx="0" cy="294111"/>
          </a:xfrm>
          <a:prstGeom prst="line">
            <a:avLst/>
          </a:prstGeom>
          <a:noFill/>
          <a:ln w="12700">
            <a:solidFill>
              <a:schemeClr val="bg1"/>
            </a:solidFill>
            <a:round/>
            <a:headEnd/>
            <a:tailEnd/>
          </a:ln>
          <a:effectLst/>
        </p:spPr>
        <p:txBody>
          <a:bodyPr wrap="none" lIns="88404" tIns="44203" rIns="88404" bIns="44203" anchor="ctr">
            <a:spAutoFit/>
          </a:bodyPr>
          <a:lstStyle/>
          <a:p>
            <a:pPr eaLnBrk="1" fontAlgn="auto" hangingPunct="1">
              <a:spcBef>
                <a:spcPts val="0"/>
              </a:spcBef>
              <a:spcAft>
                <a:spcPts val="0"/>
              </a:spcAft>
              <a:defRPr/>
            </a:pPr>
            <a:endParaRPr lang="it-IT" sz="1985">
              <a:solidFill>
                <a:srgbClr val="000000"/>
              </a:solidFill>
              <a:latin typeface="Verdana" pitchFamily="-106" charset="0"/>
              <a:ea typeface="ＭＳ Ｐゴシック"/>
              <a:cs typeface="Arial" pitchFamily="34" charset="0"/>
            </a:endParaRPr>
          </a:p>
        </p:txBody>
      </p:sp>
      <p:sp>
        <p:nvSpPr>
          <p:cNvPr id="1030" name="Rectangle 62"/>
          <p:cNvSpPr>
            <a:spLocks noGrp="1" noChangeArrowheads="1"/>
          </p:cNvSpPr>
          <p:nvPr>
            <p:ph type="body" idx="1"/>
          </p:nvPr>
        </p:nvSpPr>
        <p:spPr bwMode="auto">
          <a:xfrm>
            <a:off x="1330514" y="1853949"/>
            <a:ext cx="8597301" cy="2988376"/>
          </a:xfrm>
          <a:prstGeom prst="rect">
            <a:avLst/>
          </a:prstGeom>
          <a:noFill/>
          <a:ln w="9525">
            <a:noFill/>
            <a:miter lim="800000"/>
            <a:headEnd/>
            <a:tailEnd/>
          </a:ln>
        </p:spPr>
        <p:txBody>
          <a:bodyPr vert="horz" wrap="square" lIns="80165" tIns="40083" rIns="80165" bIns="40083" numCol="1" anchor="t" anchorCtr="0" compatLnSpc="1">
            <a:prstTxWarp prst="textNoShape">
              <a:avLst/>
            </a:prstTxWarp>
            <a:sp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extLst>
      <p:ext uri="{BB962C8B-B14F-4D97-AF65-F5344CB8AC3E}">
        <p14:creationId xmlns:p14="http://schemas.microsoft.com/office/powerpoint/2010/main" val="92976595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ransition/>
  <p:txStyles>
    <p:titleStyle>
      <a:lvl1pPr algn="l" defTabSz="961132" rtl="0" eaLnBrk="0" fontAlgn="base" hangingPunct="0">
        <a:spcBef>
          <a:spcPct val="0"/>
        </a:spcBef>
        <a:spcAft>
          <a:spcPct val="0"/>
        </a:spcAft>
        <a:defRPr sz="3529">
          <a:solidFill>
            <a:srgbClr val="0154A0"/>
          </a:solidFill>
          <a:latin typeface="+mj-lt"/>
          <a:ea typeface="+mj-ea"/>
          <a:cs typeface="+mj-cs"/>
        </a:defRPr>
      </a:lvl1pPr>
      <a:lvl2pPr algn="l" defTabSz="961132" rtl="0" eaLnBrk="0" fontAlgn="base" hangingPunct="0">
        <a:spcBef>
          <a:spcPct val="0"/>
        </a:spcBef>
        <a:spcAft>
          <a:spcPct val="0"/>
        </a:spcAft>
        <a:defRPr sz="3529">
          <a:solidFill>
            <a:srgbClr val="0154A0"/>
          </a:solidFill>
          <a:latin typeface="RotisSemiSerif" pitchFamily="-94" charset="0"/>
          <a:ea typeface="ＭＳ Ｐゴシック" pitchFamily="34" charset="-128"/>
        </a:defRPr>
      </a:lvl2pPr>
      <a:lvl3pPr algn="l" defTabSz="961132" rtl="0" eaLnBrk="0" fontAlgn="base" hangingPunct="0">
        <a:spcBef>
          <a:spcPct val="0"/>
        </a:spcBef>
        <a:spcAft>
          <a:spcPct val="0"/>
        </a:spcAft>
        <a:defRPr sz="3529">
          <a:solidFill>
            <a:srgbClr val="0154A0"/>
          </a:solidFill>
          <a:latin typeface="RotisSemiSerif" pitchFamily="-94" charset="0"/>
          <a:ea typeface="ＭＳ Ｐゴシック" pitchFamily="34" charset="-128"/>
        </a:defRPr>
      </a:lvl3pPr>
      <a:lvl4pPr algn="l" defTabSz="961132" rtl="0" eaLnBrk="0" fontAlgn="base" hangingPunct="0">
        <a:spcBef>
          <a:spcPct val="0"/>
        </a:spcBef>
        <a:spcAft>
          <a:spcPct val="0"/>
        </a:spcAft>
        <a:defRPr sz="3529">
          <a:solidFill>
            <a:srgbClr val="0154A0"/>
          </a:solidFill>
          <a:latin typeface="RotisSemiSerif" pitchFamily="-94" charset="0"/>
          <a:ea typeface="ＭＳ Ｐゴシック" pitchFamily="34" charset="-128"/>
        </a:defRPr>
      </a:lvl4pPr>
      <a:lvl5pPr algn="l" defTabSz="961132" rtl="0" eaLnBrk="0" fontAlgn="base" hangingPunct="0">
        <a:spcBef>
          <a:spcPct val="0"/>
        </a:spcBef>
        <a:spcAft>
          <a:spcPct val="0"/>
        </a:spcAft>
        <a:defRPr sz="3529">
          <a:solidFill>
            <a:srgbClr val="0154A0"/>
          </a:solidFill>
          <a:latin typeface="RotisSemiSerif" pitchFamily="-94" charset="0"/>
          <a:ea typeface="ＭＳ Ｐゴシック" pitchFamily="34" charset="-128"/>
        </a:defRPr>
      </a:lvl5pPr>
      <a:lvl6pPr marL="442032" algn="l" defTabSz="962342" rtl="0" eaLnBrk="1" fontAlgn="base" hangingPunct="1">
        <a:spcBef>
          <a:spcPct val="0"/>
        </a:spcBef>
        <a:spcAft>
          <a:spcPct val="0"/>
        </a:spcAft>
        <a:defRPr sz="3529">
          <a:solidFill>
            <a:srgbClr val="0154A0"/>
          </a:solidFill>
          <a:latin typeface="RotisSemiSerif" pitchFamily="-94" charset="0"/>
          <a:ea typeface="ＭＳ Ｐゴシック" pitchFamily="34" charset="-128"/>
        </a:defRPr>
      </a:lvl6pPr>
      <a:lvl7pPr marL="884064" algn="l" defTabSz="962342" rtl="0" eaLnBrk="1" fontAlgn="base" hangingPunct="1">
        <a:spcBef>
          <a:spcPct val="0"/>
        </a:spcBef>
        <a:spcAft>
          <a:spcPct val="0"/>
        </a:spcAft>
        <a:defRPr sz="3529">
          <a:solidFill>
            <a:srgbClr val="0154A0"/>
          </a:solidFill>
          <a:latin typeface="RotisSemiSerif" pitchFamily="-94" charset="0"/>
          <a:ea typeface="ＭＳ Ｐゴシック" pitchFamily="34" charset="-128"/>
        </a:defRPr>
      </a:lvl7pPr>
      <a:lvl8pPr marL="1326097" algn="l" defTabSz="962342" rtl="0" eaLnBrk="1" fontAlgn="base" hangingPunct="1">
        <a:spcBef>
          <a:spcPct val="0"/>
        </a:spcBef>
        <a:spcAft>
          <a:spcPct val="0"/>
        </a:spcAft>
        <a:defRPr sz="3529">
          <a:solidFill>
            <a:srgbClr val="0154A0"/>
          </a:solidFill>
          <a:latin typeface="RotisSemiSerif" pitchFamily="-94" charset="0"/>
          <a:ea typeface="ＭＳ Ｐゴシック" pitchFamily="34" charset="-128"/>
        </a:defRPr>
      </a:lvl8pPr>
      <a:lvl9pPr marL="1768129" algn="l" defTabSz="962342" rtl="0" eaLnBrk="1" fontAlgn="base" hangingPunct="1">
        <a:spcBef>
          <a:spcPct val="0"/>
        </a:spcBef>
        <a:spcAft>
          <a:spcPct val="0"/>
        </a:spcAft>
        <a:defRPr sz="3529">
          <a:solidFill>
            <a:srgbClr val="0154A0"/>
          </a:solidFill>
          <a:latin typeface="RotisSemiSerif" pitchFamily="-94" charset="0"/>
          <a:ea typeface="ＭＳ Ｐゴシック" pitchFamily="34" charset="-128"/>
        </a:defRPr>
      </a:lvl9pPr>
    </p:titleStyle>
    <p:bodyStyle>
      <a:lvl1pPr marL="360643" indent="-360643" algn="l" defTabSz="961132" rtl="0" eaLnBrk="0" fontAlgn="base" hangingPunct="0">
        <a:spcBef>
          <a:spcPct val="20000"/>
        </a:spcBef>
        <a:spcAft>
          <a:spcPct val="0"/>
        </a:spcAft>
        <a:buChar char="•"/>
        <a:defRPr sz="3419">
          <a:solidFill>
            <a:srgbClr val="5C5C5C"/>
          </a:solidFill>
          <a:latin typeface="+mn-lt"/>
          <a:ea typeface="+mn-ea"/>
          <a:cs typeface="+mn-cs"/>
        </a:defRPr>
      </a:lvl1pPr>
      <a:lvl2pPr marL="782561" indent="-299369" algn="l" defTabSz="961132" rtl="0" eaLnBrk="0" fontAlgn="base" hangingPunct="0">
        <a:spcBef>
          <a:spcPct val="20000"/>
        </a:spcBef>
        <a:spcAft>
          <a:spcPct val="0"/>
        </a:spcAft>
        <a:buChar char="–"/>
        <a:defRPr sz="2867">
          <a:solidFill>
            <a:srgbClr val="5C5C5C"/>
          </a:solidFill>
          <a:latin typeface="+mn-lt"/>
          <a:ea typeface="+mn-ea"/>
        </a:defRPr>
      </a:lvl2pPr>
      <a:lvl3pPr marL="1202728" indent="-239846" algn="l" defTabSz="961132" rtl="0" eaLnBrk="0" fontAlgn="base" hangingPunct="0">
        <a:spcBef>
          <a:spcPct val="20000"/>
        </a:spcBef>
        <a:spcAft>
          <a:spcPct val="0"/>
        </a:spcAft>
        <a:buChar char="•"/>
        <a:defRPr sz="2536">
          <a:solidFill>
            <a:srgbClr val="5C5C5C"/>
          </a:solidFill>
          <a:latin typeface="+mn-lt"/>
          <a:ea typeface="+mn-ea"/>
        </a:defRPr>
      </a:lvl3pPr>
      <a:lvl4pPr marL="1642152" indent="-238095" algn="l" defTabSz="961132" rtl="0" eaLnBrk="0" fontAlgn="base" hangingPunct="0">
        <a:spcBef>
          <a:spcPct val="20000"/>
        </a:spcBef>
        <a:spcAft>
          <a:spcPct val="0"/>
        </a:spcAft>
        <a:buChar char="–"/>
        <a:defRPr sz="2095">
          <a:solidFill>
            <a:srgbClr val="5C5C5C"/>
          </a:solidFill>
          <a:latin typeface="+mn-lt"/>
          <a:ea typeface="+mn-ea"/>
        </a:defRPr>
      </a:lvl4pPr>
      <a:lvl5pPr marL="2085078" indent="-239846" algn="l" defTabSz="961132" rtl="0" eaLnBrk="0" fontAlgn="base" hangingPunct="0">
        <a:spcBef>
          <a:spcPct val="20000"/>
        </a:spcBef>
        <a:spcAft>
          <a:spcPct val="0"/>
        </a:spcAft>
        <a:buChar char="»"/>
        <a:defRPr sz="2095">
          <a:solidFill>
            <a:srgbClr val="5C5C5C"/>
          </a:solidFill>
          <a:latin typeface="+mn-lt"/>
          <a:ea typeface="+mn-ea"/>
        </a:defRPr>
      </a:lvl5pPr>
      <a:lvl6pPr marL="2527872" indent="-240970" algn="l" defTabSz="962342" rtl="0" eaLnBrk="1" fontAlgn="base" hangingPunct="1">
        <a:spcBef>
          <a:spcPct val="20000"/>
        </a:spcBef>
        <a:spcAft>
          <a:spcPct val="0"/>
        </a:spcAft>
        <a:buChar char="»"/>
        <a:defRPr sz="2095">
          <a:solidFill>
            <a:srgbClr val="5C5C5C"/>
          </a:solidFill>
          <a:latin typeface="+mn-lt"/>
          <a:ea typeface="+mn-ea"/>
        </a:defRPr>
      </a:lvl6pPr>
      <a:lvl7pPr marL="2969904" indent="-240970" algn="l" defTabSz="962342" rtl="0" eaLnBrk="1" fontAlgn="base" hangingPunct="1">
        <a:spcBef>
          <a:spcPct val="20000"/>
        </a:spcBef>
        <a:spcAft>
          <a:spcPct val="0"/>
        </a:spcAft>
        <a:buChar char="»"/>
        <a:defRPr sz="2095">
          <a:solidFill>
            <a:srgbClr val="5C5C5C"/>
          </a:solidFill>
          <a:latin typeface="+mn-lt"/>
          <a:ea typeface="+mn-ea"/>
        </a:defRPr>
      </a:lvl7pPr>
      <a:lvl8pPr marL="3411937" indent="-240970" algn="l" defTabSz="962342" rtl="0" eaLnBrk="1" fontAlgn="base" hangingPunct="1">
        <a:spcBef>
          <a:spcPct val="20000"/>
        </a:spcBef>
        <a:spcAft>
          <a:spcPct val="0"/>
        </a:spcAft>
        <a:buChar char="»"/>
        <a:defRPr sz="2095">
          <a:solidFill>
            <a:srgbClr val="5C5C5C"/>
          </a:solidFill>
          <a:latin typeface="+mn-lt"/>
          <a:ea typeface="+mn-ea"/>
        </a:defRPr>
      </a:lvl8pPr>
      <a:lvl9pPr marL="3853969" indent="-240970" algn="l" defTabSz="962342" rtl="0" eaLnBrk="1" fontAlgn="base" hangingPunct="1">
        <a:spcBef>
          <a:spcPct val="20000"/>
        </a:spcBef>
        <a:spcAft>
          <a:spcPct val="0"/>
        </a:spcAft>
        <a:buChar char="»"/>
        <a:defRPr sz="2095">
          <a:solidFill>
            <a:srgbClr val="5C5C5C"/>
          </a:solidFill>
          <a:latin typeface="+mn-lt"/>
          <a:ea typeface="+mn-ea"/>
        </a:defRPr>
      </a:lvl9pPr>
    </p:bodyStyle>
    <p:otherStyle>
      <a:defPPr>
        <a:defRPr lang="it-IT"/>
      </a:defPPr>
      <a:lvl1pPr marL="0" algn="l" defTabSz="884064" rtl="0" eaLnBrk="1" latinLnBrk="0" hangingPunct="1">
        <a:defRPr sz="1764" kern="1200">
          <a:solidFill>
            <a:schemeClr val="tx1"/>
          </a:solidFill>
          <a:latin typeface="+mn-lt"/>
          <a:ea typeface="+mn-ea"/>
          <a:cs typeface="+mn-cs"/>
        </a:defRPr>
      </a:lvl1pPr>
      <a:lvl2pPr marL="442032" algn="l" defTabSz="884064" rtl="0" eaLnBrk="1" latinLnBrk="0" hangingPunct="1">
        <a:defRPr sz="1764" kern="1200">
          <a:solidFill>
            <a:schemeClr val="tx1"/>
          </a:solidFill>
          <a:latin typeface="+mn-lt"/>
          <a:ea typeface="+mn-ea"/>
          <a:cs typeface="+mn-cs"/>
        </a:defRPr>
      </a:lvl2pPr>
      <a:lvl3pPr marL="884064" algn="l" defTabSz="884064" rtl="0" eaLnBrk="1" latinLnBrk="0" hangingPunct="1">
        <a:defRPr sz="1764" kern="1200">
          <a:solidFill>
            <a:schemeClr val="tx1"/>
          </a:solidFill>
          <a:latin typeface="+mn-lt"/>
          <a:ea typeface="+mn-ea"/>
          <a:cs typeface="+mn-cs"/>
        </a:defRPr>
      </a:lvl3pPr>
      <a:lvl4pPr marL="1326097" algn="l" defTabSz="884064" rtl="0" eaLnBrk="1" latinLnBrk="0" hangingPunct="1">
        <a:defRPr sz="1764" kern="1200">
          <a:solidFill>
            <a:schemeClr val="tx1"/>
          </a:solidFill>
          <a:latin typeface="+mn-lt"/>
          <a:ea typeface="+mn-ea"/>
          <a:cs typeface="+mn-cs"/>
        </a:defRPr>
      </a:lvl4pPr>
      <a:lvl5pPr marL="1768129" algn="l" defTabSz="884064" rtl="0" eaLnBrk="1" latinLnBrk="0" hangingPunct="1">
        <a:defRPr sz="1764" kern="1200">
          <a:solidFill>
            <a:schemeClr val="tx1"/>
          </a:solidFill>
          <a:latin typeface="+mn-lt"/>
          <a:ea typeface="+mn-ea"/>
          <a:cs typeface="+mn-cs"/>
        </a:defRPr>
      </a:lvl5pPr>
      <a:lvl6pPr marL="2210161" algn="l" defTabSz="884064" rtl="0" eaLnBrk="1" latinLnBrk="0" hangingPunct="1">
        <a:defRPr sz="1764" kern="1200">
          <a:solidFill>
            <a:schemeClr val="tx1"/>
          </a:solidFill>
          <a:latin typeface="+mn-lt"/>
          <a:ea typeface="+mn-ea"/>
          <a:cs typeface="+mn-cs"/>
        </a:defRPr>
      </a:lvl6pPr>
      <a:lvl7pPr marL="2652193" algn="l" defTabSz="884064" rtl="0" eaLnBrk="1" latinLnBrk="0" hangingPunct="1">
        <a:defRPr sz="1764" kern="1200">
          <a:solidFill>
            <a:schemeClr val="tx1"/>
          </a:solidFill>
          <a:latin typeface="+mn-lt"/>
          <a:ea typeface="+mn-ea"/>
          <a:cs typeface="+mn-cs"/>
        </a:defRPr>
      </a:lvl7pPr>
      <a:lvl8pPr marL="3094226" algn="l" defTabSz="884064" rtl="0" eaLnBrk="1" latinLnBrk="0" hangingPunct="1">
        <a:defRPr sz="1764" kern="1200">
          <a:solidFill>
            <a:schemeClr val="tx1"/>
          </a:solidFill>
          <a:latin typeface="+mn-lt"/>
          <a:ea typeface="+mn-ea"/>
          <a:cs typeface="+mn-cs"/>
        </a:defRPr>
      </a:lvl8pPr>
      <a:lvl9pPr marL="3536258" algn="l" defTabSz="884064" rtl="0" eaLnBrk="1" latinLnBrk="0" hangingPunct="1">
        <a:defRPr sz="176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9" descr="Intern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0688638" cy="756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0" name="Text Box 56"/>
          <p:cNvSpPr txBox="1">
            <a:spLocks noChangeArrowheads="1"/>
          </p:cNvSpPr>
          <p:nvPr userDrawn="1"/>
        </p:nvSpPr>
        <p:spPr bwMode="auto">
          <a:xfrm>
            <a:off x="10212389" y="38100"/>
            <a:ext cx="527050" cy="317887"/>
          </a:xfrm>
          <a:prstGeom prst="rect">
            <a:avLst/>
          </a:prstGeom>
          <a:noFill/>
          <a:ln w="9525">
            <a:noFill/>
            <a:miter lim="800000"/>
            <a:headEnd/>
            <a:tailEnd/>
          </a:ln>
          <a:effectLst/>
        </p:spPr>
        <p:txBody>
          <a:bodyPr lIns="96246" tIns="48123" rIns="96246" bIns="48123">
            <a:spAutoFit/>
          </a:bodyPr>
          <a:lstStyle>
            <a:lvl1pPr defTabSz="995363">
              <a:defRPr sz="1200" b="1">
                <a:solidFill>
                  <a:schemeClr val="tx1"/>
                </a:solidFill>
                <a:latin typeface="Verdana" panose="020B0604030504040204" pitchFamily="34" charset="0"/>
                <a:ea typeface="ＭＳ Ｐゴシック" panose="020B0600070205080204" pitchFamily="34" charset="-128"/>
              </a:defRPr>
            </a:lvl1pPr>
            <a:lvl2pPr marL="742950" indent="-285750" defTabSz="995363">
              <a:defRPr sz="1200" b="1">
                <a:solidFill>
                  <a:schemeClr val="tx1"/>
                </a:solidFill>
                <a:latin typeface="Verdana" panose="020B0604030504040204" pitchFamily="34" charset="0"/>
                <a:ea typeface="ＭＳ Ｐゴシック" panose="020B0600070205080204" pitchFamily="34" charset="-128"/>
              </a:defRPr>
            </a:lvl2pPr>
            <a:lvl3pPr marL="1143000" indent="-228600" defTabSz="995363">
              <a:defRPr sz="1200" b="1">
                <a:solidFill>
                  <a:schemeClr val="tx1"/>
                </a:solidFill>
                <a:latin typeface="Verdana" panose="020B0604030504040204" pitchFamily="34" charset="0"/>
                <a:ea typeface="ＭＳ Ｐゴシック" panose="020B0600070205080204" pitchFamily="34" charset="-128"/>
              </a:defRPr>
            </a:lvl3pPr>
            <a:lvl4pPr marL="1600200" indent="-228600" defTabSz="995363">
              <a:defRPr sz="1200" b="1">
                <a:solidFill>
                  <a:schemeClr val="tx1"/>
                </a:solidFill>
                <a:latin typeface="Verdana" panose="020B0604030504040204" pitchFamily="34" charset="0"/>
                <a:ea typeface="ＭＳ Ｐゴシック" panose="020B0600070205080204" pitchFamily="34" charset="-128"/>
              </a:defRPr>
            </a:lvl4pPr>
            <a:lvl5pPr marL="2057400" indent="-228600" defTabSz="995363">
              <a:defRPr sz="1200" b="1">
                <a:solidFill>
                  <a:schemeClr val="tx1"/>
                </a:solidFill>
                <a:latin typeface="Verdana" panose="020B0604030504040204" pitchFamily="34" charset="0"/>
                <a:ea typeface="ＭＳ Ｐゴシック" panose="020B0600070205080204" pitchFamily="34" charset="-128"/>
              </a:defRPr>
            </a:lvl5pPr>
            <a:lvl6pPr marL="25146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defTabSz="995363" fontAlgn="base">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pPr>
              <a:defRPr/>
            </a:pPr>
            <a:fld id="{1850CFA1-4DE3-4D9E-8B3B-B9445C5EE42A}" type="slidenum">
              <a:rPr lang="en-US" altLang="it-IT" sz="1434" b="0" smtClean="0">
                <a:solidFill>
                  <a:srgbClr val="FFFFFF"/>
                </a:solidFill>
                <a:latin typeface="RotisSemiSerif"/>
                <a:cs typeface="Arial" panose="020B0604020202020204" pitchFamily="34" charset="0"/>
              </a:rPr>
              <a:pPr>
                <a:defRPr/>
              </a:pPr>
              <a:t>‹N›</a:t>
            </a:fld>
            <a:endParaRPr lang="en-US" altLang="it-IT" sz="1434" b="0" smtClean="0">
              <a:solidFill>
                <a:srgbClr val="FF0000"/>
              </a:solidFill>
              <a:latin typeface="RotisSemiSerif"/>
              <a:cs typeface="Arial" panose="020B0604020202020204" pitchFamily="34" charset="0"/>
            </a:endParaRPr>
          </a:p>
        </p:txBody>
      </p:sp>
      <p:sp>
        <p:nvSpPr>
          <p:cNvPr id="1028" name="Rectangle 57"/>
          <p:cNvSpPr>
            <a:spLocks noGrp="1" noChangeArrowheads="1"/>
          </p:cNvSpPr>
          <p:nvPr>
            <p:ph type="title"/>
          </p:nvPr>
        </p:nvSpPr>
        <p:spPr bwMode="auto">
          <a:xfrm>
            <a:off x="1330326" y="544514"/>
            <a:ext cx="859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76" tIns="43638" rIns="87276" bIns="43638" numCol="1" anchor="ctr" anchorCtr="0" compatLnSpc="1">
            <a:prstTxWarp prst="textNoShape">
              <a:avLst/>
            </a:prstTxWarp>
            <a:spAutoFit/>
          </a:bodyPr>
          <a:lstStyle/>
          <a:p>
            <a:pPr lvl="0"/>
            <a:r>
              <a:rPr lang="it-IT" altLang="it-IT" smtClean="0"/>
              <a:t>Fare clic per modificare stile</a:t>
            </a:r>
          </a:p>
        </p:txBody>
      </p:sp>
      <p:sp>
        <p:nvSpPr>
          <p:cNvPr id="1029" name="Line 60"/>
          <p:cNvSpPr>
            <a:spLocks noChangeShapeType="1"/>
          </p:cNvSpPr>
          <p:nvPr userDrawn="1"/>
        </p:nvSpPr>
        <p:spPr bwMode="auto">
          <a:xfrm>
            <a:off x="10202863" y="50800"/>
            <a:ext cx="0" cy="29368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lIns="88404" tIns="44203" rIns="88404" bIns="44203" anchor="ctr">
            <a:spAutoFit/>
          </a:bodyPr>
          <a:lstStyle/>
          <a:p>
            <a:endParaRPr lang="it-IT" sz="1213">
              <a:solidFill>
                <a:srgbClr val="000000"/>
              </a:solidFill>
            </a:endParaRPr>
          </a:p>
        </p:txBody>
      </p:sp>
      <p:sp>
        <p:nvSpPr>
          <p:cNvPr id="1030" name="Rectangle 62"/>
          <p:cNvSpPr>
            <a:spLocks noGrp="1" noChangeArrowheads="1"/>
          </p:cNvSpPr>
          <p:nvPr>
            <p:ph type="body" idx="1"/>
          </p:nvPr>
        </p:nvSpPr>
        <p:spPr bwMode="auto">
          <a:xfrm>
            <a:off x="1330326" y="1854201"/>
            <a:ext cx="85979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65" tIns="40083" rIns="80165" bIns="40083" numCol="1" anchor="t" anchorCtr="0" compatLnSpc="1">
            <a:prstTxWarp prst="textNoShape">
              <a:avLst/>
            </a:prstTxWarp>
            <a:spAutoFit/>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extLst>
      <p:ext uri="{BB962C8B-B14F-4D97-AF65-F5344CB8AC3E}">
        <p14:creationId xmlns:p14="http://schemas.microsoft.com/office/powerpoint/2010/main" val="22099611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dissolve/>
  </p:transition>
  <p:txStyles>
    <p:titleStyle>
      <a:lvl1pPr algn="l" defTabSz="962342" rtl="0" eaLnBrk="0" fontAlgn="base" hangingPunct="0">
        <a:spcBef>
          <a:spcPct val="0"/>
        </a:spcBef>
        <a:spcAft>
          <a:spcPct val="0"/>
        </a:spcAft>
        <a:defRPr sz="3529">
          <a:solidFill>
            <a:srgbClr val="0154A0"/>
          </a:solidFill>
          <a:latin typeface="+mj-lt"/>
          <a:ea typeface="ＭＳ Ｐゴシック" pitchFamily="-106" charset="-128"/>
          <a:cs typeface="+mj-cs"/>
        </a:defRPr>
      </a:lvl1pPr>
      <a:lvl2pPr algn="l" defTabSz="962342" rtl="0" eaLnBrk="0" fontAlgn="base" hangingPunct="0">
        <a:spcBef>
          <a:spcPct val="0"/>
        </a:spcBef>
        <a:spcAft>
          <a:spcPct val="0"/>
        </a:spcAft>
        <a:defRPr sz="3529">
          <a:solidFill>
            <a:srgbClr val="0154A0"/>
          </a:solidFill>
          <a:latin typeface="RotisSemiSerif" pitchFamily="-94" charset="0"/>
          <a:ea typeface="ＭＳ Ｐゴシック" pitchFamily="-106" charset="-128"/>
        </a:defRPr>
      </a:lvl2pPr>
      <a:lvl3pPr algn="l" defTabSz="962342" rtl="0" eaLnBrk="0" fontAlgn="base" hangingPunct="0">
        <a:spcBef>
          <a:spcPct val="0"/>
        </a:spcBef>
        <a:spcAft>
          <a:spcPct val="0"/>
        </a:spcAft>
        <a:defRPr sz="3529">
          <a:solidFill>
            <a:srgbClr val="0154A0"/>
          </a:solidFill>
          <a:latin typeface="RotisSemiSerif" pitchFamily="-94" charset="0"/>
          <a:ea typeface="ＭＳ Ｐゴシック" pitchFamily="-106" charset="-128"/>
        </a:defRPr>
      </a:lvl3pPr>
      <a:lvl4pPr algn="l" defTabSz="962342" rtl="0" eaLnBrk="0" fontAlgn="base" hangingPunct="0">
        <a:spcBef>
          <a:spcPct val="0"/>
        </a:spcBef>
        <a:spcAft>
          <a:spcPct val="0"/>
        </a:spcAft>
        <a:defRPr sz="3529">
          <a:solidFill>
            <a:srgbClr val="0154A0"/>
          </a:solidFill>
          <a:latin typeface="RotisSemiSerif" pitchFamily="-94" charset="0"/>
          <a:ea typeface="ＭＳ Ｐゴシック" pitchFamily="-106" charset="-128"/>
        </a:defRPr>
      </a:lvl4pPr>
      <a:lvl5pPr algn="l" defTabSz="962342" rtl="0" eaLnBrk="0" fontAlgn="base" hangingPunct="0">
        <a:spcBef>
          <a:spcPct val="0"/>
        </a:spcBef>
        <a:spcAft>
          <a:spcPct val="0"/>
        </a:spcAft>
        <a:defRPr sz="3529">
          <a:solidFill>
            <a:srgbClr val="0154A0"/>
          </a:solidFill>
          <a:latin typeface="RotisSemiSerif" pitchFamily="-94" charset="0"/>
          <a:ea typeface="ＭＳ Ｐゴシック" pitchFamily="-106" charset="-128"/>
        </a:defRPr>
      </a:lvl5pPr>
      <a:lvl6pPr marL="442032" algn="l" defTabSz="962342" rtl="0" eaLnBrk="0" fontAlgn="base" hangingPunct="0">
        <a:spcBef>
          <a:spcPct val="0"/>
        </a:spcBef>
        <a:spcAft>
          <a:spcPct val="0"/>
        </a:spcAft>
        <a:defRPr sz="3529">
          <a:solidFill>
            <a:srgbClr val="0154A0"/>
          </a:solidFill>
          <a:latin typeface="RotisSemiSerif" pitchFamily="-94" charset="0"/>
        </a:defRPr>
      </a:lvl6pPr>
      <a:lvl7pPr marL="884064" algn="l" defTabSz="962342" rtl="0" eaLnBrk="0" fontAlgn="base" hangingPunct="0">
        <a:spcBef>
          <a:spcPct val="0"/>
        </a:spcBef>
        <a:spcAft>
          <a:spcPct val="0"/>
        </a:spcAft>
        <a:defRPr sz="3529">
          <a:solidFill>
            <a:srgbClr val="0154A0"/>
          </a:solidFill>
          <a:latin typeface="RotisSemiSerif" pitchFamily="-94" charset="0"/>
        </a:defRPr>
      </a:lvl7pPr>
      <a:lvl8pPr marL="1326097" algn="l" defTabSz="962342" rtl="0" eaLnBrk="0" fontAlgn="base" hangingPunct="0">
        <a:spcBef>
          <a:spcPct val="0"/>
        </a:spcBef>
        <a:spcAft>
          <a:spcPct val="0"/>
        </a:spcAft>
        <a:defRPr sz="3529">
          <a:solidFill>
            <a:srgbClr val="0154A0"/>
          </a:solidFill>
          <a:latin typeface="RotisSemiSerif" pitchFamily="-94" charset="0"/>
        </a:defRPr>
      </a:lvl8pPr>
      <a:lvl9pPr marL="1768129" algn="l" defTabSz="962342" rtl="0" eaLnBrk="0" fontAlgn="base" hangingPunct="0">
        <a:spcBef>
          <a:spcPct val="0"/>
        </a:spcBef>
        <a:spcAft>
          <a:spcPct val="0"/>
        </a:spcAft>
        <a:defRPr sz="3529">
          <a:solidFill>
            <a:srgbClr val="0154A0"/>
          </a:solidFill>
          <a:latin typeface="RotisSemiSerif" pitchFamily="-94" charset="0"/>
        </a:defRPr>
      </a:lvl9pPr>
    </p:titleStyle>
    <p:bodyStyle>
      <a:lvl1pPr marL="360686" indent="-360686" algn="l" defTabSz="962342" rtl="0" eaLnBrk="0" fontAlgn="base" hangingPunct="0">
        <a:spcBef>
          <a:spcPct val="20000"/>
        </a:spcBef>
        <a:spcAft>
          <a:spcPct val="0"/>
        </a:spcAft>
        <a:buChar char="•"/>
        <a:defRPr sz="3419">
          <a:solidFill>
            <a:srgbClr val="5C5C5C"/>
          </a:solidFill>
          <a:latin typeface="+mn-lt"/>
          <a:ea typeface="ＭＳ Ｐゴシック" pitchFamily="-106" charset="-128"/>
          <a:cs typeface="+mn-cs"/>
        </a:defRPr>
      </a:lvl1pPr>
      <a:lvl2pPr marL="782765" indent="-300827" algn="l" defTabSz="962342" rtl="0" eaLnBrk="0" fontAlgn="base" hangingPunct="0">
        <a:spcBef>
          <a:spcPct val="20000"/>
        </a:spcBef>
        <a:spcAft>
          <a:spcPct val="0"/>
        </a:spcAft>
        <a:buChar char="–"/>
        <a:defRPr sz="2867">
          <a:solidFill>
            <a:srgbClr val="5C5C5C"/>
          </a:solidFill>
          <a:latin typeface="+mn-lt"/>
          <a:ea typeface="ＭＳ Ｐゴシック" pitchFamily="-106" charset="-128"/>
        </a:defRPr>
      </a:lvl2pPr>
      <a:lvl3pPr marL="1203310" indent="-240970" algn="l" defTabSz="962342" rtl="0" eaLnBrk="0" fontAlgn="base" hangingPunct="0">
        <a:spcBef>
          <a:spcPct val="20000"/>
        </a:spcBef>
        <a:spcAft>
          <a:spcPct val="0"/>
        </a:spcAft>
        <a:buChar char="•"/>
        <a:defRPr sz="2536">
          <a:solidFill>
            <a:srgbClr val="5C5C5C"/>
          </a:solidFill>
          <a:latin typeface="+mn-lt"/>
          <a:ea typeface="ＭＳ Ｐゴシック" pitchFamily="-106" charset="-128"/>
        </a:defRPr>
      </a:lvl3pPr>
      <a:lvl4pPr marL="1643808" indent="-239434" algn="l" defTabSz="962342" rtl="0" eaLnBrk="0" fontAlgn="base" hangingPunct="0">
        <a:spcBef>
          <a:spcPct val="20000"/>
        </a:spcBef>
        <a:spcAft>
          <a:spcPct val="0"/>
        </a:spcAft>
        <a:buChar char="–"/>
        <a:defRPr sz="2095">
          <a:solidFill>
            <a:srgbClr val="5C5C5C"/>
          </a:solidFill>
          <a:latin typeface="+mn-lt"/>
          <a:ea typeface="ＭＳ Ｐゴシック" pitchFamily="-106" charset="-128"/>
        </a:defRPr>
      </a:lvl4pPr>
      <a:lvl5pPr marL="2085840" indent="-240970" algn="l" defTabSz="962342" rtl="0" eaLnBrk="0" fontAlgn="base" hangingPunct="0">
        <a:spcBef>
          <a:spcPct val="20000"/>
        </a:spcBef>
        <a:spcAft>
          <a:spcPct val="0"/>
        </a:spcAft>
        <a:buChar char="»"/>
        <a:defRPr sz="2095">
          <a:solidFill>
            <a:srgbClr val="5C5C5C"/>
          </a:solidFill>
          <a:latin typeface="+mn-lt"/>
          <a:ea typeface="ＭＳ Ｐゴシック" pitchFamily="-106" charset="-128"/>
        </a:defRPr>
      </a:lvl5pPr>
      <a:lvl6pPr marL="2527872" indent="-240970" algn="l" defTabSz="962342" rtl="0" eaLnBrk="0" fontAlgn="base" hangingPunct="0">
        <a:spcBef>
          <a:spcPct val="20000"/>
        </a:spcBef>
        <a:spcAft>
          <a:spcPct val="0"/>
        </a:spcAft>
        <a:buChar char="»"/>
        <a:defRPr sz="2095">
          <a:solidFill>
            <a:srgbClr val="5C5C5C"/>
          </a:solidFill>
          <a:latin typeface="+mn-lt"/>
          <a:ea typeface="ＭＳ Ｐゴシック" pitchFamily="-106" charset="-128"/>
        </a:defRPr>
      </a:lvl6pPr>
      <a:lvl7pPr marL="2969904" indent="-240970" algn="l" defTabSz="962342" rtl="0" eaLnBrk="0" fontAlgn="base" hangingPunct="0">
        <a:spcBef>
          <a:spcPct val="20000"/>
        </a:spcBef>
        <a:spcAft>
          <a:spcPct val="0"/>
        </a:spcAft>
        <a:buChar char="»"/>
        <a:defRPr sz="2095">
          <a:solidFill>
            <a:srgbClr val="5C5C5C"/>
          </a:solidFill>
          <a:latin typeface="+mn-lt"/>
          <a:ea typeface="ＭＳ Ｐゴシック" pitchFamily="-106" charset="-128"/>
        </a:defRPr>
      </a:lvl7pPr>
      <a:lvl8pPr marL="3411937" indent="-240970" algn="l" defTabSz="962342" rtl="0" eaLnBrk="0" fontAlgn="base" hangingPunct="0">
        <a:spcBef>
          <a:spcPct val="20000"/>
        </a:spcBef>
        <a:spcAft>
          <a:spcPct val="0"/>
        </a:spcAft>
        <a:buChar char="»"/>
        <a:defRPr sz="2095">
          <a:solidFill>
            <a:srgbClr val="5C5C5C"/>
          </a:solidFill>
          <a:latin typeface="+mn-lt"/>
          <a:ea typeface="ＭＳ Ｐゴシック" pitchFamily="-106" charset="-128"/>
        </a:defRPr>
      </a:lvl8pPr>
      <a:lvl9pPr marL="3853969" indent="-240970" algn="l" defTabSz="962342" rtl="0" eaLnBrk="0" fontAlgn="base" hangingPunct="0">
        <a:spcBef>
          <a:spcPct val="20000"/>
        </a:spcBef>
        <a:spcAft>
          <a:spcPct val="0"/>
        </a:spcAft>
        <a:buChar char="»"/>
        <a:defRPr sz="2095">
          <a:solidFill>
            <a:srgbClr val="5C5C5C"/>
          </a:solidFill>
          <a:latin typeface="+mn-lt"/>
          <a:ea typeface="ＭＳ Ｐゴシック" pitchFamily="-106" charset="-128"/>
        </a:defRPr>
      </a:lvl9pPr>
    </p:bodyStyle>
    <p:otherStyle>
      <a:defPPr>
        <a:defRPr lang="it-IT"/>
      </a:defPPr>
      <a:lvl1pPr marL="0" algn="l" defTabSz="442032" rtl="0" eaLnBrk="1" latinLnBrk="0" hangingPunct="1">
        <a:defRPr sz="1764" kern="1200">
          <a:solidFill>
            <a:schemeClr val="tx1"/>
          </a:solidFill>
          <a:latin typeface="+mn-lt"/>
          <a:ea typeface="+mn-ea"/>
          <a:cs typeface="+mn-cs"/>
        </a:defRPr>
      </a:lvl1pPr>
      <a:lvl2pPr marL="442032" algn="l" defTabSz="442032" rtl="0" eaLnBrk="1" latinLnBrk="0" hangingPunct="1">
        <a:defRPr sz="1764" kern="1200">
          <a:solidFill>
            <a:schemeClr val="tx1"/>
          </a:solidFill>
          <a:latin typeface="+mn-lt"/>
          <a:ea typeface="+mn-ea"/>
          <a:cs typeface="+mn-cs"/>
        </a:defRPr>
      </a:lvl2pPr>
      <a:lvl3pPr marL="884064" algn="l" defTabSz="442032" rtl="0" eaLnBrk="1" latinLnBrk="0" hangingPunct="1">
        <a:defRPr sz="1764" kern="1200">
          <a:solidFill>
            <a:schemeClr val="tx1"/>
          </a:solidFill>
          <a:latin typeface="+mn-lt"/>
          <a:ea typeface="+mn-ea"/>
          <a:cs typeface="+mn-cs"/>
        </a:defRPr>
      </a:lvl3pPr>
      <a:lvl4pPr marL="1326097" algn="l" defTabSz="442032" rtl="0" eaLnBrk="1" latinLnBrk="0" hangingPunct="1">
        <a:defRPr sz="1764" kern="1200">
          <a:solidFill>
            <a:schemeClr val="tx1"/>
          </a:solidFill>
          <a:latin typeface="+mn-lt"/>
          <a:ea typeface="+mn-ea"/>
          <a:cs typeface="+mn-cs"/>
        </a:defRPr>
      </a:lvl4pPr>
      <a:lvl5pPr marL="1768129" algn="l" defTabSz="442032" rtl="0" eaLnBrk="1" latinLnBrk="0" hangingPunct="1">
        <a:defRPr sz="1764" kern="1200">
          <a:solidFill>
            <a:schemeClr val="tx1"/>
          </a:solidFill>
          <a:latin typeface="+mn-lt"/>
          <a:ea typeface="+mn-ea"/>
          <a:cs typeface="+mn-cs"/>
        </a:defRPr>
      </a:lvl5pPr>
      <a:lvl6pPr marL="2210161" algn="l" defTabSz="442032" rtl="0" eaLnBrk="1" latinLnBrk="0" hangingPunct="1">
        <a:defRPr sz="1764" kern="1200">
          <a:solidFill>
            <a:schemeClr val="tx1"/>
          </a:solidFill>
          <a:latin typeface="+mn-lt"/>
          <a:ea typeface="+mn-ea"/>
          <a:cs typeface="+mn-cs"/>
        </a:defRPr>
      </a:lvl6pPr>
      <a:lvl7pPr marL="2652193" algn="l" defTabSz="442032" rtl="0" eaLnBrk="1" latinLnBrk="0" hangingPunct="1">
        <a:defRPr sz="1764" kern="1200">
          <a:solidFill>
            <a:schemeClr val="tx1"/>
          </a:solidFill>
          <a:latin typeface="+mn-lt"/>
          <a:ea typeface="+mn-ea"/>
          <a:cs typeface="+mn-cs"/>
        </a:defRPr>
      </a:lvl7pPr>
      <a:lvl8pPr marL="3094226" algn="l" defTabSz="442032" rtl="0" eaLnBrk="1" latinLnBrk="0" hangingPunct="1">
        <a:defRPr sz="1764" kern="1200">
          <a:solidFill>
            <a:schemeClr val="tx1"/>
          </a:solidFill>
          <a:latin typeface="+mn-lt"/>
          <a:ea typeface="+mn-ea"/>
          <a:cs typeface="+mn-cs"/>
        </a:defRPr>
      </a:lvl8pPr>
      <a:lvl9pPr marL="3536258" algn="l" defTabSz="442032"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76.png"/><Relationship Id="rId1" Type="http://schemas.openxmlformats.org/officeDocument/2006/relationships/slideLayout" Target="../slideLayouts/slideLayout54.xml"/></Relationships>
</file>

<file path=ppt/slides/_rels/slide10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54.xml"/><Relationship Id="rId4" Type="http://schemas.openxmlformats.org/officeDocument/2006/relationships/image" Target="../media/image8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orpha.net/consor/cgi-bin/index.php?Ing=IT"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ncbi.nlm.nih.gov/books/NBK1310/#sms.REF.edelman.2007.540" TargetMode="External"/><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hyperlink" Target="http://www.ncbi.nlm.nih.gov/books/NBK1310/#sms.REF.smith.2010.1" TargetMode="External"/><Relationship Id="rId4" Type="http://schemas.openxmlformats.org/officeDocument/2006/relationships/hyperlink" Target="http://www.ncbi.nlm.nih.gov/books/NBK1310/#sms.REF.smith.2007.1"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9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9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9.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76.png"/><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png"/><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6.png"/><Relationship Id="rId1" Type="http://schemas.openxmlformats.org/officeDocument/2006/relationships/slideLayout" Target="../slideLayouts/slideLayout49.xml"/><Relationship Id="rId4" Type="http://schemas.openxmlformats.org/officeDocument/2006/relationships/image" Target="../media/image79.emf"/></Relationships>
</file>

<file path=ppt/slides/_rels/slide9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5"/>
          <p:cNvSpPr>
            <a:spLocks noGrp="1"/>
          </p:cNvSpPr>
          <p:nvPr>
            <p:ph type="title" idx="4294967295"/>
          </p:nvPr>
        </p:nvSpPr>
        <p:spPr>
          <a:xfrm>
            <a:off x="317500" y="1904785"/>
            <a:ext cx="10371138" cy="1208518"/>
          </a:xfrm>
        </p:spPr>
        <p:txBody>
          <a:bodyPr/>
          <a:lstStyle/>
          <a:p>
            <a:pPr algn="ctr" eaLnBrk="1" hangingPunct="1"/>
            <a:r>
              <a:rPr lang="it-IT" altLang="it-IT" b="1" dirty="0"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DISABILITA’ INTELLETTIVA</a:t>
            </a:r>
            <a:br>
              <a:rPr lang="it-IT" altLang="it-IT" b="1" dirty="0"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br>
            <a:r>
              <a:rPr lang="it-IT" altLang="it-IT" b="1" dirty="0"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E SINDROMI GENETICHE</a:t>
            </a:r>
            <a:endParaRPr lang="it-IT" altLang="it-IT" b="1"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6147" name="Rettangolo 6"/>
          <p:cNvSpPr>
            <a:spLocks noChangeArrowheads="1"/>
          </p:cNvSpPr>
          <p:nvPr/>
        </p:nvSpPr>
        <p:spPr bwMode="auto">
          <a:xfrm>
            <a:off x="1316038" y="2517775"/>
            <a:ext cx="86439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Verdana" panose="020B0604030504040204" pitchFamily="34" charset="0"/>
                <a:ea typeface="ＭＳ Ｐゴシック" panose="020B0600070205080204" pitchFamily="34" charset="-128"/>
              </a:defRPr>
            </a:lvl1pPr>
            <a:lvl2pPr marL="742950" indent="-285750">
              <a:defRPr sz="1200" b="1">
                <a:solidFill>
                  <a:schemeClr val="tx1"/>
                </a:solidFill>
                <a:latin typeface="Verdana" panose="020B0604030504040204" pitchFamily="34" charset="0"/>
                <a:ea typeface="ＭＳ Ｐゴシック" panose="020B0600070205080204" pitchFamily="34" charset="-128"/>
              </a:defRPr>
            </a:lvl2pPr>
            <a:lvl3pPr marL="1143000" indent="-228600">
              <a:defRPr sz="1200" b="1">
                <a:solidFill>
                  <a:schemeClr val="tx1"/>
                </a:solidFill>
                <a:latin typeface="Verdana" panose="020B0604030504040204" pitchFamily="34" charset="0"/>
                <a:ea typeface="ＭＳ Ｐゴシック" panose="020B0600070205080204" pitchFamily="34" charset="-128"/>
              </a:defRPr>
            </a:lvl3pPr>
            <a:lvl4pPr marL="1600200" indent="-228600">
              <a:defRPr sz="1200" b="1">
                <a:solidFill>
                  <a:schemeClr val="tx1"/>
                </a:solidFill>
                <a:latin typeface="Verdana" panose="020B0604030504040204" pitchFamily="34" charset="0"/>
                <a:ea typeface="ＭＳ Ｐゴシック" panose="020B0600070205080204" pitchFamily="34" charset="-128"/>
              </a:defRPr>
            </a:lvl4pPr>
            <a:lvl5pPr marL="2057400" indent="-228600">
              <a:defRPr sz="1200" b="1">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b="1">
                <a:solidFill>
                  <a:schemeClr val="tx1"/>
                </a:solidFill>
                <a:latin typeface="Verdana" panose="020B0604030504040204" pitchFamily="34" charset="0"/>
                <a:ea typeface="ＭＳ Ｐゴシック" panose="020B0600070205080204" pitchFamily="34" charset="-128"/>
              </a:defRPr>
            </a:lvl9pPr>
          </a:lstStyle>
          <a:p>
            <a:pPr eaLnBrk="1" hangingPunct="1"/>
            <a:endParaRPr lang="it-IT" altLang="it-IT" sz="3600" dirty="0">
              <a:latin typeface="Calibri" panose="020F0502020204030204" pitchFamily="34" charset="0"/>
            </a:endParaRPr>
          </a:p>
          <a:p>
            <a:pPr algn="ctr" eaLnBrk="1" hangingPunct="1"/>
            <a:r>
              <a:rPr lang="it-IT" altLang="it-IT" sz="2800" b="0" dirty="0">
                <a:latin typeface="Times New Roman" panose="02020603050405020304" pitchFamily="18" charset="0"/>
                <a:cs typeface="Times New Roman" panose="02020603050405020304" pitchFamily="18" charset="0"/>
              </a:rPr>
              <a:t>Paolo </a:t>
            </a:r>
            <a:r>
              <a:rPr lang="it-IT" altLang="it-IT" sz="2800" b="0" dirty="0" smtClean="0">
                <a:latin typeface="Times New Roman" panose="02020603050405020304" pitchFamily="18" charset="0"/>
                <a:cs typeface="Times New Roman" panose="02020603050405020304" pitchFamily="18" charset="0"/>
              </a:rPr>
              <a:t>Alfieri, Giorgia Piccini, Cristina </a:t>
            </a:r>
            <a:r>
              <a:rPr lang="it-IT" altLang="it-IT" sz="2800" b="0" dirty="0" err="1" smtClean="0">
                <a:latin typeface="Times New Roman" panose="02020603050405020304" pitchFamily="18" charset="0"/>
                <a:cs typeface="Times New Roman" panose="02020603050405020304" pitchFamily="18" charset="0"/>
              </a:rPr>
              <a:t>Caciolo</a:t>
            </a:r>
            <a:endParaRPr lang="it-IT" altLang="it-IT" sz="2800" b="0" dirty="0" smtClean="0">
              <a:latin typeface="Times New Roman" panose="02020603050405020304" pitchFamily="18" charset="0"/>
              <a:cs typeface="Times New Roman" panose="02020603050405020304" pitchFamily="18" charset="0"/>
            </a:endParaRPr>
          </a:p>
          <a:p>
            <a:pPr algn="ctr" eaLnBrk="1" hangingPunct="1"/>
            <a:r>
              <a:rPr lang="it-IT" altLang="it-IT" sz="2800" b="0" dirty="0" smtClean="0">
                <a:latin typeface="Times New Roman" panose="02020603050405020304" pitchFamily="18" charset="0"/>
                <a:cs typeface="Times New Roman" panose="02020603050405020304" pitchFamily="18" charset="0"/>
              </a:rPr>
              <a:t> </a:t>
            </a:r>
            <a:r>
              <a:rPr lang="it-IT" altLang="it-IT" sz="2800" dirty="0" smtClean="0">
                <a:latin typeface="Times New Roman" panose="02020603050405020304" pitchFamily="18" charset="0"/>
                <a:cs typeface="Times New Roman" panose="02020603050405020304" pitchFamily="18" charset="0"/>
              </a:rPr>
              <a:t>OPBG </a:t>
            </a:r>
            <a:r>
              <a:rPr lang="it-IT" altLang="it-IT" sz="2800" dirty="0">
                <a:latin typeface="Times New Roman" panose="02020603050405020304" pitchFamily="18" charset="0"/>
                <a:cs typeface="Times New Roman" panose="02020603050405020304" pitchFamily="18" charset="0"/>
              </a:rPr>
              <a:t>Roma- UOC Neuropsichiatria Infantile</a:t>
            </a:r>
          </a:p>
          <a:p>
            <a:pPr eaLnBrk="1" hangingPunct="1"/>
            <a:endParaRPr lang="it-IT" altLang="it-IT" sz="2800" dirty="0">
              <a:latin typeface="Times New Roman" panose="02020603050405020304" pitchFamily="18" charset="0"/>
              <a:cs typeface="Times New Roman" panose="02020603050405020304" pitchFamily="18" charset="0"/>
            </a:endParaRPr>
          </a:p>
          <a:p>
            <a:pPr algn="ctr" eaLnBrk="1" hangingPunct="1"/>
            <a:r>
              <a:rPr lang="it-IT" altLang="it-IT" sz="2400" b="0" dirty="0">
                <a:latin typeface="Times New Roman" panose="02020603050405020304" pitchFamily="18" charset="0"/>
                <a:cs typeface="Times New Roman" panose="02020603050405020304" pitchFamily="18" charset="0"/>
              </a:rPr>
              <a:t>paolo.alfieri@opbg.net</a:t>
            </a:r>
          </a:p>
          <a:p>
            <a:pPr algn="ctr" eaLnBrk="1" hangingPunct="1"/>
            <a:r>
              <a:rPr lang="it-IT" altLang="it-IT" sz="2400" b="0" dirty="0">
                <a:latin typeface="Times New Roman" panose="02020603050405020304" pitchFamily="18" charset="0"/>
                <a:cs typeface="Times New Roman" panose="02020603050405020304" pitchFamily="18" charset="0"/>
              </a:rPr>
              <a:t>www.specchioriflesso.net</a:t>
            </a:r>
          </a:p>
          <a:p>
            <a:pPr algn="ctr" eaLnBrk="1" hangingPunct="1"/>
            <a:endParaRPr lang="it-IT" altLang="it-IT" sz="2400" b="0" dirty="0">
              <a:solidFill>
                <a:srgbClr val="7030A0"/>
              </a:solidFill>
              <a:latin typeface="Times New Roman" panose="02020603050405020304" pitchFamily="18" charset="0"/>
              <a:cs typeface="Times New Roman" panose="02020603050405020304" pitchFamily="18" charset="0"/>
            </a:endParaRPr>
          </a:p>
        </p:txBody>
      </p:sp>
      <p:pic>
        <p:nvPicPr>
          <p:cNvPr id="6149" name="Picture 2" descr="C:\Documents and Settings\bacile\Desktop\Nuovo_logo_OPBG\Logo%20OP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08" y="361330"/>
            <a:ext cx="1785938"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9356" y="571433"/>
            <a:ext cx="10039281" cy="1196975"/>
          </a:xfrm>
        </p:spPr>
        <p:txBody>
          <a:bodyPr/>
          <a:lstStyle/>
          <a:p>
            <a:pPr algn="ctr"/>
            <a:r>
              <a:rPr lang="it-IT" altLang="it-IT" dirty="0" smtClean="0">
                <a:ea typeface="ＭＳ Ｐゴシック" panose="020B0600070205080204" pitchFamily="34" charset="-128"/>
              </a:rPr>
              <a:t>Disabilità intellettiva </a:t>
            </a:r>
            <a:br>
              <a:rPr lang="it-IT" altLang="it-IT" dirty="0" smtClean="0">
                <a:ea typeface="ＭＳ Ｐゴシック" panose="020B0600070205080204" pitchFamily="34" charset="-128"/>
              </a:rPr>
            </a:br>
            <a:r>
              <a:rPr lang="it-IT" altLang="it-IT" dirty="0" smtClean="0">
                <a:ea typeface="ＭＳ Ｐゴシック" panose="020B0600070205080204" pitchFamily="34" charset="-128"/>
              </a:rPr>
              <a:t>(o disordine dello sviluppo) non specificati</a:t>
            </a:r>
          </a:p>
        </p:txBody>
      </p:sp>
      <p:sp>
        <p:nvSpPr>
          <p:cNvPr id="14339" name="Rectangle 3"/>
          <p:cNvSpPr>
            <a:spLocks noGrp="1" noChangeArrowheads="1"/>
          </p:cNvSpPr>
          <p:nvPr>
            <p:ph type="body" idx="1"/>
          </p:nvPr>
        </p:nvSpPr>
        <p:spPr>
          <a:xfrm>
            <a:off x="1017379" y="2460416"/>
            <a:ext cx="9303234" cy="3046988"/>
          </a:xfrm>
        </p:spPr>
        <p:txBody>
          <a:bodyPr/>
          <a:lstStyle/>
          <a:p>
            <a:r>
              <a:rPr lang="it-IT" altLang="it-IT" sz="2000" b="1" u="sng" dirty="0" smtClean="0">
                <a:solidFill>
                  <a:schemeClr val="tx1"/>
                </a:solidFill>
                <a:ea typeface="ＭＳ Ｐゴシック" panose="020B0600070205080204" pitchFamily="34" charset="-128"/>
              </a:rPr>
              <a:t>Disabilità intellettiva non specificata</a:t>
            </a:r>
            <a:r>
              <a:rPr lang="it-IT" altLang="it-IT" sz="2000" dirty="0" smtClean="0">
                <a:solidFill>
                  <a:schemeClr val="tx1"/>
                </a:solidFill>
                <a:ea typeface="ＭＳ Ｐゴシック" panose="020B0600070205080204" pitchFamily="34" charset="-128"/>
              </a:rPr>
              <a:t> 319 (F79): La diagnosi è riservata ad </a:t>
            </a:r>
            <a:r>
              <a:rPr lang="it-IT" altLang="it-IT" sz="2000" b="1" dirty="0" smtClean="0">
                <a:solidFill>
                  <a:schemeClr val="tx1"/>
                </a:solidFill>
                <a:ea typeface="ＭＳ Ｐゴシック" panose="020B0600070205080204" pitchFamily="34" charset="-128"/>
              </a:rPr>
              <a:t>individui </a:t>
            </a:r>
            <a:r>
              <a:rPr lang="it-IT" altLang="it-IT" sz="2000" b="1" i="1" dirty="0" smtClean="0">
                <a:solidFill>
                  <a:schemeClr val="tx1"/>
                </a:solidFill>
                <a:ea typeface="ＭＳ Ｐゴシック" panose="020B0600070205080204" pitchFamily="34" charset="-128"/>
              </a:rPr>
              <a:t>al di sopra </a:t>
            </a:r>
            <a:r>
              <a:rPr lang="it-IT" altLang="it-IT" sz="2000" b="1" dirty="0" smtClean="0">
                <a:solidFill>
                  <a:schemeClr val="tx1"/>
                </a:solidFill>
                <a:ea typeface="ＭＳ Ｐゴシック" panose="020B0600070205080204" pitchFamily="34" charset="-128"/>
              </a:rPr>
              <a:t>dei 5 anni </a:t>
            </a:r>
            <a:r>
              <a:rPr lang="it-IT" altLang="it-IT" sz="2000" dirty="0" smtClean="0">
                <a:solidFill>
                  <a:schemeClr val="tx1"/>
                </a:solidFill>
                <a:ea typeface="ＭＳ Ｐゴシック" panose="020B0600070205080204" pitchFamily="34" charset="-128"/>
              </a:rPr>
              <a:t>quando il livello di gravità clinica non può essere valutato in maniera precisa a causa di deficit fisici o sensoriali (ad esempio cecità, sordità, disabilità motoria) o ancora gravi problemi comportamentali o disturbi psichiatrici in </a:t>
            </a:r>
            <a:r>
              <a:rPr lang="it-IT" altLang="it-IT" sz="2000" dirty="0" err="1" smtClean="0">
                <a:solidFill>
                  <a:schemeClr val="tx1"/>
                </a:solidFill>
                <a:ea typeface="ＭＳ Ｐゴシック" panose="020B0600070205080204" pitchFamily="34" charset="-128"/>
              </a:rPr>
              <a:t>comorbidità</a:t>
            </a:r>
            <a:r>
              <a:rPr lang="it-IT" altLang="it-IT" sz="2000" dirty="0" smtClean="0">
                <a:solidFill>
                  <a:schemeClr val="tx1"/>
                </a:solidFill>
                <a:ea typeface="ＭＳ Ｐゴシック" panose="020B0600070205080204" pitchFamily="34" charset="-128"/>
              </a:rPr>
              <a:t>. </a:t>
            </a:r>
            <a:br>
              <a:rPr lang="it-IT" altLang="it-IT" sz="2000" dirty="0" smtClean="0">
                <a:solidFill>
                  <a:schemeClr val="tx1"/>
                </a:solidFill>
                <a:ea typeface="ＭＳ Ｐゴシック" panose="020B0600070205080204" pitchFamily="34" charset="-128"/>
              </a:rPr>
            </a:br>
            <a:endParaRPr lang="it-IT" altLang="it-IT" sz="2000" dirty="0" smtClean="0">
              <a:solidFill>
                <a:schemeClr val="tx1"/>
              </a:solidFill>
              <a:ea typeface="ＭＳ Ｐゴシック" panose="020B0600070205080204" pitchFamily="34" charset="-128"/>
            </a:endParaRPr>
          </a:p>
          <a:p>
            <a:r>
              <a:rPr lang="it-IT" altLang="it-IT" sz="2000" dirty="0" smtClean="0">
                <a:solidFill>
                  <a:schemeClr val="tx1"/>
                </a:solidFill>
                <a:ea typeface="ＭＳ Ｐゴシック" panose="020B0600070205080204" pitchFamily="34" charset="-128"/>
              </a:rPr>
              <a:t>Questa categoria si applica a individui in circostanze particolari</a:t>
            </a:r>
            <a:br>
              <a:rPr lang="it-IT" altLang="it-IT" sz="2000" dirty="0" smtClean="0">
                <a:solidFill>
                  <a:schemeClr val="tx1"/>
                </a:solidFill>
                <a:ea typeface="ＭＳ Ｐゴシック" panose="020B0600070205080204" pitchFamily="34" charset="-128"/>
              </a:rPr>
            </a:br>
            <a:endParaRPr lang="it-IT" altLang="it-IT" sz="2000" dirty="0" smtClean="0">
              <a:solidFill>
                <a:schemeClr val="tx1"/>
              </a:solidFill>
              <a:ea typeface="ＭＳ Ｐゴシック" panose="020B0600070205080204" pitchFamily="34" charset="-128"/>
            </a:endParaRPr>
          </a:p>
          <a:p>
            <a:r>
              <a:rPr lang="it-IT" altLang="it-IT" sz="2000" dirty="0" smtClean="0">
                <a:solidFill>
                  <a:schemeClr val="tx1"/>
                </a:solidFill>
                <a:ea typeface="ＭＳ Ｐゴシック" panose="020B0600070205080204" pitchFamily="34" charset="-128"/>
              </a:rPr>
              <a:t>Questa categoria richiede </a:t>
            </a:r>
            <a:r>
              <a:rPr lang="it-IT" altLang="it-IT" sz="2000" dirty="0" err="1" smtClean="0">
                <a:solidFill>
                  <a:schemeClr val="tx1"/>
                </a:solidFill>
                <a:ea typeface="ＭＳ Ｐゴシック" panose="020B0600070205080204" pitchFamily="34" charset="-128"/>
              </a:rPr>
              <a:t>reassesment</a:t>
            </a:r>
            <a:r>
              <a:rPr lang="it-IT" altLang="it-IT" sz="2000" dirty="0" smtClean="0">
                <a:solidFill>
                  <a:schemeClr val="tx1"/>
                </a:solidFill>
                <a:ea typeface="ＭＳ Ｐゴシック" panose="020B0600070205080204" pitchFamily="34" charset="-128"/>
              </a:rPr>
              <a:t> dopo un periodo di tempo</a:t>
            </a:r>
          </a:p>
        </p:txBody>
      </p:sp>
      <p:cxnSp>
        <p:nvCxnSpPr>
          <p:cNvPr id="4" name="Connettore 1 3"/>
          <p:cNvCxnSpPr/>
          <p:nvPr/>
        </p:nvCxnSpPr>
        <p:spPr bwMode="auto">
          <a:xfrm>
            <a:off x="1073633" y="1804753"/>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0" y="-5789"/>
            <a:ext cx="10688638" cy="7574431"/>
          </a:xfrm>
          <a:prstGeom prst="rect">
            <a:avLst/>
          </a:prstGeom>
        </p:spPr>
      </p:pic>
      <p:sp>
        <p:nvSpPr>
          <p:cNvPr id="6" name="CasellaDiTesto 5"/>
          <p:cNvSpPr txBox="1"/>
          <p:nvPr/>
        </p:nvSpPr>
        <p:spPr>
          <a:xfrm>
            <a:off x="2137644" y="642976"/>
            <a:ext cx="6822715" cy="558936"/>
          </a:xfrm>
          <a:prstGeom prst="rect">
            <a:avLst/>
          </a:prstGeom>
          <a:noFill/>
        </p:spPr>
        <p:txBody>
          <a:bodyPr wrap="square" rtlCol="0">
            <a:spAutoFit/>
          </a:bodyPr>
          <a:lstStyle/>
          <a:p>
            <a:pPr algn="ctr" eaLnBrk="1" hangingPunct="1"/>
            <a:r>
              <a:rPr lang="it-IT" sz="3032" dirty="0">
                <a:solidFill>
                  <a:srgbClr val="0070C0"/>
                </a:solidFill>
                <a:latin typeface="Calibri" panose="020F0502020204030204" pitchFamily="34" charset="0"/>
                <a:cs typeface="Arial" pitchFamily="34" charset="0"/>
              </a:rPr>
              <a:t>La Vineland-II… le novità</a:t>
            </a:r>
          </a:p>
        </p:txBody>
      </p:sp>
      <p:sp>
        <p:nvSpPr>
          <p:cNvPr id="7" name="Rettangolo 6"/>
          <p:cNvSpPr/>
          <p:nvPr/>
        </p:nvSpPr>
        <p:spPr>
          <a:xfrm>
            <a:off x="5005783" y="2352231"/>
            <a:ext cx="5108734" cy="2658292"/>
          </a:xfrm>
          <a:prstGeom prst="rect">
            <a:avLst/>
          </a:prstGeom>
        </p:spPr>
        <p:txBody>
          <a:bodyPr wrap="square">
            <a:spAutoFit/>
          </a:bodyPr>
          <a:lstStyle/>
          <a:p>
            <a:pPr marL="324907" indent="-324907" eaLnBrk="1" hangingPunct="1">
              <a:buFontTx/>
              <a:buAutoNum type="arabicPeriod"/>
            </a:pPr>
            <a:r>
              <a:rPr lang="it-IT" sz="1516" b="0" dirty="0">
                <a:solidFill>
                  <a:srgbClr val="000000"/>
                </a:solidFill>
                <a:latin typeface="Tahoma" pitchFamily="34" charset="0"/>
                <a:cs typeface="Tahoma" pitchFamily="34" charset="0"/>
              </a:rPr>
              <a:t>Ogni sub-scala ha un punteggio </a:t>
            </a:r>
            <a:r>
              <a:rPr lang="it-IT" sz="1516" b="0" i="1" dirty="0">
                <a:solidFill>
                  <a:srgbClr val="000000"/>
                </a:solidFill>
                <a:latin typeface="Tahoma" pitchFamily="34" charset="0"/>
                <a:cs typeface="Tahoma" pitchFamily="34" charset="0"/>
              </a:rPr>
              <a:t>v-scale </a:t>
            </a:r>
            <a:r>
              <a:rPr lang="it-IT" sz="1516" b="0" dirty="0">
                <a:solidFill>
                  <a:srgbClr val="000000"/>
                </a:solidFill>
                <a:latin typeface="Tahoma" pitchFamily="34" charset="0"/>
                <a:cs typeface="Tahoma" pitchFamily="34" charset="0"/>
              </a:rPr>
              <a:t>(media 15 e d.s. 3)</a:t>
            </a:r>
          </a:p>
          <a:p>
            <a:pPr marL="324907" indent="-324907" eaLnBrk="1" hangingPunct="1">
              <a:buFontTx/>
              <a:buAutoNum type="arabicPeriod"/>
            </a:pPr>
            <a:r>
              <a:rPr lang="it-IT" sz="1516" b="0" dirty="0">
                <a:solidFill>
                  <a:srgbClr val="000000"/>
                </a:solidFill>
                <a:latin typeface="Tahoma" pitchFamily="34" charset="0"/>
                <a:cs typeface="Tahoma" pitchFamily="34" charset="0"/>
              </a:rPr>
              <a:t>Ogni scala ha un punteggio QI di deviazione (media 100 e d.s. 15) rispetto alla popolazione normotipica (e non rispetto alla disabilità)</a:t>
            </a:r>
          </a:p>
          <a:p>
            <a:pPr marL="324907" indent="-324907" eaLnBrk="1" hangingPunct="1">
              <a:buFontTx/>
              <a:buAutoNum type="arabicPeriod"/>
            </a:pPr>
            <a:r>
              <a:rPr lang="it-IT" sz="1516" b="0" dirty="0">
                <a:solidFill>
                  <a:srgbClr val="000000"/>
                </a:solidFill>
                <a:latin typeface="Tahoma" pitchFamily="34" charset="0"/>
                <a:cs typeface="Tahoma" pitchFamily="34" charset="0"/>
              </a:rPr>
              <a:t>Il punteggio QI di deviazione di scala può essere valido o meno a seconda della discrepanza da QI di deviazione massimo e QI di deviazione minimo delle diverse scale che compongono la Vineland-II</a:t>
            </a:r>
          </a:p>
          <a:p>
            <a:pPr marL="324907" indent="-324907" eaLnBrk="1" hangingPunct="1">
              <a:buFontTx/>
              <a:buAutoNum type="arabicPeriod"/>
            </a:pPr>
            <a:r>
              <a:rPr lang="it-IT" sz="1516" b="0" dirty="0">
                <a:solidFill>
                  <a:srgbClr val="000000"/>
                </a:solidFill>
                <a:latin typeface="Tahoma" pitchFamily="34" charset="0"/>
                <a:cs typeface="Tahoma" pitchFamily="34" charset="0"/>
              </a:rPr>
              <a:t>Differenze rispetto alla Vineland nello stabilire il </a:t>
            </a:r>
            <a:r>
              <a:rPr lang="it-IT" sz="1516" b="0" i="1" dirty="0">
                <a:solidFill>
                  <a:srgbClr val="000000"/>
                </a:solidFill>
                <a:latin typeface="Tahoma" pitchFamily="34" charset="0"/>
                <a:cs typeface="Tahoma" pitchFamily="34" charset="0"/>
              </a:rPr>
              <a:t>livello base </a:t>
            </a:r>
            <a:r>
              <a:rPr lang="it-IT" sz="1516" b="0" dirty="0">
                <a:solidFill>
                  <a:srgbClr val="000000"/>
                </a:solidFill>
                <a:latin typeface="Tahoma" pitchFamily="34" charset="0"/>
                <a:cs typeface="Tahoma" pitchFamily="34" charset="0"/>
              </a:rPr>
              <a:t>e il </a:t>
            </a:r>
            <a:r>
              <a:rPr lang="it-IT" sz="1516" b="0" i="1" dirty="0">
                <a:solidFill>
                  <a:srgbClr val="000000"/>
                </a:solidFill>
                <a:latin typeface="Tahoma" pitchFamily="34" charset="0"/>
                <a:cs typeface="Tahoma" pitchFamily="34" charset="0"/>
              </a:rPr>
              <a:t>livello tetto </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731" y="1393476"/>
            <a:ext cx="3230544" cy="4571219"/>
          </a:xfrm>
          <a:prstGeom prst="rect">
            <a:avLst/>
          </a:prstGeom>
          <a:ln w="28575">
            <a:solidFill>
              <a:schemeClr val="accent2">
                <a:lumMod val="60000"/>
                <a:lumOff val="40000"/>
              </a:schemeClr>
            </a:solidFill>
          </a:ln>
        </p:spPr>
      </p:pic>
    </p:spTree>
    <p:extLst>
      <p:ext uri="{BB962C8B-B14F-4D97-AF65-F5344CB8AC3E}">
        <p14:creationId xmlns:p14="http://schemas.microsoft.com/office/powerpoint/2010/main" val="348203760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3374"/>
            <a:ext cx="10688638" cy="7487982"/>
          </a:xfrm>
          <a:prstGeom prst="rect">
            <a:avLst/>
          </a:prstGeom>
        </p:spPr>
      </p:pic>
      <p:sp>
        <p:nvSpPr>
          <p:cNvPr id="3" name="CasellaDiTesto 2"/>
          <p:cNvSpPr txBox="1"/>
          <p:nvPr/>
        </p:nvSpPr>
        <p:spPr>
          <a:xfrm>
            <a:off x="1864735" y="642976"/>
            <a:ext cx="7777895" cy="558936"/>
          </a:xfrm>
          <a:prstGeom prst="rect">
            <a:avLst/>
          </a:prstGeom>
          <a:noFill/>
        </p:spPr>
        <p:txBody>
          <a:bodyPr wrap="square" rtlCol="0">
            <a:spAutoFit/>
          </a:bodyPr>
          <a:lstStyle/>
          <a:p>
            <a:pPr algn="ctr" eaLnBrk="1" hangingPunct="1"/>
            <a:r>
              <a:rPr lang="it-IT" sz="3032" dirty="0" err="1">
                <a:solidFill>
                  <a:srgbClr val="0070C0"/>
                </a:solidFill>
                <a:latin typeface="Calibri" panose="020F0502020204030204" pitchFamily="34" charset="0"/>
                <a:cs typeface="Arial" pitchFamily="34" charset="0"/>
              </a:rPr>
              <a:t>Adaptive</a:t>
            </a:r>
            <a:r>
              <a:rPr lang="it-IT" sz="3032" dirty="0">
                <a:solidFill>
                  <a:srgbClr val="0070C0"/>
                </a:solidFill>
                <a:latin typeface="Calibri" panose="020F0502020204030204" pitchFamily="34" charset="0"/>
                <a:cs typeface="Arial" pitchFamily="34" charset="0"/>
              </a:rPr>
              <a:t> </a:t>
            </a:r>
            <a:r>
              <a:rPr lang="it-IT" sz="3032" dirty="0" err="1">
                <a:solidFill>
                  <a:srgbClr val="0070C0"/>
                </a:solidFill>
                <a:latin typeface="Calibri" panose="020F0502020204030204" pitchFamily="34" charset="0"/>
                <a:cs typeface="Arial" pitchFamily="34" charset="0"/>
              </a:rPr>
              <a:t>Behavior</a:t>
            </a:r>
            <a:r>
              <a:rPr lang="it-IT" sz="3032" dirty="0">
                <a:solidFill>
                  <a:srgbClr val="0070C0"/>
                </a:solidFill>
                <a:latin typeface="Calibri" panose="020F0502020204030204" pitchFamily="34" charset="0"/>
                <a:cs typeface="Arial" pitchFamily="34" charset="0"/>
              </a:rPr>
              <a:t> Assessment System ABAS II </a:t>
            </a:r>
          </a:p>
        </p:txBody>
      </p:sp>
      <p:sp>
        <p:nvSpPr>
          <p:cNvPr id="4" name="CasellaDiTesto 3"/>
          <p:cNvSpPr txBox="1"/>
          <p:nvPr/>
        </p:nvSpPr>
        <p:spPr>
          <a:xfrm>
            <a:off x="4522264" y="2079143"/>
            <a:ext cx="5799308" cy="347659"/>
          </a:xfrm>
          <a:prstGeom prst="rect">
            <a:avLst/>
          </a:prstGeom>
          <a:noFill/>
        </p:spPr>
        <p:txBody>
          <a:bodyPr wrap="square" rtlCol="0">
            <a:spAutoFit/>
          </a:bodyPr>
          <a:lstStyle/>
          <a:p>
            <a:pPr algn="ctr" eaLnBrk="1" hangingPunct="1"/>
            <a:r>
              <a:rPr lang="it-IT" sz="1659" b="0" dirty="0">
                <a:solidFill>
                  <a:srgbClr val="000000"/>
                </a:solidFill>
                <a:latin typeface="Tahoma" panose="020B0604030504040204" pitchFamily="34" charset="0"/>
                <a:ea typeface="Tahoma" panose="020B0604030504040204" pitchFamily="34" charset="0"/>
                <a:cs typeface="Tahoma" panose="020B0604030504040204" pitchFamily="34" charset="0"/>
              </a:rPr>
              <a:t>Alcune raccomandazioni</a:t>
            </a:r>
          </a:p>
        </p:txBody>
      </p:sp>
      <p:sp>
        <p:nvSpPr>
          <p:cNvPr id="5" name="Rettangolo 4"/>
          <p:cNvSpPr/>
          <p:nvPr/>
        </p:nvSpPr>
        <p:spPr>
          <a:xfrm>
            <a:off x="5182505" y="2593274"/>
            <a:ext cx="4817430" cy="1958485"/>
          </a:xfrm>
          <a:prstGeom prst="rect">
            <a:avLst/>
          </a:prstGeom>
        </p:spPr>
        <p:txBody>
          <a:bodyPr wrap="square">
            <a:spAutoFit/>
          </a:bodyPr>
          <a:lstStyle/>
          <a:p>
            <a:pPr marL="324907" indent="-324907" eaLnBrk="1" hangingPunct="1">
              <a:buFontTx/>
              <a:buAutoNum type="arabicPeriod"/>
            </a:pPr>
            <a:r>
              <a:rPr lang="it-IT" sz="1516" b="0" dirty="0">
                <a:solidFill>
                  <a:srgbClr val="000000"/>
                </a:solidFill>
                <a:latin typeface="Tahoma" pitchFamily="34" charset="0"/>
                <a:cs typeface="Tahoma" pitchFamily="34" charset="0"/>
              </a:rPr>
              <a:t>Attenzione al fattore «</a:t>
            </a:r>
            <a:r>
              <a:rPr lang="it-IT" sz="1516" b="0" i="1" dirty="0">
                <a:solidFill>
                  <a:srgbClr val="000000"/>
                </a:solidFill>
                <a:latin typeface="Tahoma" pitchFamily="34" charset="0"/>
                <a:cs typeface="Tahoma" pitchFamily="34" charset="0"/>
              </a:rPr>
              <a:t>supposizione</a:t>
            </a:r>
            <a:r>
              <a:rPr lang="it-IT" sz="1516" b="0" dirty="0">
                <a:solidFill>
                  <a:srgbClr val="000000"/>
                </a:solidFill>
                <a:latin typeface="Tahoma" pitchFamily="34" charset="0"/>
                <a:cs typeface="Tahoma" pitchFamily="34" charset="0"/>
              </a:rPr>
              <a:t>» una volta compilato il questionario da parte del caregiver</a:t>
            </a:r>
          </a:p>
          <a:p>
            <a:pPr marL="324907" indent="-324907" eaLnBrk="1" hangingPunct="1">
              <a:buFontTx/>
              <a:buAutoNum type="arabicPeriod"/>
            </a:pPr>
            <a:endParaRPr lang="it-IT" sz="1516" b="0" dirty="0">
              <a:solidFill>
                <a:srgbClr val="000000"/>
              </a:solidFill>
              <a:latin typeface="Tahoma" pitchFamily="34" charset="0"/>
              <a:cs typeface="Tahoma" pitchFamily="34" charset="0"/>
            </a:endParaRPr>
          </a:p>
          <a:p>
            <a:pPr marL="324907" indent="-324907" eaLnBrk="1" hangingPunct="1">
              <a:buFontTx/>
              <a:buAutoNum type="arabicPeriod"/>
            </a:pPr>
            <a:r>
              <a:rPr lang="it-IT" sz="1516" b="0" dirty="0">
                <a:solidFill>
                  <a:srgbClr val="000000"/>
                </a:solidFill>
                <a:latin typeface="Tahoma" pitchFamily="34" charset="0"/>
                <a:cs typeface="Tahoma" pitchFamily="34" charset="0"/>
              </a:rPr>
              <a:t>Attenzione ai punteggi ponderati: se esiste una considerevole dispersione tra i punteggi ponderati (rara) il GAC non risulta interpretabile </a:t>
            </a:r>
            <a:r>
              <a:rPr lang="it-IT" sz="1516" b="0" dirty="0">
                <a:solidFill>
                  <a:srgbClr val="000000"/>
                </a:solidFill>
                <a:latin typeface="Calibri" panose="020F0502020204030204" pitchFamily="34" charset="0"/>
                <a:cs typeface="Tahoma" pitchFamily="34" charset="0"/>
              </a:rPr>
              <a:t>→ </a:t>
            </a:r>
            <a:r>
              <a:rPr lang="it-IT" sz="1516" b="0" dirty="0">
                <a:solidFill>
                  <a:srgbClr val="000000"/>
                </a:solidFill>
                <a:latin typeface="Tahoma" panose="020B0604030504040204" pitchFamily="34" charset="0"/>
                <a:ea typeface="Tahoma" panose="020B0604030504040204" pitchFamily="34" charset="0"/>
                <a:cs typeface="Tahoma" panose="020B0604030504040204" pitchFamily="34" charset="0"/>
              </a:rPr>
              <a:t>analizzare i singoli domini per una diagnosi più accurata</a:t>
            </a:r>
          </a:p>
        </p:txBody>
      </p:sp>
      <p:pic>
        <p:nvPicPr>
          <p:cNvPr id="1026" name="Picture 2" descr="SR017 - ABAS-II&#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51" y="1461702"/>
            <a:ext cx="3095170" cy="4356453"/>
          </a:xfrm>
          <a:prstGeom prst="rect">
            <a:avLst/>
          </a:prstGeom>
          <a:noFill/>
          <a:ln w="19050">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579790" y="7116596"/>
            <a:ext cx="2302856" cy="397801"/>
          </a:xfrm>
          <a:prstGeom prst="rect">
            <a:avLst/>
          </a:prstGeom>
          <a:noFill/>
        </p:spPr>
        <p:txBody>
          <a:bodyPr wrap="square" rtlCol="0">
            <a:spAutoFit/>
          </a:bodyPr>
          <a:lstStyle/>
          <a:p>
            <a:pPr eaLnBrk="1" hangingPunct="1"/>
            <a:endParaRPr lang="it-IT" sz="1985" b="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682973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30325" y="479548"/>
            <a:ext cx="8597900" cy="777631"/>
          </a:xfrm>
        </p:spPr>
        <p:txBody>
          <a:bodyPr/>
          <a:lstStyle/>
          <a:p>
            <a:pPr algn="ctr"/>
            <a:r>
              <a:rPr lang="it-IT" altLang="it-IT" sz="4400" dirty="0" smtClean="0">
                <a:ea typeface="ＭＳ Ｐゴシック" panose="020B0600070205080204" pitchFamily="34" charset="-128"/>
              </a:rPr>
              <a:t>Diagnosi DI</a:t>
            </a:r>
          </a:p>
        </p:txBody>
      </p:sp>
      <p:sp>
        <p:nvSpPr>
          <p:cNvPr id="18435" name="Rectangle 3"/>
          <p:cNvSpPr>
            <a:spLocks noGrp="1" noChangeArrowheads="1"/>
          </p:cNvSpPr>
          <p:nvPr>
            <p:ph type="body" idx="1"/>
          </p:nvPr>
        </p:nvSpPr>
        <p:spPr>
          <a:xfrm>
            <a:off x="739223" y="2198757"/>
            <a:ext cx="9780104" cy="2456057"/>
          </a:xfrm>
        </p:spPr>
        <p:txBody>
          <a:bodyPr/>
          <a:lstStyle/>
          <a:p>
            <a:r>
              <a:rPr lang="it-IT" altLang="it-IT" sz="2400" dirty="0" smtClean="0">
                <a:solidFill>
                  <a:schemeClr val="tx1"/>
                </a:solidFill>
                <a:latin typeface="RotisSemiSerif"/>
                <a:ea typeface="ＭＳ Ｐゴシック" panose="020B0600070205080204" pitchFamily="34" charset="-128"/>
              </a:rPr>
              <a:t>La diagnosi di disabilità intellettiva si basa sia sul giudizio </a:t>
            </a:r>
            <a:r>
              <a:rPr lang="it-IT" altLang="it-IT" sz="2400" b="1" dirty="0" smtClean="0">
                <a:solidFill>
                  <a:schemeClr val="tx1"/>
                </a:solidFill>
                <a:latin typeface="RotisSemiSerif"/>
                <a:ea typeface="ＭＳ Ｐゴシック" panose="020B0600070205080204" pitchFamily="34" charset="-128"/>
              </a:rPr>
              <a:t>clinico</a:t>
            </a:r>
            <a:r>
              <a:rPr lang="it-IT" altLang="it-IT" sz="2400" dirty="0" smtClean="0">
                <a:solidFill>
                  <a:schemeClr val="tx1"/>
                </a:solidFill>
                <a:latin typeface="RotisSemiSerif"/>
                <a:ea typeface="ＭＳ Ｐゴシック" panose="020B0600070205080204" pitchFamily="34" charset="-128"/>
              </a:rPr>
              <a:t>, sia sulla somministrazione di </a:t>
            </a:r>
            <a:r>
              <a:rPr lang="it-IT" altLang="it-IT" sz="2400" b="1" dirty="0" smtClean="0">
                <a:solidFill>
                  <a:schemeClr val="tx1"/>
                </a:solidFill>
                <a:latin typeface="RotisSemiSerif"/>
                <a:ea typeface="ＭＳ Ｐゴシック" panose="020B0600070205080204" pitchFamily="34" charset="-128"/>
              </a:rPr>
              <a:t>test standardizzati</a:t>
            </a:r>
            <a:r>
              <a:rPr lang="it-IT" altLang="it-IT" sz="2400" dirty="0" smtClean="0">
                <a:solidFill>
                  <a:schemeClr val="tx1"/>
                </a:solidFill>
                <a:latin typeface="RotisSemiSerif"/>
                <a:ea typeface="ＭＳ Ｐゴシック" panose="020B0600070205080204" pitchFamily="34" charset="-128"/>
              </a:rPr>
              <a:t> delle funzioni intellettive ed adattive</a:t>
            </a:r>
          </a:p>
          <a:p>
            <a:endParaRPr lang="it-IT" altLang="it-IT" sz="2400" dirty="0" smtClean="0">
              <a:solidFill>
                <a:schemeClr val="tx1"/>
              </a:solidFill>
              <a:latin typeface="RotisSemiSerif"/>
              <a:ea typeface="ＭＳ Ｐゴシック" panose="020B0600070205080204" pitchFamily="34" charset="-128"/>
            </a:endParaRPr>
          </a:p>
          <a:p>
            <a:r>
              <a:rPr lang="it-IT" altLang="it-IT" sz="2400" dirty="0">
                <a:solidFill>
                  <a:schemeClr val="tx1"/>
                </a:solidFill>
                <a:latin typeface="RotisSemiSerif"/>
                <a:ea typeface="ＭＳ Ｐゴシック" panose="020B0600070205080204" pitchFamily="34" charset="-128"/>
              </a:rPr>
              <a:t>I punteggi dei test standardizzati e le fonti di informazioni devono essere interpretate usando sempre il giudizio </a:t>
            </a:r>
            <a:r>
              <a:rPr lang="it-IT" altLang="it-IT" sz="2400" dirty="0" smtClean="0">
                <a:solidFill>
                  <a:schemeClr val="tx1"/>
                </a:solidFill>
                <a:latin typeface="RotisSemiSerif"/>
                <a:ea typeface="ＭＳ Ｐゴシック" panose="020B0600070205080204" pitchFamily="34" charset="-128"/>
              </a:rPr>
              <a:t>clinico</a:t>
            </a:r>
          </a:p>
        </p:txBody>
      </p:sp>
      <p:cxnSp>
        <p:nvCxnSpPr>
          <p:cNvPr id="4" name="Connettore 1 3"/>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330325" y="532909"/>
            <a:ext cx="8597900" cy="659304"/>
          </a:xfrm>
        </p:spPr>
        <p:txBody>
          <a:bodyPr lIns="104287" tIns="52144" rIns="104287" bIns="52144" anchor="b"/>
          <a:lstStyle/>
          <a:p>
            <a:r>
              <a:rPr lang="it-IT" altLang="it-IT" b="1" dirty="0" smtClean="0">
                <a:latin typeface="RotisSemiSerif"/>
                <a:ea typeface="ＭＳ Ｐゴシック" panose="020B0600070205080204" pitchFamily="34" charset="-128"/>
                <a:cs typeface="Times New Roman" panose="02020603050405020304" pitchFamily="18" charset="0"/>
              </a:rPr>
              <a:t>Strumenti diagnostici per QI (DSM 5)</a:t>
            </a:r>
          </a:p>
        </p:txBody>
      </p:sp>
      <p:sp>
        <p:nvSpPr>
          <p:cNvPr id="19459" name="Rectangle 3"/>
          <p:cNvSpPr>
            <a:spLocks noGrp="1" noChangeArrowheads="1"/>
          </p:cNvSpPr>
          <p:nvPr>
            <p:ph type="body" idx="4294967295"/>
          </p:nvPr>
        </p:nvSpPr>
        <p:spPr>
          <a:xfrm>
            <a:off x="741461" y="1980004"/>
            <a:ext cx="9383712" cy="4155646"/>
          </a:xfrm>
        </p:spPr>
        <p:txBody>
          <a:bodyPr lIns="104287" tIns="52144" rIns="104287" bIns="52144"/>
          <a:lstStyle/>
          <a:p>
            <a:pPr algn="just">
              <a:lnSpc>
                <a:spcPct val="80000"/>
              </a:lnSpc>
            </a:pP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Scoraggia uso di test di screening con “Brief QI”, test di gruppo, test non adattati al background culturale dell’individuo e alla sua lingua madre</a:t>
            </a:r>
          </a:p>
          <a:p>
            <a:pPr marL="0" indent="0" algn="just">
              <a:lnSpc>
                <a:spcPct val="80000"/>
              </a:lnSpc>
              <a:buNone/>
            </a:pPr>
            <a:endPar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gn="just">
              <a:lnSpc>
                <a:spcPct val="80000"/>
              </a:lnSpc>
            </a:pP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Test con dati normativi non attuali rischio di sovrastimare il QI (Effetto </a:t>
            </a:r>
            <a:r>
              <a:rPr lang="it-IT" altLang="it-IT" sz="2400" dirty="0" err="1" smtClean="0">
                <a:solidFill>
                  <a:srgbClr val="000000"/>
                </a:solidFill>
                <a:latin typeface="RotisSemiSerif"/>
                <a:ea typeface="ＭＳ Ｐゴシック" panose="020B0600070205080204" pitchFamily="34" charset="-128"/>
                <a:cs typeface="Times New Roman" panose="02020603050405020304" pitchFamily="18" charset="0"/>
              </a:rPr>
              <a:t>Flynn</a:t>
            </a: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 e  “raccomandate” valutazioni neuropsicologiche</a:t>
            </a:r>
          </a:p>
          <a:p>
            <a:pPr algn="just">
              <a:lnSpc>
                <a:spcPct val="80000"/>
              </a:lnSpc>
            </a:pPr>
            <a:endPar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gn="just">
              <a:lnSpc>
                <a:spcPct val="80000"/>
              </a:lnSpc>
            </a:pP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QI danno indicazioni sulle abilità concettuali ma possono dare poche informazioni su abilità di ragionamento in situazioni di vita quotidiana e del livello padronanza in attività pratica</a:t>
            </a:r>
          </a:p>
          <a:p>
            <a:pPr algn="just">
              <a:lnSpc>
                <a:spcPct val="80000"/>
              </a:lnSpc>
              <a:buFontTx/>
              <a:buNone/>
            </a:pPr>
            <a:endParaRPr lang="it-IT" altLang="it-IT" sz="2600" dirty="0" smtClean="0">
              <a:solidFill>
                <a:srgbClr val="000000"/>
              </a:solidFill>
              <a:ea typeface="ＭＳ Ｐゴシック" panose="020B0600070205080204" pitchFamily="34" charset="-128"/>
            </a:endParaRPr>
          </a:p>
          <a:p>
            <a:pPr algn="just">
              <a:lnSpc>
                <a:spcPct val="80000"/>
              </a:lnSpc>
            </a:pPr>
            <a:endParaRPr lang="it-IT" altLang="it-IT" sz="2600" dirty="0" smtClean="0">
              <a:ea typeface="ＭＳ Ｐゴシック" panose="020B0600070205080204" pitchFamily="34" charset="-128"/>
            </a:endParaRPr>
          </a:p>
        </p:txBody>
      </p:sp>
      <p:cxnSp>
        <p:nvCxnSpPr>
          <p:cNvPr id="4" name="Connettore 1 3"/>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30325" y="541102"/>
            <a:ext cx="8597900" cy="654520"/>
          </a:xfrm>
        </p:spPr>
        <p:txBody>
          <a:bodyPr/>
          <a:lstStyle/>
          <a:p>
            <a:r>
              <a:rPr lang="it-IT" altLang="it-IT" b="1" dirty="0" smtClean="0">
                <a:latin typeface="RotisSemiSerif"/>
                <a:ea typeface="ＭＳ Ｐゴシック" panose="020B0600070205080204" pitchFamily="34" charset="-128"/>
                <a:cs typeface="Times New Roman" panose="02020603050405020304" pitchFamily="18" charset="0"/>
              </a:rPr>
              <a:t>Strumenti diagnostici per QI (DSM 5)</a:t>
            </a:r>
          </a:p>
        </p:txBody>
      </p:sp>
      <p:sp>
        <p:nvSpPr>
          <p:cNvPr id="20483" name="Rectangle 3"/>
          <p:cNvSpPr>
            <a:spLocks noGrp="1" noChangeArrowheads="1"/>
          </p:cNvSpPr>
          <p:nvPr>
            <p:ph type="body" idx="1"/>
          </p:nvPr>
        </p:nvSpPr>
        <p:spPr>
          <a:xfrm>
            <a:off x="755650" y="1549400"/>
            <a:ext cx="9358313" cy="5472267"/>
          </a:xfrm>
        </p:spPr>
        <p:txBody>
          <a:bodyPr/>
          <a:lstStyle/>
          <a:p>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Un soggetto con QI 70 può avere severi deficit adattivi comparabili a quelli di un soggetto con un QI molto più basso</a:t>
            </a:r>
          </a:p>
          <a:p>
            <a:endPar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000" dirty="0" smtClean="0">
                <a:solidFill>
                  <a:schemeClr val="tx1"/>
                </a:solidFill>
                <a:latin typeface="RotisSemiSerif"/>
                <a:ea typeface="ＭＳ Ｐゴシック" panose="020B0600070205080204" pitchFamily="34" charset="-128"/>
              </a:rPr>
              <a:t>Gli individui con DI hanno </a:t>
            </a:r>
            <a:r>
              <a:rPr lang="it-IT" altLang="it-IT" sz="2000" b="1" dirty="0" smtClean="0">
                <a:solidFill>
                  <a:schemeClr val="tx1"/>
                </a:solidFill>
                <a:latin typeface="RotisSemiSerif"/>
                <a:ea typeface="ＭＳ Ｐゴシック" panose="020B0600070205080204" pitchFamily="34" charset="-128"/>
              </a:rPr>
              <a:t>approssimativamente punteggi di due deviazioni standard o più al di sotto della media della popolazione</a:t>
            </a:r>
            <a:r>
              <a:rPr lang="it-IT" altLang="it-IT" sz="2000" dirty="0" smtClean="0">
                <a:solidFill>
                  <a:schemeClr val="tx1"/>
                </a:solidFill>
                <a:latin typeface="RotisSemiSerif"/>
                <a:ea typeface="ＭＳ Ｐゴシック" panose="020B0600070205080204" pitchFamily="34" charset="-128"/>
              </a:rPr>
              <a:t>, incluso un margine di errore di misurazione (generalmente 5 punti).</a:t>
            </a:r>
          </a:p>
          <a:p>
            <a:endParaRPr lang="it-IT" altLang="it-IT" sz="2000" dirty="0" smtClean="0">
              <a:solidFill>
                <a:schemeClr val="tx1"/>
              </a:solidFill>
              <a:latin typeface="RotisSemiSerif"/>
              <a:ea typeface="ＭＳ Ｐゴシック" panose="020B0600070205080204" pitchFamily="34" charset="-128"/>
            </a:endParaRPr>
          </a:p>
          <a:p>
            <a:r>
              <a:rPr lang="it-IT" altLang="it-IT" sz="2000" dirty="0" smtClean="0">
                <a:solidFill>
                  <a:schemeClr val="tx1"/>
                </a:solidFill>
                <a:latin typeface="RotisSemiSerif"/>
                <a:ea typeface="ＭＳ Ｐゴシック" panose="020B0600070205080204" pitchFamily="34" charset="-128"/>
              </a:rPr>
              <a:t>Punteggi fortemente discrepanti dei subtest cognitivi individuali possono dare un punteggio globale di QI non valido (vedi WISC-IV, non interpretabile)</a:t>
            </a:r>
          </a:p>
          <a:p>
            <a:endParaRPr lang="it-IT" altLang="it-IT" sz="2000" dirty="0" smtClean="0">
              <a:solidFill>
                <a:schemeClr val="tx1"/>
              </a:solidFill>
              <a:latin typeface="RotisSemiSerif"/>
              <a:ea typeface="ＭＳ Ｐゴシック" panose="020B0600070205080204" pitchFamily="34" charset="-128"/>
            </a:endParaRPr>
          </a:p>
          <a:p>
            <a:r>
              <a:rPr lang="it-IT" altLang="it-IT" sz="2000" dirty="0" smtClean="0">
                <a:solidFill>
                  <a:schemeClr val="tx1"/>
                </a:solidFill>
                <a:latin typeface="RotisSemiSerif"/>
                <a:ea typeface="ＭＳ Ｐゴシック" panose="020B0600070205080204" pitchFamily="34" charset="-128"/>
              </a:rPr>
              <a:t>Utili profili neuropsicologici oltre al QI!!</a:t>
            </a:r>
          </a:p>
          <a:p>
            <a:endParaRPr lang="it-IT" altLang="it-IT" sz="2000" dirty="0" smtClean="0">
              <a:solidFill>
                <a:schemeClr val="tx1"/>
              </a:solidFill>
              <a:latin typeface="RotisSemiSerif"/>
              <a:ea typeface="ＭＳ Ｐゴシック" panose="020B0600070205080204" pitchFamily="34" charset="-128"/>
            </a:endParaRPr>
          </a:p>
          <a:p>
            <a:r>
              <a:rPr lang="it-IT" altLang="it-IT" sz="2000" b="1" u="sng" dirty="0" smtClean="0">
                <a:solidFill>
                  <a:srgbClr val="000000"/>
                </a:solidFill>
                <a:latin typeface="RotisSemiSerif"/>
                <a:ea typeface="ＭＳ Ｐゴシック" panose="020B0600070205080204" pitchFamily="34" charset="-128"/>
                <a:cs typeface="Times New Roman" panose="02020603050405020304" pitchFamily="18" charset="0"/>
              </a:rPr>
              <a:t>Giudizio clinico necessario per valutare ed interpretare i risultati</a:t>
            </a:r>
          </a:p>
          <a:p>
            <a:endParaRPr lang="it-IT" altLang="it-IT" sz="2000" dirty="0" smtClean="0">
              <a:solidFill>
                <a:schemeClr val="tx1"/>
              </a:solidFill>
              <a:latin typeface="RotisSemiSerif"/>
              <a:ea typeface="ＭＳ Ｐゴシック" panose="020B0600070205080204" pitchFamily="34" charset="-128"/>
            </a:endParaRPr>
          </a:p>
          <a:p>
            <a:endParaRPr lang="it-IT" altLang="it-IT" sz="2800" dirty="0" smtClean="0">
              <a:solidFill>
                <a:schemeClr val="tx1"/>
              </a:solidFill>
              <a:latin typeface="Times New Roman" panose="02020603050405020304" pitchFamily="18" charset="0"/>
              <a:ea typeface="ＭＳ Ｐゴシック" panose="020B0600070205080204" pitchFamily="34" charset="-128"/>
            </a:endParaRPr>
          </a:p>
        </p:txBody>
      </p:sp>
      <p:cxnSp>
        <p:nvCxnSpPr>
          <p:cNvPr id="4" name="Connettore 1 3"/>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64556" y="1312234"/>
            <a:ext cx="9285391" cy="5570756"/>
          </a:xfrm>
        </p:spPr>
        <p:txBody>
          <a:bodyPr/>
          <a:lstStyle/>
          <a:p>
            <a:pPr marL="0" lvl="0" indent="0" algn="ctr">
              <a:buNone/>
            </a:pPr>
            <a:r>
              <a:rPr lang="it-IT" altLang="it-IT" sz="2400" b="1" u="sng" dirty="0">
                <a:solidFill>
                  <a:srgbClr val="000000"/>
                </a:solidFill>
                <a:latin typeface="RotisSemiSerif"/>
                <a:ea typeface="ＭＳ Ｐゴシック" panose="020B0600070205080204" pitchFamily="34" charset="-128"/>
                <a:cs typeface="Times New Roman" panose="02020603050405020304" pitchFamily="18" charset="0"/>
              </a:rPr>
              <a:t>Come determinare i livelli di gravità della disabilità intellettiva</a:t>
            </a:r>
            <a:r>
              <a:rPr lang="it-IT" altLang="it-IT" sz="2400" b="1" u="sng" dirty="0" smtClean="0">
                <a:solidFill>
                  <a:srgbClr val="000000"/>
                </a:solidFill>
                <a:latin typeface="RotisSemiSerif"/>
                <a:ea typeface="ＭＳ Ｐゴシック" panose="020B0600070205080204" pitchFamily="34" charset="-128"/>
                <a:cs typeface="Times New Roman" panose="02020603050405020304" pitchFamily="18" charset="0"/>
              </a:rPr>
              <a:t>?</a:t>
            </a:r>
          </a:p>
          <a:p>
            <a:pPr lvl="0"/>
            <a:endParaRPr lang="it-IT" altLang="it-IT" sz="2000" b="1" u="sng" dirty="0">
              <a:solidFill>
                <a:srgbClr val="000000"/>
              </a:solidFill>
              <a:latin typeface="RotisSemiSerif"/>
              <a:ea typeface="ＭＳ Ｐゴシック" panose="020B0600070205080204" pitchFamily="34" charset="-128"/>
              <a:cs typeface="Times New Roman" panose="02020603050405020304" pitchFamily="18" charset="0"/>
            </a:endParaRPr>
          </a:p>
          <a:p>
            <a:pPr>
              <a:defRPr/>
            </a:pPr>
            <a:r>
              <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rPr>
              <a:t>Non sulla base del punteggio in QI (DSM-IV), ma sulla base del livello di funzionamento adattivo, perché è quest’ultimo e non il QI che determina il livello dei supporti richiesti </a:t>
            </a:r>
          </a:p>
          <a:p>
            <a:pPr marL="0" indent="0">
              <a:buFontTx/>
              <a:buNone/>
              <a:defRPr/>
            </a:pPr>
            <a:endPar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endParaRPr>
          </a:p>
          <a:p>
            <a:pPr>
              <a:defRPr/>
            </a:pPr>
            <a:r>
              <a:rPr lang="it-IT" altLang="it-IT" sz="2000" u="sng" dirty="0" smtClean="0">
                <a:solidFill>
                  <a:schemeClr val="tx1"/>
                </a:solidFill>
                <a:latin typeface="RotisSemiSerif"/>
                <a:ea typeface="ＭＳ Ｐゴシック" panose="020B0600070205080204" pitchFamily="34" charset="-128"/>
                <a:cs typeface="Times New Roman" panose="02020603050405020304" pitchFamily="18" charset="0"/>
              </a:rPr>
              <a:t>Almeno un dominio del funzionamento adattivo è compromesso al punto che un supporto è necessario in uno o più ambiti di vita (scuola, lavoro, casa, comunità)</a:t>
            </a:r>
          </a:p>
          <a:p>
            <a:pPr>
              <a:defRPr/>
            </a:pPr>
            <a:endPar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endParaRPr>
          </a:p>
          <a:p>
            <a:pPr>
              <a:defRPr/>
            </a:pPr>
            <a:r>
              <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rPr>
              <a:t>Si deve pervenire alla definizione dei supporti necessari</a:t>
            </a:r>
            <a:br>
              <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rPr>
            </a:br>
            <a:r>
              <a:rPr lang="it-IT" altLang="it-IT" sz="2000" dirty="0">
                <a:solidFill>
                  <a:schemeClr val="tx1"/>
                </a:solidFill>
                <a:latin typeface="RotisSemiSerif"/>
                <a:ea typeface="ＭＳ Ｐゴシック" panose="020B0600070205080204" pitchFamily="34" charset="-128"/>
                <a:cs typeface="Times New Roman" panose="02020603050405020304" pitchFamily="18" charset="0"/>
              </a:rPr>
              <a:t>A</a:t>
            </a:r>
            <a:r>
              <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rPr>
              <a:t>ttenta analisi dei bisogni dell’individuo, considerato nel proprio contesto sociale (famiglia, scuola e società)</a:t>
            </a:r>
          </a:p>
          <a:p>
            <a:pPr marL="0" indent="0">
              <a:buFontTx/>
              <a:buNone/>
              <a:defRPr/>
            </a:pPr>
            <a:r>
              <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rPr>
              <a:t/>
            </a:r>
            <a:br>
              <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rPr>
            </a:br>
            <a:endParaRPr lang="it-IT" altLang="it-IT" sz="2000" dirty="0" smtClean="0">
              <a:solidFill>
                <a:schemeClr val="tx1"/>
              </a:solidFill>
              <a:latin typeface="RotisSemiSerif"/>
              <a:ea typeface="ＭＳ Ｐゴシック" panose="020B0600070205080204" pitchFamily="34" charset="-128"/>
              <a:cs typeface="Times New Roman" panose="02020603050405020304" pitchFamily="18" charset="0"/>
            </a:endParaRPr>
          </a:p>
        </p:txBody>
      </p:sp>
      <p:sp>
        <p:nvSpPr>
          <p:cNvPr id="4" name="Rectangle 2"/>
          <p:cNvSpPr txBox="1">
            <a:spLocks noChangeArrowheads="1"/>
          </p:cNvSpPr>
          <p:nvPr/>
        </p:nvSpPr>
        <p:spPr bwMode="auto">
          <a:xfrm>
            <a:off x="773035" y="338876"/>
            <a:ext cx="8597900" cy="7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1" tIns="49775" rIns="99551" bIns="49775" anchor="ctr">
            <a:spAutoFit/>
          </a:bodyPr>
          <a:lstStyle>
            <a:lvl1pPr algn="l" defTabSz="995363" rtl="0" eaLnBrk="0" fontAlgn="base" hangingPunct="0">
              <a:spcBef>
                <a:spcPct val="0"/>
              </a:spcBef>
              <a:spcAft>
                <a:spcPct val="0"/>
              </a:spcAft>
              <a:defRPr sz="3600">
                <a:solidFill>
                  <a:srgbClr val="0154A0"/>
                </a:solidFill>
                <a:latin typeface="+mj-lt"/>
                <a:ea typeface="ＭＳ Ｐゴシック" pitchFamily="-106" charset="-128"/>
                <a:cs typeface="+mj-cs"/>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a:lstStyle>
          <a:p>
            <a:pPr algn="ctr">
              <a:defRPr/>
            </a:pPr>
            <a:r>
              <a:rPr lang="it-IT" altLang="it-IT" sz="4000" kern="0" dirty="0" smtClean="0">
                <a:ea typeface="ＭＳ Ｐゴシック" panose="020B0600070205080204" pitchFamily="34" charset="-128"/>
              </a:rPr>
              <a:t>Importanza dei supporti</a:t>
            </a:r>
          </a:p>
        </p:txBody>
      </p:sp>
      <p:cxnSp>
        <p:nvCxnSpPr>
          <p:cNvPr id="5" name="Connettore 1 4"/>
          <p:cNvCxnSpPr/>
          <p:nvPr/>
        </p:nvCxnSpPr>
        <p:spPr bwMode="auto">
          <a:xfrm>
            <a:off x="1007372" y="1043512"/>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330325" y="409798"/>
            <a:ext cx="8597900" cy="782415"/>
          </a:xfrm>
        </p:spPr>
        <p:txBody>
          <a:bodyPr lIns="104287" tIns="52144" rIns="104287" bIns="52144" anchor="b"/>
          <a:lstStyle/>
          <a:p>
            <a:pPr algn="ctr"/>
            <a:r>
              <a:rPr lang="it-IT" altLang="it-IT" sz="4400" b="1" dirty="0" smtClean="0">
                <a:latin typeface="RotisSemiSerif"/>
                <a:ea typeface="ＭＳ Ｐゴシック" panose="020B0600070205080204" pitchFamily="34" charset="-128"/>
                <a:cs typeface="Times New Roman" panose="02020603050405020304" pitchFamily="18" charset="0"/>
              </a:rPr>
              <a:t>DSM 5</a:t>
            </a:r>
          </a:p>
        </p:txBody>
      </p:sp>
      <p:sp>
        <p:nvSpPr>
          <p:cNvPr id="26627" name="Rectangle 3"/>
          <p:cNvSpPr>
            <a:spLocks noGrp="1" noChangeArrowheads="1"/>
          </p:cNvSpPr>
          <p:nvPr>
            <p:ph type="body" idx="4294967295"/>
          </p:nvPr>
        </p:nvSpPr>
        <p:spPr>
          <a:xfrm>
            <a:off x="781878" y="1854200"/>
            <a:ext cx="9766852" cy="3798625"/>
          </a:xfrm>
        </p:spPr>
        <p:txBody>
          <a:bodyPr lIns="104287" tIns="52144" rIns="104287" bIns="52144"/>
          <a:lstStyle/>
          <a:p>
            <a:pPr>
              <a:buFontTx/>
              <a:buNone/>
              <a:defRPr/>
            </a:pP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In caso di interventi di supporto rivalutare la diagnosi:</a:t>
            </a:r>
          </a:p>
          <a:p>
            <a:pPr>
              <a:buFontTx/>
              <a:buNone/>
              <a:defRPr/>
            </a:pPr>
            <a:endPar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buFont typeface="Wingdings" panose="05000000000000000000" pitchFamily="2" charset="2"/>
              <a:buChar char="q"/>
              <a:defRPr/>
            </a:pP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Se i miglioramenti sono il risultato di nuove acquisizioni stabili e generalizzate rivedere diagnosi</a:t>
            </a:r>
          </a:p>
          <a:p>
            <a:pPr marL="0" indent="0">
              <a:buFontTx/>
              <a:buNone/>
              <a:defRPr/>
            </a:pPr>
            <a:endPar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buFont typeface="Wingdings" panose="05000000000000000000" pitchFamily="2" charset="2"/>
              <a:buChar char="q"/>
              <a:defRPr/>
            </a:pP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Se i miglioramenti sono contingenti alla presenza di supporti ed interventi in corso la diagnosi di </a:t>
            </a:r>
            <a:r>
              <a:rPr lang="it-IT" altLang="it-IT" sz="2400" dirty="0" err="1" smtClean="0">
                <a:solidFill>
                  <a:srgbClr val="000000"/>
                </a:solidFill>
                <a:latin typeface="RotisSemiSerif"/>
                <a:ea typeface="ＭＳ Ｐゴシック" panose="020B0600070205080204" pitchFamily="34" charset="-128"/>
                <a:cs typeface="Times New Roman" panose="02020603050405020304" pitchFamily="18" charset="0"/>
              </a:rPr>
              <a:t>DI</a:t>
            </a:r>
            <a:r>
              <a:rPr lang="it-IT" altLang="it-IT" sz="2400" dirty="0" smtClean="0">
                <a:solidFill>
                  <a:srgbClr val="000000"/>
                </a:solidFill>
                <a:latin typeface="RotisSemiSerif"/>
                <a:ea typeface="ＭＳ Ｐゴシック" panose="020B0600070205080204" pitchFamily="34" charset="-128"/>
                <a:cs typeface="Times New Roman" panose="02020603050405020304" pitchFamily="18" charset="0"/>
              </a:rPr>
              <a:t> è ancora appropriata</a:t>
            </a:r>
          </a:p>
          <a:p>
            <a:pPr>
              <a:buFontTx/>
              <a:buNone/>
              <a:defRPr/>
            </a:pPr>
            <a:endParaRPr lang="it-IT" altLang="it-IT" sz="2400" dirty="0" smtClean="0">
              <a:solidFill>
                <a:srgbClr val="000000"/>
              </a:solidFill>
              <a:latin typeface="RotisSemiSerif"/>
              <a:ea typeface="ＭＳ Ｐゴシック" panose="020B0600070205080204" pitchFamily="34" charset="-128"/>
            </a:endParaRPr>
          </a:p>
        </p:txBody>
      </p:sp>
      <p:cxnSp>
        <p:nvCxnSpPr>
          <p:cNvPr id="4" name="Connettore 1 3"/>
          <p:cNvCxnSpPr/>
          <p:nvPr/>
        </p:nvCxnSpPr>
        <p:spPr bwMode="auto">
          <a:xfrm>
            <a:off x="1007372" y="1162780"/>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330325" y="409798"/>
            <a:ext cx="8597900" cy="782415"/>
          </a:xfrm>
        </p:spPr>
        <p:txBody>
          <a:bodyPr lIns="104287" tIns="52144" rIns="104287" bIns="52144" anchor="b"/>
          <a:lstStyle/>
          <a:p>
            <a:pPr algn="ctr" eaLnBrk="1" hangingPunct="1"/>
            <a:r>
              <a:rPr lang="it-IT" altLang="it-IT" sz="4400" b="1" dirty="0" smtClean="0">
                <a:latin typeface="RotisSemiSerif"/>
                <a:ea typeface="ＭＳ Ｐゴシック" panose="020B0600070205080204" pitchFamily="34" charset="-128"/>
                <a:cs typeface="Times New Roman" panose="02020603050405020304" pitchFamily="18" charset="0"/>
              </a:rPr>
              <a:t>EPIDEMIOLOGIA</a:t>
            </a:r>
          </a:p>
        </p:txBody>
      </p:sp>
      <p:sp>
        <p:nvSpPr>
          <p:cNvPr id="49155" name="Rectangle 3"/>
          <p:cNvSpPr>
            <a:spLocks noGrp="1" noChangeArrowheads="1"/>
          </p:cNvSpPr>
          <p:nvPr>
            <p:ph type="body" idx="4294967295"/>
          </p:nvPr>
        </p:nvSpPr>
        <p:spPr>
          <a:xfrm>
            <a:off x="715617" y="1696728"/>
            <a:ext cx="9541565" cy="4408023"/>
          </a:xfrm>
        </p:spPr>
        <p:txBody>
          <a:bodyPr lIns="104287" tIns="52144" rIns="104287" bIns="52144"/>
          <a:lstStyle/>
          <a:p>
            <a:pPr eaLnBrk="1" hangingPunct="1"/>
            <a:r>
              <a:rPr lang="it-IT" altLang="it-IT" sz="1800" dirty="0" smtClean="0">
                <a:solidFill>
                  <a:srgbClr val="000000"/>
                </a:solidFill>
                <a:ea typeface="ＭＳ Ｐゴシック" panose="020B0600070205080204" pitchFamily="34" charset="-128"/>
                <a:cs typeface="Times New Roman" panose="02020603050405020304" pitchFamily="18" charset="0"/>
              </a:rPr>
              <a:t>Prevalenza RM (nei paesi occidentali): </a:t>
            </a:r>
            <a:r>
              <a:rPr lang="it-IT" altLang="it-IT" sz="1800" b="1" dirty="0" smtClean="0">
                <a:solidFill>
                  <a:srgbClr val="000000"/>
                </a:solidFill>
                <a:ea typeface="ＭＳ Ｐゴシック" panose="020B0600070205080204" pitchFamily="34" charset="-128"/>
                <a:cs typeface="Times New Roman" panose="02020603050405020304" pitchFamily="18" charset="0"/>
              </a:rPr>
              <a:t>1-3%</a:t>
            </a:r>
            <a:r>
              <a:rPr lang="it-IT" altLang="it-IT" sz="1800" dirty="0" smtClean="0">
                <a:solidFill>
                  <a:srgbClr val="000000"/>
                </a:solidFill>
                <a:ea typeface="ＭＳ Ｐゴシック" panose="020B0600070205080204" pitchFamily="34" charset="-128"/>
                <a:cs typeface="Times New Roman" panose="02020603050405020304" pitchFamily="18" charset="0"/>
              </a:rPr>
              <a:t> della popolazione  (con QI &lt; 70) 2/3 con DI grado lieve o moderato e 1/3 severo o profondo (</a:t>
            </a:r>
            <a:r>
              <a:rPr lang="it-IT" altLang="it-IT" sz="1800" dirty="0" err="1" smtClean="0">
                <a:solidFill>
                  <a:srgbClr val="000000"/>
                </a:solidFill>
                <a:ea typeface="ＭＳ Ｐゴシック" panose="020B0600070205080204" pitchFamily="34" charset="-128"/>
                <a:cs typeface="Times New Roman" panose="02020603050405020304" pitchFamily="18" charset="0"/>
              </a:rPr>
              <a:t>Sherr</a:t>
            </a:r>
            <a:r>
              <a:rPr lang="it-IT" altLang="it-IT" sz="1800" dirty="0" smtClean="0">
                <a:solidFill>
                  <a:srgbClr val="000000"/>
                </a:solidFill>
                <a:ea typeface="ＭＳ Ｐゴシック" panose="020B0600070205080204" pitchFamily="34" charset="-128"/>
                <a:cs typeface="Times New Roman" panose="02020603050405020304" pitchFamily="18" charset="0"/>
              </a:rPr>
              <a:t> and </a:t>
            </a:r>
            <a:r>
              <a:rPr lang="it-IT" altLang="it-IT" sz="1800" dirty="0" err="1" smtClean="0">
                <a:solidFill>
                  <a:srgbClr val="000000"/>
                </a:solidFill>
                <a:ea typeface="ＭＳ Ｐゴシック" panose="020B0600070205080204" pitchFamily="34" charset="-128"/>
                <a:cs typeface="Times New Roman" panose="02020603050405020304" pitchFamily="18" charset="0"/>
              </a:rPr>
              <a:t>Shevell</a:t>
            </a:r>
            <a:r>
              <a:rPr lang="it-IT" altLang="it-IT" sz="1800" dirty="0" smtClean="0">
                <a:solidFill>
                  <a:srgbClr val="000000"/>
                </a:solidFill>
                <a:ea typeface="ＭＳ Ｐゴシック" panose="020B0600070205080204" pitchFamily="34" charset="-128"/>
                <a:cs typeface="Times New Roman" panose="02020603050405020304" pitchFamily="18" charset="0"/>
              </a:rPr>
              <a:t>, 2012)</a:t>
            </a:r>
          </a:p>
          <a:p>
            <a:pPr eaLnBrk="1" hangingPunct="1"/>
            <a:endParaRPr lang="it-IT" altLang="it-IT" sz="1800" dirty="0" smtClean="0">
              <a:solidFill>
                <a:srgbClr val="000000"/>
              </a:solidFill>
              <a:ea typeface="ＭＳ Ｐゴシック" panose="020B0600070205080204" pitchFamily="34" charset="-128"/>
              <a:cs typeface="Times New Roman" panose="02020603050405020304" pitchFamily="18" charset="0"/>
            </a:endParaRPr>
          </a:p>
          <a:p>
            <a:pPr eaLnBrk="1" hangingPunct="1"/>
            <a:r>
              <a:rPr lang="it-IT" altLang="it-IT" sz="1800" dirty="0" smtClean="0">
                <a:solidFill>
                  <a:srgbClr val="000000"/>
                </a:solidFill>
                <a:ea typeface="ＭＳ Ｐゴシック" panose="020B0600070205080204" pitchFamily="34" charset="-128"/>
                <a:cs typeface="Times New Roman" panose="02020603050405020304" pitchFamily="18" charset="0"/>
              </a:rPr>
              <a:t>Con QI &lt; 75, la prevalenza è di circa il 10%</a:t>
            </a:r>
          </a:p>
          <a:p>
            <a:pPr eaLnBrk="1" hangingPunct="1"/>
            <a:endParaRPr lang="it-IT" altLang="it-IT" sz="1800" dirty="0" smtClean="0">
              <a:solidFill>
                <a:srgbClr val="000000"/>
              </a:solidFill>
              <a:ea typeface="ＭＳ Ｐゴシック" panose="020B0600070205080204" pitchFamily="34" charset="-128"/>
              <a:cs typeface="Times New Roman" panose="02020603050405020304" pitchFamily="18" charset="0"/>
            </a:endParaRPr>
          </a:p>
          <a:p>
            <a:pPr eaLnBrk="1" hangingPunct="1"/>
            <a:r>
              <a:rPr lang="it-IT" altLang="it-IT" sz="1800" dirty="0" smtClean="0">
                <a:solidFill>
                  <a:srgbClr val="000000"/>
                </a:solidFill>
                <a:ea typeface="ＭＳ Ｐゴシック" panose="020B0600070205080204" pitchFamily="34" charset="-128"/>
                <a:cs typeface="Times New Roman" panose="02020603050405020304" pitchFamily="18" charset="0"/>
              </a:rPr>
              <a:t>L’incidenza varia con l’</a:t>
            </a:r>
            <a:r>
              <a:rPr lang="it-IT" altLang="it-IT" sz="1800" i="1" dirty="0" smtClean="0">
                <a:solidFill>
                  <a:srgbClr val="000000"/>
                </a:solidFill>
                <a:ea typeface="ＭＳ Ｐゴシック" panose="020B0600070205080204" pitchFamily="34" charset="-128"/>
                <a:cs typeface="Times New Roman" panose="02020603050405020304" pitchFamily="18" charset="0"/>
              </a:rPr>
              <a:t>età</a:t>
            </a:r>
            <a:r>
              <a:rPr lang="it-IT" altLang="it-IT" sz="1800" dirty="0" smtClean="0">
                <a:solidFill>
                  <a:srgbClr val="000000"/>
                </a:solidFill>
                <a:ea typeface="ＭＳ Ｐゴシック" panose="020B0600070205080204" pitchFamily="34" charset="-128"/>
                <a:cs typeface="Times New Roman" panose="02020603050405020304" pitchFamily="18" charset="0"/>
              </a:rPr>
              <a:t>: è massima nel periodo scolare le richieste scolastiche sono infatti un rivelatore di forme lievi</a:t>
            </a:r>
          </a:p>
          <a:p>
            <a:pPr eaLnBrk="1" hangingPunct="1"/>
            <a:endParaRPr lang="it-IT" altLang="it-IT" sz="1800" dirty="0" smtClean="0">
              <a:solidFill>
                <a:srgbClr val="000000"/>
              </a:solidFill>
              <a:ea typeface="ＭＳ Ｐゴシック" panose="020B0600070205080204" pitchFamily="34" charset="-128"/>
              <a:cs typeface="Times New Roman" panose="02020603050405020304" pitchFamily="18" charset="0"/>
            </a:endParaRPr>
          </a:p>
          <a:p>
            <a:pPr eaLnBrk="1" hangingPunct="1"/>
            <a:r>
              <a:rPr lang="it-IT" altLang="it-IT" sz="1800" dirty="0" smtClean="0">
                <a:solidFill>
                  <a:srgbClr val="000000"/>
                </a:solidFill>
                <a:ea typeface="ＭＳ Ｐゴシック" panose="020B0600070205080204" pitchFamily="34" charset="-128"/>
                <a:cs typeface="Times New Roman" panose="02020603050405020304" pitchFamily="18" charset="0"/>
              </a:rPr>
              <a:t>Rapporto maschi-femmine: da 1,3:1 a 1,9:1 (</a:t>
            </a:r>
            <a:r>
              <a:rPr lang="it-IT" altLang="it-IT" sz="1800" dirty="0" err="1">
                <a:solidFill>
                  <a:srgbClr val="000000"/>
                </a:solidFill>
                <a:ea typeface="ＭＳ Ｐゴシック" panose="020B0600070205080204" pitchFamily="34" charset="-128"/>
                <a:cs typeface="Times New Roman" panose="02020603050405020304" pitchFamily="18" charset="0"/>
              </a:rPr>
              <a:t>K</a:t>
            </a:r>
            <a:r>
              <a:rPr lang="it-IT" altLang="it-IT" sz="1800" dirty="0" err="1" smtClean="0">
                <a:solidFill>
                  <a:srgbClr val="000000"/>
                </a:solidFill>
                <a:ea typeface="ＭＳ Ｐゴシック" panose="020B0600070205080204" pitchFamily="34" charset="-128"/>
                <a:cs typeface="Times New Roman" panose="02020603050405020304" pitchFamily="18" charset="0"/>
              </a:rPr>
              <a:t>abra</a:t>
            </a:r>
            <a:r>
              <a:rPr lang="it-IT" altLang="it-IT" sz="1800" dirty="0" smtClean="0">
                <a:solidFill>
                  <a:srgbClr val="000000"/>
                </a:solidFill>
                <a:ea typeface="ＭＳ Ｐゴシック" panose="020B0600070205080204" pitchFamily="34" charset="-128"/>
                <a:cs typeface="Times New Roman" panose="02020603050405020304" pitchFamily="18" charset="0"/>
              </a:rPr>
              <a:t> e Gulati, 2003)</a:t>
            </a:r>
          </a:p>
          <a:p>
            <a:pPr eaLnBrk="1" hangingPunct="1"/>
            <a:endParaRPr lang="it-IT" altLang="it-IT" sz="1800" dirty="0" smtClean="0">
              <a:solidFill>
                <a:srgbClr val="000000"/>
              </a:solidFill>
              <a:ea typeface="ＭＳ Ｐゴシック" panose="020B0600070205080204" pitchFamily="34" charset="-128"/>
              <a:cs typeface="Times New Roman" panose="02020603050405020304" pitchFamily="18" charset="0"/>
            </a:endParaRPr>
          </a:p>
          <a:p>
            <a:pPr eaLnBrk="1" hangingPunct="1"/>
            <a:r>
              <a:rPr lang="it-IT" altLang="it-IT" sz="1800" dirty="0" smtClean="0">
                <a:solidFill>
                  <a:srgbClr val="000000"/>
                </a:solidFill>
                <a:ea typeface="ＭＳ Ｐゴシック" panose="020B0600070205080204" pitchFamily="34" charset="-128"/>
                <a:cs typeface="Times New Roman" panose="02020603050405020304" pitchFamily="18" charset="0"/>
              </a:rPr>
              <a:t>Costi </a:t>
            </a:r>
            <a:r>
              <a:rPr lang="it-IT" altLang="it-IT" sz="1800" dirty="0" err="1" smtClean="0">
                <a:solidFill>
                  <a:srgbClr val="000000"/>
                </a:solidFill>
                <a:ea typeface="ＭＳ Ｐゴシック" panose="020B0600070205080204" pitchFamily="34" charset="-128"/>
                <a:cs typeface="Times New Roman" panose="02020603050405020304" pitchFamily="18" charset="0"/>
              </a:rPr>
              <a:t>lifetime</a:t>
            </a:r>
            <a:r>
              <a:rPr lang="it-IT" altLang="it-IT" sz="1800" dirty="0" smtClean="0">
                <a:solidFill>
                  <a:srgbClr val="000000"/>
                </a:solidFill>
                <a:ea typeface="ＭＳ Ｐゴシック" panose="020B0600070205080204" pitchFamily="34" charset="-128"/>
                <a:cs typeface="Times New Roman" panose="02020603050405020304" pitchFamily="18" charset="0"/>
              </a:rPr>
              <a:t> per paziente 1 </a:t>
            </a:r>
            <a:r>
              <a:rPr lang="it-IT" altLang="it-IT" sz="1800" dirty="0" err="1" smtClean="0">
                <a:solidFill>
                  <a:srgbClr val="000000"/>
                </a:solidFill>
                <a:ea typeface="ＭＳ Ｐゴシック" panose="020B0600070205080204" pitchFamily="34" charset="-128"/>
                <a:cs typeface="Times New Roman" panose="02020603050405020304" pitchFamily="18" charset="0"/>
              </a:rPr>
              <a:t>million</a:t>
            </a:r>
            <a:r>
              <a:rPr lang="it-IT" altLang="it-IT" sz="1800" dirty="0" smtClean="0">
                <a:solidFill>
                  <a:srgbClr val="000000"/>
                </a:solidFill>
                <a:ea typeface="ＭＳ Ｐゴシック" panose="020B0600070205080204" pitchFamily="34" charset="-128"/>
                <a:cs typeface="Times New Roman" panose="02020603050405020304" pitchFamily="18" charset="0"/>
              </a:rPr>
              <a:t> $ (MMWR </a:t>
            </a:r>
            <a:r>
              <a:rPr lang="it-IT" altLang="it-IT" sz="1800" dirty="0" err="1" smtClean="0">
                <a:solidFill>
                  <a:srgbClr val="000000"/>
                </a:solidFill>
                <a:ea typeface="ＭＳ Ｐゴシック" panose="020B0600070205080204" pitchFamily="34" charset="-128"/>
                <a:cs typeface="Times New Roman" panose="02020603050405020304" pitchFamily="18" charset="0"/>
              </a:rPr>
              <a:t>Morb</a:t>
            </a:r>
            <a:r>
              <a:rPr lang="it-IT" altLang="it-IT" sz="1800" dirty="0" smtClean="0">
                <a:solidFill>
                  <a:srgbClr val="000000"/>
                </a:solidFill>
                <a:ea typeface="ＭＳ Ｐゴシック" panose="020B0600070205080204" pitchFamily="34" charset="-128"/>
                <a:cs typeface="Times New Roman" panose="02020603050405020304" pitchFamily="18" charset="0"/>
              </a:rPr>
              <a:t> </a:t>
            </a:r>
            <a:r>
              <a:rPr lang="it-IT" altLang="it-IT" sz="1800" dirty="0" err="1" smtClean="0">
                <a:solidFill>
                  <a:srgbClr val="000000"/>
                </a:solidFill>
                <a:ea typeface="ＭＳ Ｐゴシック" panose="020B0600070205080204" pitchFamily="34" charset="-128"/>
                <a:cs typeface="Times New Roman" panose="02020603050405020304" pitchFamily="18" charset="0"/>
              </a:rPr>
              <a:t>Mortal</a:t>
            </a:r>
            <a:r>
              <a:rPr lang="it-IT" altLang="it-IT" sz="1800" dirty="0" smtClean="0">
                <a:solidFill>
                  <a:srgbClr val="000000"/>
                </a:solidFill>
                <a:ea typeface="ＭＳ Ｐゴシック" panose="020B0600070205080204" pitchFamily="34" charset="-128"/>
                <a:cs typeface="Times New Roman" panose="02020603050405020304" pitchFamily="18" charset="0"/>
              </a:rPr>
              <a:t> </a:t>
            </a:r>
            <a:r>
              <a:rPr lang="it-IT" altLang="it-IT" sz="1800" dirty="0" err="1" smtClean="0">
                <a:solidFill>
                  <a:srgbClr val="000000"/>
                </a:solidFill>
                <a:ea typeface="ＭＳ Ｐゴシック" panose="020B0600070205080204" pitchFamily="34" charset="-128"/>
                <a:cs typeface="Times New Roman" panose="02020603050405020304" pitchFamily="18" charset="0"/>
              </a:rPr>
              <a:t>Mkly</a:t>
            </a:r>
            <a:r>
              <a:rPr lang="it-IT" altLang="it-IT" sz="1800" dirty="0" smtClean="0">
                <a:solidFill>
                  <a:srgbClr val="000000"/>
                </a:solidFill>
                <a:ea typeface="ＭＳ Ｐゴシック" panose="020B0600070205080204" pitchFamily="34" charset="-128"/>
                <a:cs typeface="Times New Roman" panose="02020603050405020304" pitchFamily="18" charset="0"/>
              </a:rPr>
              <a:t> Rep, 2004)</a:t>
            </a:r>
          </a:p>
          <a:p>
            <a:pPr eaLnBrk="1" hangingPunct="1">
              <a:buFontTx/>
              <a:buNone/>
            </a:pPr>
            <a:endParaRPr lang="it-IT" altLang="it-IT" sz="1800" dirty="0" smtClean="0">
              <a:solidFill>
                <a:srgbClr val="000000"/>
              </a:solidFill>
              <a:ea typeface="ＭＳ Ｐゴシック" panose="020B0600070205080204" pitchFamily="34" charset="-128"/>
            </a:endParaRPr>
          </a:p>
          <a:p>
            <a:pPr eaLnBrk="1" hangingPunct="1">
              <a:buFontTx/>
              <a:buNone/>
            </a:pPr>
            <a:endParaRPr lang="it-IT" altLang="it-IT" sz="2600" dirty="0" smtClean="0">
              <a:ea typeface="ＭＳ Ｐゴシック" panose="020B0600070205080204" pitchFamily="34" charset="-128"/>
            </a:endParaRPr>
          </a:p>
        </p:txBody>
      </p:sp>
      <p:cxnSp>
        <p:nvCxnSpPr>
          <p:cNvPr id="4" name="Connettore 1 3"/>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0413" y="446666"/>
            <a:ext cx="9309100" cy="1208518"/>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a:t>
            </a:r>
            <a:r>
              <a:rPr lang="it-IT" altLang="it-IT" b="1" u="sng" dirty="0" err="1" smtClean="0">
                <a:latin typeface="RotisSemiSerif"/>
                <a:ea typeface="ＭＳ Ｐゴシック" panose="020B0600070205080204" pitchFamily="34" charset="-128"/>
                <a:cs typeface="Times New Roman" panose="02020603050405020304" pitchFamily="18" charset="0"/>
              </a:rPr>
              <a:t>Mild</a:t>
            </a:r>
            <a:r>
              <a:rPr lang="it-IT" altLang="it-IT" b="1" u="sng" dirty="0" smtClean="0">
                <a:latin typeface="RotisSemiSerif"/>
                <a:ea typeface="ＭＳ Ｐゴシック" panose="020B0600070205080204" pitchFamily="34" charset="-128"/>
                <a:cs typeface="Times New Roman" panose="02020603050405020304" pitchFamily="18" charset="0"/>
              </a:rPr>
              <a:t>-DSM 5</a:t>
            </a:r>
            <a:r>
              <a:rPr lang="it-IT" altLang="it-IT" b="1" dirty="0" smtClean="0">
                <a:latin typeface="RotisSemiSerif"/>
                <a:ea typeface="ＭＳ Ｐゴシック" panose="020B0600070205080204" pitchFamily="34" charset="-128"/>
                <a:cs typeface="Times New Roman" panose="02020603050405020304" pitchFamily="18" charset="0"/>
              </a:rPr>
              <a:t>: </a:t>
            </a:r>
            <a:br>
              <a:rPr lang="it-IT" altLang="it-IT" b="1" dirty="0" smtClean="0">
                <a:latin typeface="RotisSemiSerif"/>
                <a:ea typeface="ＭＳ Ｐゴシック" panose="020B0600070205080204" pitchFamily="34" charset="-128"/>
                <a:cs typeface="Times New Roman" panose="02020603050405020304" pitchFamily="18" charset="0"/>
              </a:rPr>
            </a:br>
            <a:r>
              <a:rPr lang="it-IT" altLang="it-IT" b="1" dirty="0" smtClean="0">
                <a:latin typeface="RotisSemiSerif"/>
                <a:ea typeface="ＭＳ Ｐゴシック" panose="020B0600070205080204" pitchFamily="34" charset="-128"/>
                <a:cs typeface="Times New Roman" panose="02020603050405020304" pitchFamily="18" charset="0"/>
              </a:rPr>
              <a:t>Dominio concettuale</a:t>
            </a:r>
          </a:p>
        </p:txBody>
      </p:sp>
      <p:sp>
        <p:nvSpPr>
          <p:cNvPr id="36867" name="Rectangle 3"/>
          <p:cNvSpPr>
            <a:spLocks noGrp="1" noChangeArrowheads="1"/>
          </p:cNvSpPr>
          <p:nvPr>
            <p:ph type="body" idx="1"/>
          </p:nvPr>
        </p:nvSpPr>
        <p:spPr>
          <a:xfrm>
            <a:off x="903494" y="2039734"/>
            <a:ext cx="9446454" cy="3884140"/>
          </a:xfrm>
        </p:spPr>
        <p:txBody>
          <a:bodyPr/>
          <a:lstStyle/>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No differenze significative in età prescolare</a:t>
            </a:r>
          </a:p>
          <a:p>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Bambini in età scolare e adulti: relativamente alle aspettative per l’età difficoltà nell’apprendimento miste, orientamento spazio-tempo con supporto in una o più di queste aree</a:t>
            </a:r>
          </a:p>
          <a:p>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Pensiero astratto, funzioni esecutive e memoria a breve termine compromesse</a:t>
            </a:r>
          </a:p>
          <a:p>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Difficoltà nel </a:t>
            </a:r>
            <a:r>
              <a:rPr lang="it-IT" altLang="it-IT" sz="2200" dirty="0" err="1" smtClean="0">
                <a:solidFill>
                  <a:srgbClr val="000000"/>
                </a:solidFill>
                <a:latin typeface="RotisSemiSerif"/>
                <a:ea typeface="ＭＳ Ｐゴシック" panose="020B0600070205080204" pitchFamily="34" charset="-128"/>
                <a:cs typeface="Times New Roman" panose="02020603050405020304" pitchFamily="18" charset="0"/>
              </a:rPr>
              <a:t>problem</a:t>
            </a: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 </a:t>
            </a:r>
            <a:r>
              <a:rPr lang="it-IT" altLang="it-IT" sz="2200" dirty="0" err="1" smtClean="0">
                <a:solidFill>
                  <a:srgbClr val="000000"/>
                </a:solidFill>
                <a:latin typeface="RotisSemiSerif"/>
                <a:ea typeface="ＭＳ Ｐゴシック" panose="020B0600070205080204" pitchFamily="34" charset="-128"/>
                <a:cs typeface="Times New Roman" panose="02020603050405020304" pitchFamily="18" charset="0"/>
              </a:rPr>
              <a:t>solving</a:t>
            </a: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p:txBody>
      </p:sp>
      <p:cxnSp>
        <p:nvCxnSpPr>
          <p:cNvPr id="4" name="Connettore 1 3"/>
          <p:cNvCxnSpPr/>
          <p:nvPr/>
        </p:nvCxnSpPr>
        <p:spPr bwMode="auto">
          <a:xfrm>
            <a:off x="903494" y="165518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30325" y="419747"/>
            <a:ext cx="8597900" cy="1208518"/>
          </a:xfrm>
        </p:spPr>
        <p:txBody>
          <a:bodyPr/>
          <a:lstStyle/>
          <a:p>
            <a:pPr algn="ctr"/>
            <a:r>
              <a:rPr lang="it-IT" altLang="it-IT" b="1" u="sng" dirty="0" smtClean="0">
                <a:latin typeface="+mn-lt"/>
                <a:ea typeface="ＭＳ Ｐゴシック" panose="020B0600070205080204" pitchFamily="34" charset="-128"/>
                <a:cs typeface="Times New Roman" panose="02020603050405020304" pitchFamily="18" charset="0"/>
              </a:rPr>
              <a:t>Indice di gravità </a:t>
            </a:r>
            <a:r>
              <a:rPr lang="it-IT" altLang="it-IT" b="1" u="sng" dirty="0" err="1" smtClean="0">
                <a:latin typeface="+mn-lt"/>
                <a:ea typeface="ＭＳ Ｐゴシック" panose="020B0600070205080204" pitchFamily="34" charset="-128"/>
                <a:cs typeface="Times New Roman" panose="02020603050405020304" pitchFamily="18" charset="0"/>
              </a:rPr>
              <a:t>Mild</a:t>
            </a:r>
            <a:r>
              <a:rPr lang="it-IT" altLang="it-IT" b="1" u="sng" dirty="0" smtClean="0">
                <a:latin typeface="+mn-lt"/>
                <a:ea typeface="ＭＳ Ｐゴシック" panose="020B0600070205080204" pitchFamily="34" charset="-128"/>
                <a:cs typeface="Times New Roman" panose="02020603050405020304" pitchFamily="18" charset="0"/>
              </a:rPr>
              <a:t>-DSM 5: </a:t>
            </a:r>
            <a:br>
              <a:rPr lang="it-IT" altLang="it-IT" b="1" u="sng" dirty="0" smtClean="0">
                <a:latin typeface="+mn-lt"/>
                <a:ea typeface="ＭＳ Ｐゴシック" panose="020B0600070205080204" pitchFamily="34" charset="-128"/>
                <a:cs typeface="Times New Roman" panose="02020603050405020304" pitchFamily="18" charset="0"/>
              </a:rPr>
            </a:br>
            <a:r>
              <a:rPr lang="it-IT" altLang="it-IT" b="1" dirty="0" smtClean="0">
                <a:latin typeface="+mn-lt"/>
                <a:ea typeface="ＭＳ Ｐゴシック" panose="020B0600070205080204" pitchFamily="34" charset="-128"/>
              </a:rPr>
              <a:t>Dominio sociale</a:t>
            </a:r>
          </a:p>
        </p:txBody>
      </p:sp>
      <p:sp>
        <p:nvSpPr>
          <p:cNvPr id="37891" name="Rectangle 3"/>
          <p:cNvSpPr>
            <a:spLocks noGrp="1" noChangeArrowheads="1"/>
          </p:cNvSpPr>
          <p:nvPr>
            <p:ph type="body" idx="1"/>
          </p:nvPr>
        </p:nvSpPr>
        <p:spPr>
          <a:xfrm>
            <a:off x="903494" y="2238511"/>
            <a:ext cx="9181409" cy="3681008"/>
          </a:xfrm>
        </p:spPr>
        <p:txBody>
          <a:bodyPr/>
          <a:lstStyle/>
          <a:p>
            <a:pPr>
              <a:lnSpc>
                <a:spcPct val="90000"/>
              </a:lnSpc>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Immaturità nelle interazioni sociali</a:t>
            </a:r>
          </a:p>
          <a:p>
            <a:pPr>
              <a:lnSpc>
                <a:spcPct val="90000"/>
              </a:lnSpc>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Linguaggio, comunicazione e capacità di conversazione immature per l’età</a:t>
            </a:r>
          </a:p>
          <a:p>
            <a:pPr>
              <a:lnSpc>
                <a:spcPct val="90000"/>
              </a:lnSpc>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Difficoltà nella regolazione emozionale e comportamentale</a:t>
            </a:r>
          </a:p>
          <a:p>
            <a:pPr>
              <a:lnSpc>
                <a:spcPct val="90000"/>
              </a:lnSpc>
              <a:buFontTx/>
              <a:buNone/>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Limitata comprensione dei rischi in situazioni sociali (rischio di essere manipolati e sfruttati)</a:t>
            </a:r>
          </a:p>
          <a:p>
            <a:pPr>
              <a:lnSpc>
                <a:spcPct val="90000"/>
              </a:lnSpc>
            </a:pPr>
            <a:endParaRPr lang="it-IT" altLang="it-IT" sz="2200" dirty="0" smtClean="0">
              <a:solidFill>
                <a:srgbClr val="000000"/>
              </a:solidFill>
              <a:latin typeface="RotisSemiSerif"/>
              <a:ea typeface="ＭＳ Ｐゴシック" panose="020B0600070205080204" pitchFamily="34" charset="-128"/>
            </a:endParaRPr>
          </a:p>
        </p:txBody>
      </p:sp>
      <p:cxnSp>
        <p:nvCxnSpPr>
          <p:cNvPr id="4" name="Connettore 1 3"/>
          <p:cNvCxnSpPr/>
          <p:nvPr/>
        </p:nvCxnSpPr>
        <p:spPr bwMode="auto">
          <a:xfrm>
            <a:off x="903494" y="1628265"/>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30325" y="264105"/>
            <a:ext cx="8597900" cy="1208518"/>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a:t>
            </a:r>
            <a:r>
              <a:rPr lang="it-IT" altLang="it-IT" b="1" u="sng" dirty="0" err="1" smtClean="0">
                <a:latin typeface="RotisSemiSerif"/>
                <a:ea typeface="ＭＳ Ｐゴシック" panose="020B0600070205080204" pitchFamily="34" charset="-128"/>
                <a:cs typeface="Times New Roman" panose="02020603050405020304" pitchFamily="18" charset="0"/>
              </a:rPr>
              <a:t>Mild</a:t>
            </a:r>
            <a:r>
              <a:rPr lang="it-IT" altLang="it-IT" b="1" u="sng" dirty="0" smtClean="0">
                <a:latin typeface="RotisSemiSerif"/>
                <a:ea typeface="ＭＳ Ｐゴシック" panose="020B0600070205080204" pitchFamily="34" charset="-128"/>
                <a:cs typeface="Times New Roman" panose="02020603050405020304" pitchFamily="18" charset="0"/>
              </a:rPr>
              <a:t>-DSM 5:</a:t>
            </a:r>
            <a:br>
              <a:rPr lang="it-IT" altLang="it-IT" b="1" u="sng" dirty="0" smtClean="0">
                <a:latin typeface="RotisSemiSerif"/>
                <a:ea typeface="ＭＳ Ｐゴシック" panose="020B0600070205080204" pitchFamily="34" charset="-128"/>
                <a:cs typeface="Times New Roman" panose="02020603050405020304" pitchFamily="18" charset="0"/>
              </a:rPr>
            </a:br>
            <a:r>
              <a:rPr lang="it-IT" altLang="it-IT" b="1" dirty="0" smtClean="0">
                <a:latin typeface="RotisSemiSerif"/>
                <a:ea typeface="ＭＳ Ｐゴシック" panose="020B0600070205080204" pitchFamily="34" charset="-128"/>
                <a:cs typeface="Times New Roman" panose="02020603050405020304" pitchFamily="18" charset="0"/>
              </a:rPr>
              <a:t>Dominio pratico</a:t>
            </a:r>
          </a:p>
        </p:txBody>
      </p:sp>
      <p:sp>
        <p:nvSpPr>
          <p:cNvPr id="38915" name="Rectangle 3"/>
          <p:cNvSpPr>
            <a:spLocks noGrp="1" noChangeArrowheads="1"/>
          </p:cNvSpPr>
          <p:nvPr>
            <p:ph type="body" idx="1"/>
          </p:nvPr>
        </p:nvSpPr>
        <p:spPr>
          <a:xfrm>
            <a:off x="914400" y="1899404"/>
            <a:ext cx="9554817" cy="4696670"/>
          </a:xfrm>
        </p:spPr>
        <p:txBody>
          <a:bodyPr/>
          <a:lstStyle/>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Funzionamento nella cura di sé generalmente discreto</a:t>
            </a:r>
          </a:p>
          <a:p>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In adolescenza/età adulta necessitano di supporto per attività di vita quotidiana più complesse (ad esempio acquisto di generi alimentari, cura della casa e dei figli, preparazione dei pasti, gestione del denaro)</a:t>
            </a:r>
          </a:p>
          <a:p>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Lavoro meglio se non comprende attività concettuali</a:t>
            </a:r>
          </a:p>
          <a:p>
            <a:pPr>
              <a:buFontTx/>
              <a:buNone/>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Supporto per prendere decisioni in ambito legale e sulla salute</a:t>
            </a:r>
          </a:p>
          <a:p>
            <a:endParaRPr lang="it-IT" altLang="it-IT" sz="2200" dirty="0" smtClean="0">
              <a:solidFill>
                <a:srgbClr val="000000"/>
              </a:solidFill>
              <a:ea typeface="ＭＳ Ｐゴシック" panose="020B0600070205080204" pitchFamily="34" charset="-128"/>
            </a:endParaRPr>
          </a:p>
          <a:p>
            <a:endParaRPr lang="it-IT" altLang="it-IT" sz="2200" dirty="0" smtClean="0">
              <a:ea typeface="ＭＳ Ｐゴシック" panose="020B0600070205080204" pitchFamily="34" charset="-128"/>
            </a:endParaRPr>
          </a:p>
        </p:txBody>
      </p:sp>
      <p:cxnSp>
        <p:nvCxnSpPr>
          <p:cNvPr id="4" name="Connettore 1 3"/>
          <p:cNvCxnSpPr/>
          <p:nvPr/>
        </p:nvCxnSpPr>
        <p:spPr bwMode="auto">
          <a:xfrm>
            <a:off x="1007372" y="1462088"/>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280291202"/>
              </p:ext>
            </p:extLst>
          </p:nvPr>
        </p:nvGraphicFramePr>
        <p:xfrm>
          <a:off x="371062" y="887895"/>
          <a:ext cx="10238063" cy="556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p:cNvSpPr txBox="1"/>
          <p:nvPr/>
        </p:nvSpPr>
        <p:spPr>
          <a:xfrm>
            <a:off x="6623155" y="2928728"/>
            <a:ext cx="1961322" cy="1323439"/>
          </a:xfrm>
          <a:prstGeom prst="rect">
            <a:avLst/>
          </a:prstGeom>
          <a:noFill/>
        </p:spPr>
        <p:txBody>
          <a:bodyPr wrap="square" rtlCol="0">
            <a:spAutoFit/>
          </a:bodyPr>
          <a:lstStyle/>
          <a:p>
            <a:pPr algn="ctr"/>
            <a:r>
              <a:rPr lang="it-IT" sz="2000" b="0" dirty="0" smtClean="0">
                <a:solidFill>
                  <a:schemeClr val="bg1"/>
                </a:solidFill>
                <a:latin typeface="+mn-lt"/>
              </a:rPr>
              <a:t>Trattamento farmacologico e non dei CP/</a:t>
            </a:r>
            <a:r>
              <a:rPr lang="it-IT" sz="2000" b="0" dirty="0" err="1" smtClean="0">
                <a:solidFill>
                  <a:schemeClr val="bg1"/>
                </a:solidFill>
                <a:latin typeface="+mn-lt"/>
              </a:rPr>
              <a:t>comorbidità</a:t>
            </a:r>
            <a:endParaRPr lang="it-IT" sz="2000" b="0" dirty="0">
              <a:solidFill>
                <a:schemeClr val="bg1"/>
              </a:solidFill>
              <a:latin typeface="+mn-lt"/>
            </a:endParaRPr>
          </a:p>
        </p:txBody>
      </p:sp>
      <p:sp>
        <p:nvSpPr>
          <p:cNvPr id="4" name="CasellaDiTesto 3"/>
          <p:cNvSpPr txBox="1"/>
          <p:nvPr/>
        </p:nvSpPr>
        <p:spPr>
          <a:xfrm>
            <a:off x="8677241" y="2928728"/>
            <a:ext cx="1958388" cy="1323439"/>
          </a:xfrm>
          <a:prstGeom prst="rect">
            <a:avLst/>
          </a:prstGeom>
          <a:noFill/>
        </p:spPr>
        <p:txBody>
          <a:bodyPr wrap="square" rtlCol="0">
            <a:spAutoFit/>
          </a:bodyPr>
          <a:lstStyle/>
          <a:p>
            <a:pPr algn="ctr"/>
            <a:r>
              <a:rPr lang="it-IT" sz="2000" b="0" dirty="0" smtClean="0">
                <a:solidFill>
                  <a:schemeClr val="bg1"/>
                </a:solidFill>
                <a:latin typeface="+mn-lt"/>
              </a:rPr>
              <a:t>Aggiornamento strumenti di valutazione diagnostica</a:t>
            </a:r>
            <a:endParaRPr lang="it-IT" sz="2000" b="0" dirty="0">
              <a:solidFill>
                <a:schemeClr val="bg1"/>
              </a:solidFill>
              <a:latin typeface="+mn-lt"/>
            </a:endParaRPr>
          </a:p>
        </p:txBody>
      </p:sp>
    </p:spTree>
    <p:extLst>
      <p:ext uri="{BB962C8B-B14F-4D97-AF65-F5344CB8AC3E}">
        <p14:creationId xmlns:p14="http://schemas.microsoft.com/office/powerpoint/2010/main" val="2737213407"/>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20750" y="429507"/>
            <a:ext cx="9239250" cy="1208518"/>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Moderate-DSM 5: </a:t>
            </a:r>
            <a:r>
              <a:rPr lang="it-IT" altLang="it-IT" b="1" dirty="0" smtClean="0">
                <a:latin typeface="RotisSemiSerif"/>
                <a:ea typeface="ＭＳ Ｐゴシック" panose="020B0600070205080204" pitchFamily="34" charset="-128"/>
                <a:cs typeface="Times New Roman" panose="02020603050405020304" pitchFamily="18" charset="0"/>
              </a:rPr>
              <a:t>Dominio sociale</a:t>
            </a:r>
          </a:p>
        </p:txBody>
      </p:sp>
      <p:sp>
        <p:nvSpPr>
          <p:cNvPr id="37891" name="Rectangle 3"/>
          <p:cNvSpPr>
            <a:spLocks noGrp="1" noChangeArrowheads="1"/>
          </p:cNvSpPr>
          <p:nvPr>
            <p:ph type="body" idx="1"/>
          </p:nvPr>
        </p:nvSpPr>
        <p:spPr>
          <a:xfrm>
            <a:off x="1241425" y="1945659"/>
            <a:ext cx="8597900" cy="3917996"/>
          </a:xfrm>
        </p:spPr>
        <p:txBody>
          <a:bodyPr/>
          <a:lstStyle/>
          <a:p>
            <a:pPr>
              <a:lnSpc>
                <a:spcPct val="90000"/>
              </a:lnSpc>
              <a:defRPr/>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Nel corso dello sviluppo notevoli differenza dai pari nel comportamento sociale e comunicativo (incide sul farsi amicizie)</a:t>
            </a:r>
          </a:p>
          <a:p>
            <a:pPr>
              <a:lnSpc>
                <a:spcPct val="90000"/>
              </a:lnSpc>
              <a:defRPr/>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defRPr/>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Linguaggio semplificato per l’età</a:t>
            </a:r>
          </a:p>
          <a:p>
            <a:pPr>
              <a:lnSpc>
                <a:spcPct val="90000"/>
              </a:lnSpc>
              <a:defRPr/>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defRPr/>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Buone capacità nei rapporti familiari e con amici, nell’ intraprendere relazioni sentimentali</a:t>
            </a:r>
          </a:p>
          <a:p>
            <a:pPr>
              <a:lnSpc>
                <a:spcPct val="90000"/>
              </a:lnSpc>
              <a:defRPr/>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defRPr/>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Limitata capacità di giudizio sociale e nel prendere le decisioni (necessità di assistenza)</a:t>
            </a:r>
          </a:p>
          <a:p>
            <a:pPr marL="0" indent="0">
              <a:lnSpc>
                <a:spcPct val="90000"/>
              </a:lnSpc>
              <a:buFontTx/>
              <a:buNone/>
              <a:defRPr/>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p:txBody>
      </p:sp>
      <p:cxnSp>
        <p:nvCxnSpPr>
          <p:cNvPr id="4" name="Connettore 1 3"/>
          <p:cNvCxnSpPr/>
          <p:nvPr/>
        </p:nvCxnSpPr>
        <p:spPr bwMode="auto">
          <a:xfrm>
            <a:off x="1135269" y="158160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82637" y="366549"/>
            <a:ext cx="9591675" cy="1208518"/>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Moderate-DSM 5: </a:t>
            </a:r>
            <a:br>
              <a:rPr lang="it-IT" altLang="it-IT" b="1" u="sng" dirty="0" smtClean="0">
                <a:latin typeface="RotisSemiSerif"/>
                <a:ea typeface="ＭＳ Ｐゴシック" panose="020B0600070205080204" pitchFamily="34" charset="-128"/>
                <a:cs typeface="Times New Roman" panose="02020603050405020304" pitchFamily="18" charset="0"/>
              </a:rPr>
            </a:br>
            <a:r>
              <a:rPr lang="it-IT" altLang="it-IT" b="1" dirty="0" smtClean="0">
                <a:latin typeface="RotisSemiSerif"/>
                <a:ea typeface="ＭＳ Ｐゴシック" panose="020B0600070205080204" pitchFamily="34" charset="-128"/>
                <a:cs typeface="Times New Roman" panose="02020603050405020304" pitchFamily="18" charset="0"/>
              </a:rPr>
              <a:t>Dominio Concettuale</a:t>
            </a:r>
          </a:p>
        </p:txBody>
      </p:sp>
      <p:sp>
        <p:nvSpPr>
          <p:cNvPr id="39939" name="Rectangle 3"/>
          <p:cNvSpPr>
            <a:spLocks noGrp="1" noChangeArrowheads="1"/>
          </p:cNvSpPr>
          <p:nvPr>
            <p:ph type="body" idx="1"/>
          </p:nvPr>
        </p:nvSpPr>
        <p:spPr>
          <a:xfrm>
            <a:off x="1099226" y="2303064"/>
            <a:ext cx="8778199" cy="3782574"/>
          </a:xfrm>
        </p:spPr>
        <p:txBody>
          <a:bodyPr/>
          <a:lstStyle/>
          <a:p>
            <a:pPr>
              <a:lnSpc>
                <a:spcPct val="90000"/>
              </a:lnSpc>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Durante lo sviluppo anche in età prescolare deficit linguaggio e prerequisiti dell’apprendimento</a:t>
            </a:r>
          </a:p>
          <a:p>
            <a:pPr>
              <a:lnSpc>
                <a:spcPct val="90000"/>
              </a:lnSpc>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Bambini in età scolare e adulti: progressi negli apprendimenti molto lenti, orientamento temporale e uso del denaro marcatamente limitato</a:t>
            </a:r>
          </a:p>
          <a:p>
            <a:pPr>
              <a:lnSpc>
                <a:spcPct val="90000"/>
              </a:lnSpc>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nSpc>
                <a:spcPct val="90000"/>
              </a:lnSpc>
            </a:pPr>
            <a:r>
              <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rPr>
              <a:t>Nell’adulto livello di apprendimento equivalente a quello di scuola elementare, supporto necessario per le competenze accademiche sia in ambito lavorativo che della vita personale</a:t>
            </a:r>
          </a:p>
          <a:p>
            <a:pPr>
              <a:lnSpc>
                <a:spcPct val="90000"/>
              </a:lnSpc>
            </a:pPr>
            <a:endParaRPr lang="it-IT" altLang="it-IT" sz="2200" dirty="0" smtClean="0">
              <a:solidFill>
                <a:srgbClr val="000000"/>
              </a:solidFill>
              <a:latin typeface="RotisSemiSerif"/>
              <a:ea typeface="ＭＳ Ｐゴシック" panose="020B0600070205080204" pitchFamily="34" charset="-128"/>
              <a:cs typeface="Times New Roman" panose="02020603050405020304" pitchFamily="18" charset="0"/>
            </a:endParaRPr>
          </a:p>
        </p:txBody>
      </p:sp>
      <p:cxnSp>
        <p:nvCxnSpPr>
          <p:cNvPr id="4" name="Connettore 1 3"/>
          <p:cNvCxnSpPr/>
          <p:nvPr/>
        </p:nvCxnSpPr>
        <p:spPr bwMode="auto">
          <a:xfrm>
            <a:off x="1099226" y="1575067"/>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15974" y="526751"/>
            <a:ext cx="9523413" cy="1208518"/>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Moderate-DSM 5:</a:t>
            </a:r>
            <a:r>
              <a:rPr lang="it-IT" altLang="it-IT" b="1" dirty="0" smtClean="0">
                <a:latin typeface="RotisSemiSerif"/>
                <a:ea typeface="ＭＳ Ｐゴシック" panose="020B0600070205080204" pitchFamily="34" charset="-128"/>
                <a:cs typeface="Times New Roman" panose="02020603050405020304" pitchFamily="18" charset="0"/>
              </a:rPr>
              <a:t> </a:t>
            </a:r>
            <a:br>
              <a:rPr lang="it-IT" altLang="it-IT" b="1" dirty="0" smtClean="0">
                <a:latin typeface="RotisSemiSerif"/>
                <a:ea typeface="ＭＳ Ｐゴシック" panose="020B0600070205080204" pitchFamily="34" charset="-128"/>
                <a:cs typeface="Times New Roman" panose="02020603050405020304" pitchFamily="18" charset="0"/>
              </a:rPr>
            </a:br>
            <a:r>
              <a:rPr lang="it-IT" altLang="it-IT" b="1" dirty="0" smtClean="0">
                <a:latin typeface="RotisSemiSerif"/>
                <a:ea typeface="ＭＳ Ｐゴシック" panose="020B0600070205080204" pitchFamily="34" charset="-128"/>
                <a:cs typeface="Times New Roman" panose="02020603050405020304" pitchFamily="18" charset="0"/>
              </a:rPr>
              <a:t>Dominio pratico</a:t>
            </a:r>
          </a:p>
        </p:txBody>
      </p:sp>
      <p:sp>
        <p:nvSpPr>
          <p:cNvPr id="41987" name="Rectangle 3"/>
          <p:cNvSpPr>
            <a:spLocks noGrp="1" noChangeArrowheads="1"/>
          </p:cNvSpPr>
          <p:nvPr>
            <p:ph type="body" idx="1"/>
          </p:nvPr>
        </p:nvSpPr>
        <p:spPr>
          <a:xfrm>
            <a:off x="1086678" y="2106325"/>
            <a:ext cx="9119507" cy="4628960"/>
          </a:xfrm>
        </p:spPr>
        <p:txBody>
          <a:bodyPr/>
          <a:lstStyle/>
          <a:p>
            <a:r>
              <a:rPr lang="it-IT" altLang="it-IT" sz="2200" dirty="0" smtClean="0">
                <a:solidFill>
                  <a:srgbClr val="000000"/>
                </a:solidFill>
                <a:ea typeface="ＭＳ Ｐゴシック" panose="020B0600070205080204" pitchFamily="34" charset="-128"/>
                <a:cs typeface="Times New Roman" panose="02020603050405020304" pitchFamily="18" charset="0"/>
              </a:rPr>
              <a:t>Funzionamento nella cura di sé possibile per alimentazione, igiene, abbigliamento e cura della casa (esteso periodo di addestramento è necessario prima)</a:t>
            </a:r>
          </a:p>
          <a:p>
            <a:endParaRPr lang="it-IT" altLang="it-IT" sz="2200" dirty="0" smtClean="0">
              <a:solidFill>
                <a:srgbClr val="000000"/>
              </a:solidFill>
              <a:ea typeface="ＭＳ Ｐゴシック" panose="020B0600070205080204" pitchFamily="34" charset="-128"/>
              <a:cs typeface="Times New Roman" panose="02020603050405020304" pitchFamily="18" charset="0"/>
            </a:endParaRPr>
          </a:p>
          <a:p>
            <a:r>
              <a:rPr lang="it-IT" altLang="it-IT" sz="2200" dirty="0" smtClean="0">
                <a:solidFill>
                  <a:srgbClr val="000000"/>
                </a:solidFill>
                <a:ea typeface="ＭＳ Ｐゴシック" panose="020B0600070205080204" pitchFamily="34" charset="-128"/>
                <a:cs typeface="Times New Roman" panose="02020603050405020304" pitchFamily="18" charset="0"/>
              </a:rPr>
              <a:t>In età adulta possono essere occupati in ambito lavorativo in attività che richiedono capacità comunicative e concettuali limitate (supporto da colleghi e supervisione)</a:t>
            </a:r>
          </a:p>
          <a:p>
            <a:pPr>
              <a:buFontTx/>
              <a:buNone/>
            </a:pPr>
            <a:endParaRPr lang="it-IT" altLang="it-IT" sz="2200" dirty="0" smtClean="0">
              <a:solidFill>
                <a:srgbClr val="000000"/>
              </a:solidFill>
              <a:ea typeface="ＭＳ Ｐゴシック" panose="020B0600070205080204" pitchFamily="34" charset="-128"/>
              <a:cs typeface="Times New Roman" panose="02020603050405020304" pitchFamily="18" charset="0"/>
            </a:endParaRPr>
          </a:p>
          <a:p>
            <a:r>
              <a:rPr lang="it-IT" altLang="it-IT" sz="2200" dirty="0" smtClean="0">
                <a:solidFill>
                  <a:srgbClr val="000000"/>
                </a:solidFill>
                <a:ea typeface="ＭＳ Ｐゴシック" panose="020B0600070205080204" pitchFamily="34" charset="-128"/>
                <a:cs typeface="Times New Roman" panose="02020603050405020304" pitchFamily="18" charset="0"/>
              </a:rPr>
              <a:t>Partecipazione ad attività ricreazionali può essere raggiunta</a:t>
            </a:r>
          </a:p>
          <a:p>
            <a:endParaRPr lang="it-IT" altLang="it-IT" sz="2200" dirty="0" smtClean="0">
              <a:solidFill>
                <a:srgbClr val="000000"/>
              </a:solidFill>
              <a:ea typeface="ＭＳ Ｐゴシック" panose="020B0600070205080204" pitchFamily="34" charset="-128"/>
              <a:cs typeface="Times New Roman" panose="02020603050405020304" pitchFamily="18" charset="0"/>
            </a:endParaRPr>
          </a:p>
          <a:p>
            <a:pPr marL="0" indent="0">
              <a:buNone/>
            </a:pPr>
            <a:endParaRPr lang="it-IT" altLang="it-IT" sz="2200" dirty="0" smtClean="0">
              <a:solidFill>
                <a:srgbClr val="000000"/>
              </a:solidFill>
              <a:ea typeface="ＭＳ Ｐゴシック" panose="020B0600070205080204" pitchFamily="34" charset="-128"/>
            </a:endParaRPr>
          </a:p>
          <a:p>
            <a:endParaRPr lang="it-IT" altLang="it-IT" sz="2200" dirty="0" smtClean="0">
              <a:solidFill>
                <a:srgbClr val="000000"/>
              </a:solidFill>
              <a:ea typeface="ＭＳ Ｐゴシック" panose="020B0600070205080204" pitchFamily="34" charset="-128"/>
            </a:endParaRPr>
          </a:p>
        </p:txBody>
      </p:sp>
      <p:cxnSp>
        <p:nvCxnSpPr>
          <p:cNvPr id="4" name="Connettore 1 3"/>
          <p:cNvCxnSpPr/>
          <p:nvPr/>
        </p:nvCxnSpPr>
        <p:spPr bwMode="auto">
          <a:xfrm>
            <a:off x="1181455" y="1705353"/>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46100" y="287916"/>
            <a:ext cx="10142538" cy="1208518"/>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severe/</a:t>
            </a:r>
            <a:r>
              <a:rPr lang="it-IT" altLang="it-IT" b="1" u="sng" dirty="0" err="1" smtClean="0">
                <a:latin typeface="RotisSemiSerif"/>
                <a:ea typeface="ＭＳ Ｐゴシック" panose="020B0600070205080204" pitchFamily="34" charset="-128"/>
                <a:cs typeface="Times New Roman" panose="02020603050405020304" pitchFamily="18" charset="0"/>
              </a:rPr>
              <a:t>profound</a:t>
            </a:r>
            <a:r>
              <a:rPr lang="it-IT" altLang="it-IT" b="1" u="sng" dirty="0" smtClean="0">
                <a:latin typeface="RotisSemiSerif"/>
                <a:ea typeface="ＭＳ Ｐゴシック" panose="020B0600070205080204" pitchFamily="34" charset="-128"/>
                <a:cs typeface="Times New Roman" panose="02020603050405020304" pitchFamily="18" charset="0"/>
              </a:rPr>
              <a:t>-DSM 5: </a:t>
            </a:r>
            <a:r>
              <a:rPr lang="it-IT" altLang="it-IT" b="1" dirty="0" smtClean="0">
                <a:latin typeface="RotisSemiSerif"/>
                <a:ea typeface="ＭＳ Ｐゴシック" panose="020B0600070205080204" pitchFamily="34" charset="-128"/>
                <a:cs typeface="Times New Roman" panose="02020603050405020304" pitchFamily="18" charset="0"/>
              </a:rPr>
              <a:t>Dominio concettuale</a:t>
            </a:r>
          </a:p>
        </p:txBody>
      </p:sp>
      <p:sp>
        <p:nvSpPr>
          <p:cNvPr id="43011" name="Rectangle 3"/>
          <p:cNvSpPr>
            <a:spLocks noGrp="1" noChangeArrowheads="1"/>
          </p:cNvSpPr>
          <p:nvPr>
            <p:ph type="body" idx="1"/>
          </p:nvPr>
        </p:nvSpPr>
        <p:spPr>
          <a:xfrm>
            <a:off x="754649" y="2302495"/>
            <a:ext cx="9370219" cy="3046988"/>
          </a:xfrm>
        </p:spPr>
        <p:txBody>
          <a:bodyPr/>
          <a:lstStyle/>
          <a:p>
            <a:r>
              <a:rPr lang="it-IT" altLang="it-IT" sz="2000" b="1" dirty="0" smtClean="0">
                <a:solidFill>
                  <a:srgbClr val="000000"/>
                </a:solidFill>
                <a:latin typeface="RotisSemiSerif"/>
                <a:ea typeface="ＭＳ Ｐゴシック" panose="020B0600070205080204" pitchFamily="34" charset="-128"/>
                <a:cs typeface="Times New Roman" panose="02020603050405020304" pitchFamily="18" charset="0"/>
              </a:rPr>
              <a:t>SEVERE:</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Scarse capacità di comprendere il linguaggio scritto e nei concetti riguardanti numeri, quantità tempo e denaro. Supporto su </a:t>
            </a:r>
            <a:r>
              <a:rPr lang="it-IT" altLang="it-IT" sz="2000" dirty="0" err="1" smtClean="0">
                <a:solidFill>
                  <a:srgbClr val="000000"/>
                </a:solidFill>
                <a:latin typeface="RotisSemiSerif"/>
                <a:ea typeface="ＭＳ Ｐゴシック" panose="020B0600070205080204" pitchFamily="34" charset="-128"/>
                <a:cs typeface="Times New Roman" panose="02020603050405020304" pitchFamily="18" charset="0"/>
              </a:rPr>
              <a:t>problem</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a:t>
            </a:r>
            <a:r>
              <a:rPr lang="it-IT" altLang="it-IT" sz="2000" dirty="0" err="1" smtClean="0">
                <a:solidFill>
                  <a:srgbClr val="000000"/>
                </a:solidFill>
                <a:latin typeface="RotisSemiSerif"/>
                <a:ea typeface="ＭＳ Ｐゴシック" panose="020B0600070205080204" pitchFamily="34" charset="-128"/>
                <a:cs typeface="Times New Roman" panose="02020603050405020304" pitchFamily="18" charset="0"/>
              </a:rPr>
              <a:t>solving</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esteso per tutta la vita da parte dei </a:t>
            </a:r>
            <a:r>
              <a:rPr lang="it-IT" altLang="it-IT" sz="2000" dirty="0" err="1" smtClean="0">
                <a:solidFill>
                  <a:srgbClr val="000000"/>
                </a:solidFill>
                <a:latin typeface="RotisSemiSerif"/>
                <a:ea typeface="ＭＳ Ｐゴシック" panose="020B0600070205080204" pitchFamily="34" charset="-128"/>
                <a:cs typeface="Times New Roman" panose="02020603050405020304" pitchFamily="18" charset="0"/>
              </a:rPr>
              <a:t>caregiver</a:t>
            </a:r>
            <a:endPar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buFontTx/>
              <a:buNone/>
            </a:pPr>
            <a:endPar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endParaRPr>
          </a:p>
          <a:p>
            <a:r>
              <a:rPr lang="it-IT" altLang="it-IT" sz="2000" b="1" dirty="0" smtClean="0">
                <a:solidFill>
                  <a:srgbClr val="000000"/>
                </a:solidFill>
                <a:latin typeface="RotisSemiSerif"/>
                <a:ea typeface="ＭＳ Ｐゴシック" panose="020B0600070205080204" pitchFamily="34" charset="-128"/>
                <a:cs typeface="Times New Roman" panose="02020603050405020304" pitchFamily="18" charset="0"/>
              </a:rPr>
              <a:t>PROFOUND:</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Uso di oggetti per la cura di sé e per attività di gioco. Alcune competenze visuo-spaziali come l’appaiamento e l’ordinamento sulla base di caratteristiche fisiche può essere raggiunto</a:t>
            </a:r>
          </a:p>
          <a:p>
            <a:pPr>
              <a:buFontTx/>
              <a:buNone/>
            </a:pP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Presenza di deficit motori e sensoriali pregiudica il raggiungimento anche di tali competenze</a:t>
            </a:r>
          </a:p>
        </p:txBody>
      </p:sp>
      <p:cxnSp>
        <p:nvCxnSpPr>
          <p:cNvPr id="4" name="Connettore 1 3"/>
          <p:cNvCxnSpPr/>
          <p:nvPr/>
        </p:nvCxnSpPr>
        <p:spPr bwMode="auto">
          <a:xfrm>
            <a:off x="1100137" y="1519527"/>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98703" y="429475"/>
            <a:ext cx="9594850" cy="1208518"/>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Severe/</a:t>
            </a:r>
            <a:r>
              <a:rPr lang="it-IT" altLang="it-IT" b="1" u="sng" dirty="0" err="1" smtClean="0">
                <a:latin typeface="RotisSemiSerif"/>
                <a:ea typeface="ＭＳ Ｐゴシック" panose="020B0600070205080204" pitchFamily="34" charset="-128"/>
                <a:cs typeface="Times New Roman" panose="02020603050405020304" pitchFamily="18" charset="0"/>
              </a:rPr>
              <a:t>profound</a:t>
            </a:r>
            <a:r>
              <a:rPr lang="it-IT" altLang="it-IT" b="1" u="sng" dirty="0" smtClean="0">
                <a:latin typeface="RotisSemiSerif"/>
                <a:ea typeface="ＭＳ Ｐゴシック" panose="020B0600070205080204" pitchFamily="34" charset="-128"/>
                <a:cs typeface="Times New Roman" panose="02020603050405020304" pitchFamily="18" charset="0"/>
              </a:rPr>
              <a:t>-DSM 5: </a:t>
            </a:r>
            <a:r>
              <a:rPr lang="it-IT" altLang="it-IT" b="1" dirty="0" smtClean="0">
                <a:latin typeface="RotisSemiSerif"/>
                <a:ea typeface="ＭＳ Ｐゴシック" panose="020B0600070205080204" pitchFamily="34" charset="-128"/>
                <a:cs typeface="Times New Roman" panose="02020603050405020304" pitchFamily="18" charset="0"/>
              </a:rPr>
              <a:t>Dominio sociale</a:t>
            </a:r>
          </a:p>
        </p:txBody>
      </p:sp>
      <p:sp>
        <p:nvSpPr>
          <p:cNvPr id="44035" name="Rectangle 3"/>
          <p:cNvSpPr>
            <a:spLocks noGrp="1" noChangeArrowheads="1"/>
          </p:cNvSpPr>
          <p:nvPr>
            <p:ph type="body" idx="1"/>
          </p:nvPr>
        </p:nvSpPr>
        <p:spPr>
          <a:xfrm>
            <a:off x="698703" y="2080954"/>
            <a:ext cx="9412659" cy="4007251"/>
          </a:xfrm>
        </p:spPr>
        <p:txBody>
          <a:bodyPr/>
          <a:lstStyle/>
          <a:p>
            <a:pPr algn="just"/>
            <a:r>
              <a:rPr lang="it-IT" altLang="it-IT" sz="2000" b="1" dirty="0" smtClean="0">
                <a:solidFill>
                  <a:srgbClr val="000000"/>
                </a:solidFill>
                <a:latin typeface="RotisSemiSerif"/>
                <a:ea typeface="ＭＳ Ｐゴシック" panose="020B0600070205080204" pitchFamily="34" charset="-128"/>
                <a:cs typeface="Times New Roman" panose="02020603050405020304" pitchFamily="18" charset="0"/>
              </a:rPr>
              <a:t>SEVERE:</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Linguaggio in produzione molto limitato (singole parole o frasi semplici, può essere supportato da tecniche aumentative). Linguaggio e comunicazione focalizzati sul “</a:t>
            </a:r>
            <a:r>
              <a:rPr lang="it-IT" altLang="it-IT" sz="2000" dirty="0" err="1" smtClean="0">
                <a:solidFill>
                  <a:srgbClr val="000000"/>
                </a:solidFill>
                <a:latin typeface="RotisSemiSerif"/>
                <a:ea typeface="ＭＳ Ｐゴシック" panose="020B0600070205080204" pitchFamily="34" charset="-128"/>
                <a:cs typeface="Times New Roman" panose="02020603050405020304" pitchFamily="18" charset="0"/>
              </a:rPr>
              <a:t>qui”ed</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“ora”. Comprendono linguaggio semplice e comunicazione gestuale. I rapporti sociali prevalentemente con familiari. </a:t>
            </a:r>
          </a:p>
          <a:p>
            <a:pPr algn="just">
              <a:buFontTx/>
              <a:buNone/>
            </a:pPr>
            <a:endPar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gn="just"/>
            <a:r>
              <a:rPr lang="it-IT" altLang="it-IT" sz="2000" b="1" dirty="0" smtClean="0">
                <a:solidFill>
                  <a:srgbClr val="000000"/>
                </a:solidFill>
                <a:latin typeface="RotisSemiSerif"/>
                <a:ea typeface="ＭＳ Ｐゴシック" panose="020B0600070205080204" pitchFamily="34" charset="-128"/>
                <a:cs typeface="Times New Roman" panose="02020603050405020304" pitchFamily="18" charset="0"/>
              </a:rPr>
              <a:t>PROFOUND</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Limitatissima comprensione della comunicazione linguistica e gestuale (possono comprendere solo alcune semplici istruzioni o gesti). Espressione dei propri desideri attraverso modalità non verbali. Risposte ad interazioni sociali attraverso posture e manifestazioni emotive. No capacità simboliche. Presenza di deficit sensoriali e fisici può compromettere le abilità sociali già di per sé limitate.</a:t>
            </a:r>
          </a:p>
          <a:p>
            <a:pPr algn="just"/>
            <a:endParaRPr lang="it-IT" altLang="it-IT" sz="2200" dirty="0" smtClean="0">
              <a:solidFill>
                <a:srgbClr val="000000"/>
              </a:solidFill>
              <a:ea typeface="ＭＳ Ｐゴシック" panose="020B0600070205080204" pitchFamily="34" charset="-128"/>
            </a:endParaRPr>
          </a:p>
        </p:txBody>
      </p:sp>
      <p:cxnSp>
        <p:nvCxnSpPr>
          <p:cNvPr id="4" name="Connettore 1 3"/>
          <p:cNvCxnSpPr/>
          <p:nvPr/>
        </p:nvCxnSpPr>
        <p:spPr bwMode="auto">
          <a:xfrm>
            <a:off x="1010498" y="1637993"/>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73282" y="-12895"/>
            <a:ext cx="9159740" cy="1762516"/>
          </a:xfrm>
        </p:spPr>
        <p:txBody>
          <a:bodyPr/>
          <a:lstStyle/>
          <a:p>
            <a:pPr algn="ctr"/>
            <a:r>
              <a:rPr lang="it-IT" altLang="it-IT" b="1" u="sng" dirty="0" smtClean="0">
                <a:latin typeface="RotisSemiSerif"/>
                <a:ea typeface="ＭＳ Ｐゴシック" panose="020B0600070205080204" pitchFamily="34" charset="-128"/>
                <a:cs typeface="Times New Roman" panose="02020603050405020304" pitchFamily="18" charset="0"/>
              </a:rPr>
              <a:t>Indice di gravità Severe/</a:t>
            </a:r>
            <a:r>
              <a:rPr lang="it-IT" altLang="it-IT" b="1" u="sng" dirty="0" err="1" smtClean="0">
                <a:latin typeface="RotisSemiSerif"/>
                <a:ea typeface="ＭＳ Ｐゴシック" panose="020B0600070205080204" pitchFamily="34" charset="-128"/>
                <a:cs typeface="Times New Roman" panose="02020603050405020304" pitchFamily="18" charset="0"/>
              </a:rPr>
              <a:t>profound</a:t>
            </a:r>
            <a:r>
              <a:rPr lang="it-IT" altLang="it-IT" b="1" u="sng" dirty="0">
                <a:latin typeface="RotisSemiSerif"/>
                <a:ea typeface="ＭＳ Ｐゴシック" panose="020B0600070205080204" pitchFamily="34" charset="-128"/>
                <a:cs typeface="Times New Roman" panose="02020603050405020304" pitchFamily="18" charset="0"/>
              </a:rPr>
              <a:t> </a:t>
            </a:r>
            <a:r>
              <a:rPr lang="it-IT" altLang="it-IT" b="1" u="sng" dirty="0" smtClean="0">
                <a:latin typeface="RotisSemiSerif"/>
                <a:ea typeface="ＭＳ Ｐゴシック" panose="020B0600070205080204" pitchFamily="34" charset="-128"/>
                <a:cs typeface="Times New Roman" panose="02020603050405020304" pitchFamily="18" charset="0"/>
              </a:rPr>
              <a:t>DSM 5: </a:t>
            </a:r>
            <a:br>
              <a:rPr lang="it-IT" altLang="it-IT" b="1" u="sng" dirty="0" smtClean="0">
                <a:latin typeface="RotisSemiSerif"/>
                <a:ea typeface="ＭＳ Ｐゴシック" panose="020B0600070205080204" pitchFamily="34" charset="-128"/>
                <a:cs typeface="Times New Roman" panose="02020603050405020304" pitchFamily="18" charset="0"/>
              </a:rPr>
            </a:br>
            <a:r>
              <a:rPr lang="it-IT" altLang="it-IT" b="1" dirty="0" smtClean="0">
                <a:latin typeface="RotisSemiSerif"/>
                <a:ea typeface="ＭＳ Ｐゴシック" panose="020B0600070205080204" pitchFamily="34" charset="-128"/>
                <a:cs typeface="Times New Roman" panose="02020603050405020304" pitchFamily="18" charset="0"/>
              </a:rPr>
              <a:t>Dominio pratico</a:t>
            </a:r>
          </a:p>
        </p:txBody>
      </p:sp>
      <p:sp>
        <p:nvSpPr>
          <p:cNvPr id="45059" name="Rectangle 3"/>
          <p:cNvSpPr>
            <a:spLocks noGrp="1" noChangeArrowheads="1"/>
          </p:cNvSpPr>
          <p:nvPr>
            <p:ph type="body" idx="1"/>
          </p:nvPr>
        </p:nvSpPr>
        <p:spPr>
          <a:xfrm>
            <a:off x="847998" y="1857700"/>
            <a:ext cx="9250015" cy="4887492"/>
          </a:xfrm>
        </p:spPr>
        <p:txBody>
          <a:bodyPr/>
          <a:lstStyle/>
          <a:p>
            <a:pPr algn="just"/>
            <a:r>
              <a:rPr lang="it-IT" altLang="it-IT" sz="2000" b="1" dirty="0" smtClean="0">
                <a:solidFill>
                  <a:srgbClr val="000000"/>
                </a:solidFill>
                <a:latin typeface="RotisSemiSerif"/>
                <a:ea typeface="ＭＳ Ｐゴシック" panose="020B0600070205080204" pitchFamily="34" charset="-128"/>
                <a:cs typeface="Times New Roman" panose="02020603050405020304" pitchFamily="18" charset="0"/>
              </a:rPr>
              <a:t>SEVERE</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supporto e supervisione continua per tutte le attività della vita quotidiana (pasti, abbigliamento, igiene). Non in grado di prendere decisioni per sé e per gli altri. In età adulta partecipazione ad attività familiari, ricreative richiede supporto continuo. Comportamenti disadattivi come autolesionismo possono complicare il funzionamento</a:t>
            </a:r>
          </a:p>
          <a:p>
            <a:pPr algn="just"/>
            <a:endPar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endParaRPr>
          </a:p>
          <a:p>
            <a:pPr algn="just"/>
            <a:r>
              <a:rPr lang="it-IT" altLang="it-IT" sz="2000" b="1" dirty="0" smtClean="0">
                <a:solidFill>
                  <a:srgbClr val="000000"/>
                </a:solidFill>
                <a:latin typeface="RotisSemiSerif"/>
                <a:ea typeface="ＭＳ Ｐゴシック" panose="020B0600070205080204" pitchFamily="34" charset="-128"/>
                <a:cs typeface="Times New Roman" panose="02020603050405020304" pitchFamily="18" charset="0"/>
              </a:rPr>
              <a:t>PROFOUND</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dipendenza sotto tutti gli aspetti. Se non vi è limitazione fisica possono partecipare ad alcune attività in casa (ad esempio apparecchiare). Attività ricreazionali possono essere ad esempio ascoltare musica, guardare film/cartoni, fare passeggiate, attività in acqua tutte con supporto da parte dei </a:t>
            </a:r>
            <a:r>
              <a:rPr lang="it-IT" altLang="it-IT" sz="2000" dirty="0" err="1" smtClean="0">
                <a:solidFill>
                  <a:srgbClr val="000000"/>
                </a:solidFill>
                <a:latin typeface="RotisSemiSerif"/>
                <a:ea typeface="ＭＳ Ｐゴシック" panose="020B0600070205080204" pitchFamily="34" charset="-128"/>
                <a:cs typeface="Times New Roman" panose="02020603050405020304" pitchFamily="18" charset="0"/>
              </a:rPr>
              <a:t>caregiver</a:t>
            </a:r>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 (questo se non vi sono limitazioni fisiche e sensoriali). Comportamenti disadattivi possono essere presenti</a:t>
            </a:r>
          </a:p>
          <a:p>
            <a:pPr algn="just"/>
            <a:endParaRPr lang="it-IT" altLang="it-IT" sz="2200" dirty="0" smtClean="0">
              <a:solidFill>
                <a:srgbClr val="000000"/>
              </a:solidFill>
              <a:ea typeface="ＭＳ Ｐゴシック" panose="020B0600070205080204" pitchFamily="34" charset="-128"/>
            </a:endParaRPr>
          </a:p>
          <a:p>
            <a:pPr algn="just"/>
            <a:endParaRPr lang="it-IT" altLang="it-IT" sz="3100" dirty="0" smtClean="0">
              <a:solidFill>
                <a:srgbClr val="000000"/>
              </a:solidFill>
              <a:ea typeface="ＭＳ Ｐゴシック" panose="020B0600070205080204" pitchFamily="34" charset="-128"/>
            </a:endParaRPr>
          </a:p>
        </p:txBody>
      </p:sp>
      <p:cxnSp>
        <p:nvCxnSpPr>
          <p:cNvPr id="4" name="Connettore 1 3"/>
          <p:cNvCxnSpPr/>
          <p:nvPr/>
        </p:nvCxnSpPr>
        <p:spPr bwMode="auto">
          <a:xfrm>
            <a:off x="1073282" y="1414571"/>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17625" y="1498600"/>
            <a:ext cx="8597900"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kumimoji="0" lang="it-IT" altLang="it-IT" sz="2200" b="0" i="0" u="none" strike="noStrike" kern="0" cap="none" spc="0" normalizeH="0" baseline="0" noProof="0" dirty="0" smtClean="0">
              <a:ln>
                <a:noFill/>
              </a:ln>
              <a:solidFill>
                <a:srgbClr val="000000"/>
              </a:solidFill>
              <a:effectLst/>
              <a:uLnTx/>
              <a:uFillTx/>
              <a:latin typeface="+mn-lt"/>
              <a:ea typeface="ＭＳ Ｐゴシック" panose="020B0600070205080204" pitchFamily="34" charset="-128"/>
              <a:cs typeface="+mn-cs"/>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kumimoji="0" lang="it-IT" altLang="it-IT" sz="3100" b="0" i="0" u="none" strike="noStrike" kern="0" cap="none" spc="0" normalizeH="0" baseline="0" noProof="0" dirty="0" smtClean="0">
              <a:ln>
                <a:noFill/>
              </a:ln>
              <a:solidFill>
                <a:srgbClr val="000000"/>
              </a:solidFill>
              <a:effectLst/>
              <a:uLnTx/>
              <a:uFillTx/>
              <a:latin typeface="+mn-lt"/>
              <a:ea typeface="ＭＳ Ｐゴシック" panose="020B0600070205080204" pitchFamily="34" charset="-128"/>
              <a:cs typeface="+mn-cs"/>
            </a:endParaRPr>
          </a:p>
        </p:txBody>
      </p:sp>
      <p:pic>
        <p:nvPicPr>
          <p:cNvPr id="140290" name="Picture 2"/>
          <p:cNvPicPr>
            <a:picLocks noChangeAspect="1" noChangeArrowheads="1"/>
          </p:cNvPicPr>
          <p:nvPr/>
        </p:nvPicPr>
        <p:blipFill>
          <a:blip r:embed="rId2"/>
          <a:srcRect/>
          <a:stretch>
            <a:fillRect/>
          </a:stretch>
        </p:blipFill>
        <p:spPr bwMode="auto">
          <a:xfrm>
            <a:off x="966579" y="371475"/>
            <a:ext cx="8405812" cy="2386013"/>
          </a:xfrm>
          <a:prstGeom prst="rect">
            <a:avLst/>
          </a:prstGeom>
          <a:noFill/>
          <a:ln w="38100">
            <a:solidFill>
              <a:schemeClr val="accent2">
                <a:lumMod val="60000"/>
                <a:lumOff val="40000"/>
              </a:schemeClr>
            </a:solidFill>
            <a:miter lim="800000"/>
            <a:headEnd/>
            <a:tailEnd/>
          </a:ln>
        </p:spPr>
      </p:pic>
      <p:pic>
        <p:nvPicPr>
          <p:cNvPr id="140291" name="Picture 3"/>
          <p:cNvPicPr>
            <a:picLocks noChangeAspect="1" noChangeArrowheads="1"/>
          </p:cNvPicPr>
          <p:nvPr/>
        </p:nvPicPr>
        <p:blipFill>
          <a:blip r:embed="rId3"/>
          <a:srcRect/>
          <a:stretch>
            <a:fillRect/>
          </a:stretch>
        </p:blipFill>
        <p:spPr bwMode="auto">
          <a:xfrm>
            <a:off x="993083" y="3008843"/>
            <a:ext cx="8405811" cy="3604243"/>
          </a:xfrm>
          <a:prstGeom prst="rect">
            <a:avLst/>
          </a:prstGeom>
          <a:noFill/>
          <a:ln w="38100">
            <a:solidFill>
              <a:schemeClr val="accent2">
                <a:lumMod val="60000"/>
                <a:lumOff val="40000"/>
              </a:schemeClr>
            </a:solid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28870" y="1143198"/>
            <a:ext cx="9764245"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0" cap="none" spc="0" normalizeH="0" baseline="0" noProof="0" dirty="0" smtClean="0">
                <a:ln>
                  <a:noFill/>
                </a:ln>
                <a:solidFill>
                  <a:srgbClr val="000000"/>
                </a:solidFill>
                <a:effectLst/>
                <a:uLnTx/>
                <a:uFillTx/>
                <a:latin typeface="RotisSemiSerif"/>
              </a:rPr>
              <a:t>Ritardo</a:t>
            </a:r>
            <a:r>
              <a:rPr kumimoji="0" lang="it-IT" altLang="it-IT" sz="2000" b="0" i="0" u="none" strike="noStrike" kern="0" cap="none" spc="0" normalizeH="0" noProof="0" dirty="0" smtClean="0">
                <a:ln>
                  <a:noFill/>
                </a:ln>
                <a:solidFill>
                  <a:srgbClr val="000000"/>
                </a:solidFill>
                <a:effectLst/>
                <a:uLnTx/>
                <a:uFillTx/>
                <a:latin typeface="RotisSemiSerif"/>
              </a:rPr>
              <a:t> dello sviluppo in 2 o più domini (area grosso-fine motoria, linguaggio, cognitiva, personale sociale, vita quotidiana) predice la presenza di un </a:t>
            </a:r>
            <a:r>
              <a:rPr kumimoji="0" lang="it-IT" altLang="it-IT" sz="2000" b="0" i="0" u="none" strike="noStrike" kern="0" cap="none" spc="0" normalizeH="0" noProof="0" dirty="0" err="1" smtClean="0">
                <a:ln>
                  <a:noFill/>
                </a:ln>
                <a:solidFill>
                  <a:srgbClr val="000000"/>
                </a:solidFill>
                <a:effectLst/>
                <a:uLnTx/>
                <a:uFillTx/>
                <a:latin typeface="RotisSemiSerif"/>
              </a:rPr>
              <a:t>DI</a:t>
            </a:r>
            <a:endParaRPr kumimoji="0" lang="it-IT" altLang="it-IT" sz="2000" b="0" i="0" u="none" strike="noStrike" kern="0" cap="none" spc="0" normalizeH="0" noProof="0" dirty="0" smtClean="0">
              <a:ln>
                <a:noFill/>
              </a:ln>
              <a:solidFill>
                <a:srgbClr val="000000"/>
              </a:solidFill>
              <a:effectLst/>
              <a:uLnTx/>
              <a:uFillTx/>
              <a:latin typeface="RotisSemiSerif"/>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baseline="0" dirty="0" smtClean="0">
                <a:solidFill>
                  <a:srgbClr val="000000"/>
                </a:solidFill>
                <a:latin typeface="RotisSemiSerif"/>
              </a:rPr>
              <a:t>Tuttavia</a:t>
            </a:r>
            <a:r>
              <a:rPr lang="it-IT" altLang="it-IT" sz="2000" b="0" kern="0" dirty="0" smtClean="0">
                <a:solidFill>
                  <a:srgbClr val="000000"/>
                </a:solidFill>
                <a:latin typeface="RotisSemiSerif"/>
              </a:rPr>
              <a:t> in alcuni casi ritardi dello sviluppo possono essere transitori e non rientrare successivamente in una diagnosi di </a:t>
            </a:r>
            <a:r>
              <a:rPr lang="it-IT" altLang="it-IT" sz="2000" b="0" kern="0" dirty="0" err="1" smtClean="0">
                <a:solidFill>
                  <a:srgbClr val="000000"/>
                </a:solidFill>
                <a:latin typeface="RotisSemiSerif"/>
              </a:rPr>
              <a:t>DI</a:t>
            </a:r>
            <a:endParaRPr lang="it-IT" altLang="it-IT" sz="2000" b="0" kern="0" dirty="0" smtClean="0">
              <a:solidFill>
                <a:srgbClr val="000000"/>
              </a:solidFill>
              <a:latin typeface="RotisSemiSerif"/>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0" cap="none" spc="0" normalizeH="0" baseline="0" noProof="0" dirty="0" smtClean="0">
                <a:ln>
                  <a:noFill/>
                </a:ln>
                <a:solidFill>
                  <a:srgbClr val="000000"/>
                </a:solidFill>
                <a:effectLst/>
                <a:uLnTx/>
                <a:uFillTx/>
                <a:latin typeface="RotisSemiSerif"/>
              </a:rPr>
              <a:t>Bambini</a:t>
            </a:r>
            <a:r>
              <a:rPr kumimoji="0" lang="it-IT" altLang="it-IT" sz="2000" b="0" i="0" u="none" strike="noStrike" kern="0" cap="none" spc="0" normalizeH="0" noProof="0" dirty="0" smtClean="0">
                <a:ln>
                  <a:noFill/>
                </a:ln>
                <a:solidFill>
                  <a:srgbClr val="000000"/>
                </a:solidFill>
                <a:effectLst/>
                <a:uLnTx/>
                <a:uFillTx/>
                <a:latin typeface="RotisSemiSerif"/>
              </a:rPr>
              <a:t> con ritardo in una </a:t>
            </a:r>
            <a:r>
              <a:rPr kumimoji="0" lang="it-IT" altLang="it-IT" sz="2000" b="0" i="0" u="none" strike="noStrike" kern="0" cap="none" spc="0" normalizeH="0" noProof="0" dirty="0" err="1" smtClean="0">
                <a:ln>
                  <a:noFill/>
                </a:ln>
                <a:solidFill>
                  <a:srgbClr val="000000"/>
                </a:solidFill>
                <a:effectLst/>
                <a:uLnTx/>
                <a:uFillTx/>
                <a:latin typeface="RotisSemiSerif"/>
              </a:rPr>
              <a:t>unic</a:t>
            </a:r>
            <a:r>
              <a:rPr lang="it-IT" altLang="it-IT" sz="2000" b="0" kern="0" dirty="0" smtClean="0">
                <a:solidFill>
                  <a:srgbClr val="000000"/>
                </a:solidFill>
                <a:latin typeface="RotisSemiSerif"/>
              </a:rPr>
              <a:t>a area dello sviluppo non candidati a iter genetico previsto per DI</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Distinzione tra forme sindromiche e non sulla base di coinvolgimento di altri organi  e presenza o meno di malformazione o gestalt tipica (o entrambi)</a:t>
            </a:r>
          </a:p>
          <a:p>
            <a:pPr marR="0" lvl="0" algn="l" defTabSz="995363" rtl="0" eaLnBrk="0" fontAlgn="base" latinLnBrk="0" hangingPunct="0">
              <a:lnSpc>
                <a:spcPct val="100000"/>
              </a:lnSpc>
              <a:spcBef>
                <a:spcPct val="20000"/>
              </a:spcBef>
              <a:spcAft>
                <a:spcPct val="0"/>
              </a:spcAft>
              <a:buClrTx/>
              <a:buSzTx/>
              <a:tabLst/>
              <a:defRPr/>
            </a:pPr>
            <a:endParaRPr kumimoji="0" lang="it-IT" altLang="it-IT" sz="2000" b="0" i="0" u="none" strike="noStrike" kern="0" cap="none" spc="0" normalizeH="0" baseline="0" noProof="0" dirty="0">
              <a:ln>
                <a:noFill/>
              </a:ln>
              <a:solidFill>
                <a:srgbClr val="000000"/>
              </a:solidFill>
              <a:effectLst/>
              <a:uLnTx/>
              <a:uFillTx/>
              <a:latin typeface="RotisSemiSerif"/>
            </a:endParaRPr>
          </a:p>
          <a:p>
            <a:pPr marR="0" lvl="0" algn="l" defTabSz="995363" rtl="0" eaLnBrk="0" fontAlgn="base" latinLnBrk="0" hangingPunct="0">
              <a:lnSpc>
                <a:spcPct val="100000"/>
              </a:lnSpc>
              <a:spcBef>
                <a:spcPct val="20000"/>
              </a:spcBef>
              <a:spcAft>
                <a:spcPct val="0"/>
              </a:spcAft>
              <a:buClrTx/>
              <a:buSzTx/>
              <a:tabLst/>
              <a:defRPr/>
            </a:pPr>
            <a:endParaRPr kumimoji="0" lang="it-IT" altLang="it-IT" sz="2000" b="0" i="0" u="none" strike="noStrike" kern="0" cap="none" spc="0" normalizeH="0" baseline="0" noProof="0" dirty="0" smtClean="0">
              <a:ln>
                <a:noFill/>
              </a:ln>
              <a:solidFill>
                <a:srgbClr val="000000"/>
              </a:solidFill>
              <a:effectLst/>
              <a:uLnTx/>
              <a:uFillTx/>
              <a:latin typeface="RotisSemiSerif"/>
            </a:endParaRPr>
          </a:p>
        </p:txBody>
      </p:sp>
      <p:sp>
        <p:nvSpPr>
          <p:cNvPr id="3" name="CasellaDiTesto 2"/>
          <p:cNvSpPr txBox="1"/>
          <p:nvPr/>
        </p:nvSpPr>
        <p:spPr>
          <a:xfrm>
            <a:off x="1662637" y="460693"/>
            <a:ext cx="8229642" cy="586252"/>
          </a:xfrm>
          <a:prstGeom prst="rect">
            <a:avLst/>
          </a:prstGeom>
          <a:noFill/>
        </p:spPr>
        <p:txBody>
          <a:bodyPr wrap="square" rtlCol="0">
            <a:spAutoFit/>
          </a:bodyPr>
          <a:lstStyle/>
          <a:p>
            <a:pPr algn="ctr"/>
            <a:r>
              <a:rPr lang="it-IT" sz="3208" dirty="0" smtClean="0">
                <a:solidFill>
                  <a:srgbClr val="0070C0"/>
                </a:solidFill>
                <a:latin typeface="+mn-lt"/>
              </a:rPr>
              <a:t>Genetics and </a:t>
            </a:r>
            <a:r>
              <a:rPr lang="it-IT" sz="3208" dirty="0" err="1" smtClean="0">
                <a:solidFill>
                  <a:srgbClr val="0070C0"/>
                </a:solidFill>
                <a:latin typeface="+mn-lt"/>
              </a:rPr>
              <a:t>investigation</a:t>
            </a:r>
            <a:r>
              <a:rPr lang="it-IT" sz="3208" dirty="0" smtClean="0">
                <a:solidFill>
                  <a:srgbClr val="0070C0"/>
                </a:solidFill>
                <a:latin typeface="+mn-lt"/>
              </a:rPr>
              <a:t> DD/ID  </a:t>
            </a:r>
            <a:endParaRPr lang="it-IT" sz="3208" dirty="0">
              <a:solidFill>
                <a:srgbClr val="0070C0"/>
              </a:solidFill>
              <a:latin typeface="+mn-lt"/>
            </a:endParaRPr>
          </a:p>
        </p:txBody>
      </p:sp>
      <p:cxnSp>
        <p:nvCxnSpPr>
          <p:cNvPr id="5" name="Connettore 1 4"/>
          <p:cNvCxnSpPr/>
          <p:nvPr/>
        </p:nvCxnSpPr>
        <p:spPr bwMode="auto">
          <a:xfrm>
            <a:off x="1484026" y="1046945"/>
            <a:ext cx="4931764" cy="167259"/>
          </a:xfrm>
          <a:prstGeom prst="line">
            <a:avLst/>
          </a:prstGeom>
          <a:noFill/>
          <a:ln w="9525" cap="flat" cmpd="sng" algn="ctr">
            <a:noFill/>
            <a:prstDash val="solid"/>
            <a:round/>
            <a:headEnd type="none" w="med" len="med"/>
            <a:tailEnd type="none" w="med" len="med"/>
          </a:ln>
          <a:effectLst/>
        </p:spPr>
      </p:cxnSp>
      <p:sp>
        <p:nvSpPr>
          <p:cNvPr id="8" name="Rettangolo 7"/>
          <p:cNvSpPr/>
          <p:nvPr/>
        </p:nvSpPr>
        <p:spPr>
          <a:xfrm>
            <a:off x="728870" y="3493073"/>
            <a:ext cx="9515060" cy="2862322"/>
          </a:xfrm>
          <a:prstGeom prst="rect">
            <a:avLst/>
          </a:prstGeom>
        </p:spPr>
        <p:txBody>
          <a:bodyPr wrap="square">
            <a:spAutoFit/>
          </a:bodyPr>
          <a:lstStyle/>
          <a:p>
            <a:pPr marL="373063" lvl="0" indent="-373063" defTabSz="995363">
              <a:spcBef>
                <a:spcPct val="20000"/>
              </a:spcBef>
              <a:buFontTx/>
              <a:buChar char="•"/>
              <a:defRPr/>
            </a:pPr>
            <a:endParaRPr lang="it-IT" altLang="it-IT" sz="2000" kern="0" dirty="0" smtClean="0">
              <a:solidFill>
                <a:srgbClr val="000000"/>
              </a:solidFill>
              <a:latin typeface="RotisSemiSerif"/>
            </a:endParaRPr>
          </a:p>
          <a:p>
            <a:pPr marL="373063" lvl="0" indent="-373063" defTabSz="995363">
              <a:spcBef>
                <a:spcPct val="20000"/>
              </a:spcBef>
              <a:buFontTx/>
              <a:buChar char="•"/>
              <a:defRPr/>
            </a:pPr>
            <a:r>
              <a:rPr lang="it-IT" altLang="it-IT" sz="2000" b="0" kern="0" dirty="0" smtClean="0">
                <a:solidFill>
                  <a:srgbClr val="000000"/>
                </a:solidFill>
                <a:latin typeface="RotisSemiSerif"/>
              </a:rPr>
              <a:t>Approccio </a:t>
            </a:r>
            <a:r>
              <a:rPr lang="it-IT" altLang="it-IT" sz="2000" b="0" kern="0" dirty="0">
                <a:solidFill>
                  <a:srgbClr val="000000"/>
                </a:solidFill>
                <a:latin typeface="RotisSemiSerif"/>
              </a:rPr>
              <a:t>al paziente:</a:t>
            </a:r>
          </a:p>
          <a:p>
            <a:pPr marL="457200" lvl="0" indent="-457200" defTabSz="995363">
              <a:spcBef>
                <a:spcPct val="20000"/>
              </a:spcBef>
              <a:buFont typeface="+mj-lt"/>
              <a:buAutoNum type="arabicPeriod"/>
              <a:defRPr/>
            </a:pPr>
            <a:r>
              <a:rPr lang="it-IT" altLang="it-IT" sz="2000" b="0" kern="0" dirty="0" err="1">
                <a:solidFill>
                  <a:srgbClr val="000000"/>
                </a:solidFill>
                <a:latin typeface="RotisSemiSerif"/>
              </a:rPr>
              <a:t>Medical</a:t>
            </a:r>
            <a:r>
              <a:rPr lang="it-IT" altLang="it-IT" sz="2000" b="0" kern="0" dirty="0">
                <a:solidFill>
                  <a:srgbClr val="000000"/>
                </a:solidFill>
                <a:latin typeface="RotisSemiSerif"/>
              </a:rPr>
              <a:t> </a:t>
            </a:r>
            <a:r>
              <a:rPr lang="it-IT" altLang="it-IT" sz="2000" b="0" kern="0" dirty="0" err="1">
                <a:solidFill>
                  <a:srgbClr val="000000"/>
                </a:solidFill>
                <a:latin typeface="RotisSemiSerif"/>
              </a:rPr>
              <a:t>history</a:t>
            </a:r>
            <a:r>
              <a:rPr lang="it-IT" altLang="it-IT" sz="2000" b="0" kern="0" dirty="0">
                <a:solidFill>
                  <a:srgbClr val="000000"/>
                </a:solidFill>
                <a:latin typeface="RotisSemiSerif"/>
              </a:rPr>
              <a:t> del bambino (storia natale e prenatale)</a:t>
            </a:r>
          </a:p>
          <a:p>
            <a:pPr marL="457200" lvl="0" indent="-457200" defTabSz="995363">
              <a:spcBef>
                <a:spcPct val="20000"/>
              </a:spcBef>
              <a:buFont typeface="+mj-lt"/>
              <a:buAutoNum type="arabicPeriod"/>
              <a:defRPr/>
            </a:pPr>
            <a:r>
              <a:rPr lang="it-IT" altLang="it-IT" sz="2000" b="0" kern="0" dirty="0">
                <a:solidFill>
                  <a:srgbClr val="000000"/>
                </a:solidFill>
                <a:latin typeface="RotisSemiSerif"/>
              </a:rPr>
              <a:t>Family </a:t>
            </a:r>
            <a:r>
              <a:rPr lang="it-IT" altLang="it-IT" sz="2000" b="0" kern="0" dirty="0" err="1">
                <a:solidFill>
                  <a:srgbClr val="000000"/>
                </a:solidFill>
                <a:latin typeface="RotisSemiSerif"/>
              </a:rPr>
              <a:t>history</a:t>
            </a:r>
            <a:r>
              <a:rPr lang="it-IT" altLang="it-IT" sz="2000" b="0" kern="0" dirty="0">
                <a:solidFill>
                  <a:srgbClr val="000000"/>
                </a:solidFill>
                <a:latin typeface="RotisSemiSerif"/>
              </a:rPr>
              <a:t> con albero genealogico su almeno 3 generazioni</a:t>
            </a:r>
          </a:p>
          <a:p>
            <a:pPr marL="457200" lvl="0" indent="-457200" defTabSz="995363">
              <a:spcBef>
                <a:spcPct val="20000"/>
              </a:spcBef>
              <a:buFont typeface="+mj-lt"/>
              <a:buAutoNum type="arabicPeriod"/>
              <a:defRPr/>
            </a:pPr>
            <a:r>
              <a:rPr lang="it-IT" altLang="it-IT" sz="2000" b="0" kern="0" dirty="0">
                <a:solidFill>
                  <a:srgbClr val="000000"/>
                </a:solidFill>
                <a:latin typeface="RotisSemiSerif"/>
              </a:rPr>
              <a:t>Esame fisico e neurologico con particolare enfasi alla ricerca di minor </a:t>
            </a:r>
            <a:r>
              <a:rPr lang="it-IT" altLang="it-IT" sz="2000" b="0" kern="0" dirty="0" err="1">
                <a:solidFill>
                  <a:srgbClr val="000000"/>
                </a:solidFill>
                <a:latin typeface="RotisSemiSerif"/>
              </a:rPr>
              <a:t>anomalies</a:t>
            </a:r>
            <a:r>
              <a:rPr lang="it-IT" altLang="it-IT" sz="2000" b="0" kern="0" dirty="0">
                <a:solidFill>
                  <a:srgbClr val="000000"/>
                </a:solidFill>
                <a:latin typeface="RotisSemiSerif"/>
              </a:rPr>
              <a:t> (esame </a:t>
            </a:r>
            <a:r>
              <a:rPr lang="it-IT" altLang="it-IT" sz="2000" b="0" kern="0" dirty="0" err="1">
                <a:solidFill>
                  <a:srgbClr val="000000"/>
                </a:solidFill>
                <a:latin typeface="RotisSemiSerif"/>
              </a:rPr>
              <a:t>dismorfologico</a:t>
            </a:r>
            <a:r>
              <a:rPr lang="it-IT" altLang="it-IT" sz="2000" b="0" kern="0" dirty="0">
                <a:solidFill>
                  <a:srgbClr val="000000"/>
                </a:solidFill>
                <a:latin typeface="RotisSemiSerif"/>
              </a:rPr>
              <a:t>)</a:t>
            </a:r>
          </a:p>
          <a:p>
            <a:pPr marL="457200" lvl="0" indent="-457200" defTabSz="995363">
              <a:spcBef>
                <a:spcPct val="20000"/>
              </a:spcBef>
              <a:buFont typeface="+mj-lt"/>
              <a:buAutoNum type="arabicPeriod"/>
              <a:defRPr/>
            </a:pPr>
            <a:r>
              <a:rPr lang="it-IT" altLang="it-IT" sz="2000" b="0" u="sng" kern="0" dirty="0" err="1">
                <a:solidFill>
                  <a:srgbClr val="000000"/>
                </a:solidFill>
                <a:latin typeface="RotisSemiSerif"/>
              </a:rPr>
              <a:t>Behavioral</a:t>
            </a:r>
            <a:r>
              <a:rPr lang="it-IT" altLang="it-IT" sz="2000" b="0" u="sng" kern="0" dirty="0">
                <a:solidFill>
                  <a:srgbClr val="000000"/>
                </a:solidFill>
                <a:latin typeface="RotisSemiSerif"/>
              </a:rPr>
              <a:t> </a:t>
            </a:r>
            <a:r>
              <a:rPr lang="it-IT" altLang="it-IT" sz="2000" b="0" u="sng" kern="0" dirty="0" err="1">
                <a:solidFill>
                  <a:srgbClr val="000000"/>
                </a:solidFill>
                <a:latin typeface="RotisSemiSerif"/>
              </a:rPr>
              <a:t>examination</a:t>
            </a:r>
            <a:r>
              <a:rPr lang="it-IT" altLang="it-IT" sz="2000" b="0" u="sng" kern="0" dirty="0">
                <a:solidFill>
                  <a:srgbClr val="000000"/>
                </a:solidFill>
                <a:latin typeface="RotisSemiSerif"/>
              </a:rPr>
              <a:t> che potrebbe suggerire una specifica riconoscibile sindrome o diagnosi</a:t>
            </a:r>
          </a:p>
        </p:txBody>
      </p:sp>
      <p:cxnSp>
        <p:nvCxnSpPr>
          <p:cNvPr id="6" name="Connettore 1 5"/>
          <p:cNvCxnSpPr/>
          <p:nvPr/>
        </p:nvCxnSpPr>
        <p:spPr bwMode="auto">
          <a:xfrm>
            <a:off x="989786" y="1043533"/>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459113" y="1076312"/>
            <a:ext cx="10229525" cy="4567238"/>
          </a:xfrm>
          <a:prstGeom prst="rect">
            <a:avLst/>
          </a:prstGeom>
        </p:spPr>
        <p:txBody>
          <a:bodyPr/>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a:defRPr/>
            </a:pPr>
            <a:r>
              <a:rPr lang="it-IT" sz="2000" b="0" kern="0" dirty="0" smtClean="0">
                <a:solidFill>
                  <a:schemeClr val="tx1"/>
                </a:solidFill>
                <a:latin typeface="RotisSemiSerif"/>
                <a:cs typeface="Times New Roman" panose="02020603050405020304" pitchFamily="18" charset="0"/>
              </a:rPr>
              <a:t>Da un quarto alla metà di pazienti cause di origine genetica </a:t>
            </a:r>
            <a:r>
              <a:rPr lang="it-IT" sz="1400" b="0" kern="0" dirty="0" smtClean="0">
                <a:solidFill>
                  <a:schemeClr val="tx1"/>
                </a:solidFill>
                <a:latin typeface="RotisSemiSerif"/>
                <a:cs typeface="Times New Roman" panose="02020603050405020304" pitchFamily="18" charset="0"/>
              </a:rPr>
              <a:t>(</a:t>
            </a:r>
            <a:r>
              <a:rPr lang="it-IT" sz="1400" b="0" i="1" kern="0" dirty="0" err="1" smtClean="0">
                <a:solidFill>
                  <a:schemeClr val="tx1"/>
                </a:solidFill>
                <a:latin typeface="RotisSemiSerif"/>
                <a:cs typeface="Times New Roman" panose="02020603050405020304" pitchFamily="18" charset="0"/>
              </a:rPr>
              <a:t>Bokhoven</a:t>
            </a:r>
            <a:r>
              <a:rPr lang="it-IT" sz="1400" b="0" i="1" kern="0" dirty="0" smtClean="0">
                <a:solidFill>
                  <a:schemeClr val="tx1"/>
                </a:solidFill>
                <a:latin typeface="RotisSemiSerif"/>
                <a:cs typeface="Times New Roman" panose="02020603050405020304" pitchFamily="18" charset="0"/>
              </a:rPr>
              <a:t> et al., 2011)</a:t>
            </a:r>
            <a:r>
              <a:rPr lang="it-IT" sz="2000" b="0" i="1" kern="0" dirty="0" smtClean="0">
                <a:solidFill>
                  <a:schemeClr val="tx1"/>
                </a:solidFill>
                <a:latin typeface="RotisSemiSerif"/>
                <a:cs typeface="Times New Roman" panose="02020603050405020304" pitchFamily="18" charset="0"/>
              </a:rPr>
              <a:t> </a:t>
            </a:r>
          </a:p>
          <a:p>
            <a:pPr>
              <a:defRPr/>
            </a:pPr>
            <a:endParaRPr lang="it-IT" sz="2000" b="0" i="1" kern="0" dirty="0" smtClean="0">
              <a:solidFill>
                <a:schemeClr val="tx1"/>
              </a:solidFill>
              <a:latin typeface="RotisSemiSerif"/>
              <a:cs typeface="Times New Roman" panose="02020603050405020304" pitchFamily="18" charset="0"/>
            </a:endParaRPr>
          </a:p>
          <a:p>
            <a:pPr>
              <a:defRPr/>
            </a:pPr>
            <a:r>
              <a:rPr lang="it-IT" sz="2000" b="0" kern="0" dirty="0" smtClean="0">
                <a:solidFill>
                  <a:schemeClr val="tx1"/>
                </a:solidFill>
                <a:latin typeface="RotisSemiSerif"/>
                <a:cs typeface="Times New Roman" panose="02020603050405020304" pitchFamily="18" charset="0"/>
              </a:rPr>
              <a:t>Può identificare portatori di uno sbilanciamento cromosomico criptico. </a:t>
            </a:r>
            <a:r>
              <a:rPr lang="it-IT" sz="2000" b="0" kern="0" dirty="0">
                <a:solidFill>
                  <a:schemeClr val="tx1"/>
                </a:solidFill>
                <a:latin typeface="RotisSemiSerif"/>
                <a:cs typeface="Times New Roman" panose="02020603050405020304" pitchFamily="18" charset="0"/>
              </a:rPr>
              <a:t>P</a:t>
            </a:r>
            <a:r>
              <a:rPr lang="it-IT" sz="2000" b="0" kern="0" dirty="0" smtClean="0">
                <a:solidFill>
                  <a:schemeClr val="tx1"/>
                </a:solidFill>
                <a:latin typeface="RotisSemiSerif"/>
                <a:cs typeface="Times New Roman" panose="02020603050405020304" pitchFamily="18" charset="0"/>
              </a:rPr>
              <a:t>azienti con DI, dismorfismi ed anomalie congenite con cariotipo normale spesso portatori di uno sbilancio cromosomico criptico (fra meno di 1 Mb e circa 10 Mb) </a:t>
            </a:r>
          </a:p>
          <a:p>
            <a:pPr marL="0" lvl="0" indent="0">
              <a:buNone/>
              <a:defRPr/>
            </a:pPr>
            <a:r>
              <a:rPr lang="it-IT" altLang="it-IT" sz="2000" b="0" kern="0" dirty="0" smtClean="0">
                <a:solidFill>
                  <a:schemeClr val="tx1"/>
                </a:solidFill>
                <a:latin typeface="Calibri" panose="020F0502020204030204" pitchFamily="34" charset="0"/>
                <a:ea typeface="ＭＳ Ｐゴシック" panose="020B0600070205080204" pitchFamily="34" charset="-128"/>
              </a:rPr>
              <a:t>→   </a:t>
            </a:r>
            <a:r>
              <a:rPr lang="it-IT" altLang="it-IT" sz="2000" b="0" kern="0" dirty="0" smtClean="0">
                <a:solidFill>
                  <a:schemeClr val="tx1"/>
                </a:solidFill>
                <a:latin typeface="RotisSemiSerif"/>
                <a:ea typeface="ＭＳ Ｐゴシック" panose="020B0600070205080204" pitchFamily="34" charset="-128"/>
              </a:rPr>
              <a:t>Resa </a:t>
            </a:r>
            <a:r>
              <a:rPr lang="it-IT" altLang="it-IT" sz="2000" b="0" kern="0" dirty="0">
                <a:solidFill>
                  <a:schemeClr val="tx1"/>
                </a:solidFill>
                <a:latin typeface="RotisSemiSerif"/>
                <a:ea typeface="ＭＳ Ｐゴシック" panose="020B0600070205080204" pitchFamily="34" charset="-128"/>
              </a:rPr>
              <a:t>diagnostica CGH array </a:t>
            </a:r>
            <a:r>
              <a:rPr lang="it-IT" altLang="it-IT" sz="2000" b="0" kern="0" dirty="0" smtClean="0">
                <a:solidFill>
                  <a:schemeClr val="tx1"/>
                </a:solidFill>
                <a:latin typeface="RotisSemiSerif"/>
                <a:ea typeface="ＭＳ Ｐゴシック" panose="020B0600070205080204" pitchFamily="34" charset="-128"/>
              </a:rPr>
              <a:t>12-15%</a:t>
            </a:r>
            <a:endParaRPr lang="it-IT" sz="2000" b="0" kern="0" dirty="0" smtClean="0">
              <a:latin typeface="RotisSemiSerif"/>
              <a:cs typeface="Times New Roman" panose="02020603050405020304" pitchFamily="18" charset="0"/>
            </a:endParaRPr>
          </a:p>
          <a:p>
            <a:pPr marL="0" indent="0">
              <a:buFontTx/>
              <a:buNone/>
              <a:defRPr/>
            </a:pPr>
            <a:r>
              <a:rPr lang="it-IT" sz="1600" b="0" kern="0" dirty="0" smtClean="0">
                <a:latin typeface="RotisSemiSerif"/>
                <a:cs typeface="Times New Roman" panose="02020603050405020304" pitchFamily="18" charset="0"/>
              </a:rPr>
              <a:t>     </a:t>
            </a:r>
            <a:r>
              <a:rPr lang="it-IT" sz="1400" b="0" i="1" kern="0" dirty="0" smtClean="0">
                <a:solidFill>
                  <a:schemeClr val="tx1">
                    <a:lumMod val="85000"/>
                    <a:lumOff val="15000"/>
                  </a:schemeClr>
                </a:solidFill>
                <a:latin typeface="RotisSemiSerif"/>
                <a:cs typeface="Times New Roman" panose="02020603050405020304" pitchFamily="18" charset="0"/>
              </a:rPr>
              <a:t>(</a:t>
            </a:r>
            <a:r>
              <a:rPr lang="it-IT" sz="1400" b="0" i="1" kern="0" dirty="0" err="1" smtClean="0">
                <a:solidFill>
                  <a:schemeClr val="tx1">
                    <a:lumMod val="85000"/>
                    <a:lumOff val="15000"/>
                  </a:schemeClr>
                </a:solidFill>
                <a:latin typeface="RotisSemiSerif"/>
                <a:cs typeface="Times New Roman" panose="02020603050405020304" pitchFamily="18" charset="0"/>
              </a:rPr>
              <a:t>Vissers</a:t>
            </a:r>
            <a:r>
              <a:rPr lang="it-IT" sz="1400" b="0" i="1" kern="0" dirty="0" smtClean="0">
                <a:solidFill>
                  <a:schemeClr val="tx1">
                    <a:lumMod val="85000"/>
                    <a:lumOff val="15000"/>
                  </a:schemeClr>
                </a:solidFill>
                <a:latin typeface="RotisSemiSerif"/>
                <a:cs typeface="Times New Roman" panose="02020603050405020304" pitchFamily="18" charset="0"/>
              </a:rPr>
              <a:t> et al, 2003; Shaw-Smith et al, 2004, </a:t>
            </a:r>
            <a:r>
              <a:rPr lang="it-IT" sz="1400" b="0" i="1" kern="0" dirty="0" err="1" smtClean="0">
                <a:solidFill>
                  <a:schemeClr val="tx1">
                    <a:lumMod val="85000"/>
                    <a:lumOff val="15000"/>
                  </a:schemeClr>
                </a:solidFill>
                <a:latin typeface="RotisSemiSerif"/>
                <a:cs typeface="Times New Roman" panose="02020603050405020304" pitchFamily="18" charset="0"/>
              </a:rPr>
              <a:t>Gribble</a:t>
            </a:r>
            <a:r>
              <a:rPr lang="it-IT" sz="1400" b="0" i="1" kern="0" dirty="0" smtClean="0">
                <a:solidFill>
                  <a:schemeClr val="tx1">
                    <a:lumMod val="85000"/>
                    <a:lumOff val="15000"/>
                  </a:schemeClr>
                </a:solidFill>
                <a:latin typeface="RotisSemiSerif"/>
                <a:cs typeface="Times New Roman" panose="02020603050405020304" pitchFamily="18" charset="0"/>
              </a:rPr>
              <a:t> et al, 2005; Linee guida 2013)</a:t>
            </a:r>
          </a:p>
          <a:p>
            <a:pPr marL="0" indent="0">
              <a:buFontTx/>
              <a:buNone/>
              <a:defRPr/>
            </a:pPr>
            <a:endParaRPr lang="it-IT" sz="3200" b="0" i="1" kern="0" dirty="0">
              <a:solidFill>
                <a:schemeClr val="tx1">
                  <a:lumMod val="85000"/>
                  <a:lumOff val="15000"/>
                </a:schemeClr>
              </a:solidFill>
            </a:endParaRPr>
          </a:p>
        </p:txBody>
      </p:sp>
      <p:sp>
        <p:nvSpPr>
          <p:cNvPr id="4" name="CasellaDiTesto 3"/>
          <p:cNvSpPr txBox="1"/>
          <p:nvPr/>
        </p:nvSpPr>
        <p:spPr>
          <a:xfrm>
            <a:off x="1059522" y="450965"/>
            <a:ext cx="8229642" cy="586252"/>
          </a:xfrm>
          <a:prstGeom prst="rect">
            <a:avLst/>
          </a:prstGeom>
          <a:noFill/>
        </p:spPr>
        <p:txBody>
          <a:bodyPr wrap="square" rtlCol="0">
            <a:spAutoFit/>
          </a:bodyPr>
          <a:lstStyle/>
          <a:p>
            <a:pPr algn="ctr"/>
            <a:r>
              <a:rPr lang="it-IT" sz="3208" dirty="0" smtClean="0">
                <a:solidFill>
                  <a:srgbClr val="0070C0"/>
                </a:solidFill>
                <a:latin typeface="+mn-lt"/>
              </a:rPr>
              <a:t>CGH array</a:t>
            </a:r>
            <a:endParaRPr lang="it-IT" sz="3208" dirty="0">
              <a:solidFill>
                <a:srgbClr val="0070C0"/>
              </a:solidFill>
              <a:latin typeface="+mn-lt"/>
            </a:endParaRPr>
          </a:p>
        </p:txBody>
      </p:sp>
      <p:pic>
        <p:nvPicPr>
          <p:cNvPr id="2" name="Immagine 1"/>
          <p:cNvPicPr>
            <a:picLocks noChangeAspect="1"/>
          </p:cNvPicPr>
          <p:nvPr/>
        </p:nvPicPr>
        <p:blipFill rotWithShape="1">
          <a:blip r:embed="rId2"/>
          <a:srcRect t="15820"/>
          <a:stretch/>
        </p:blipFill>
        <p:spPr>
          <a:xfrm>
            <a:off x="662785" y="3619022"/>
            <a:ext cx="3967113" cy="1342089"/>
          </a:xfrm>
          <a:prstGeom prst="rect">
            <a:avLst/>
          </a:prstGeom>
        </p:spPr>
      </p:pic>
      <p:cxnSp>
        <p:nvCxnSpPr>
          <p:cNvPr id="6" name="Connettore 1 5"/>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9" name="Gruppo 8"/>
          <p:cNvGrpSpPr/>
          <p:nvPr/>
        </p:nvGrpSpPr>
        <p:grpSpPr>
          <a:xfrm>
            <a:off x="5274365" y="3619022"/>
            <a:ext cx="5141844" cy="1458581"/>
            <a:chOff x="4619494" y="3483301"/>
            <a:chExt cx="5796715" cy="1911176"/>
          </a:xfrm>
        </p:grpSpPr>
        <p:pic>
          <p:nvPicPr>
            <p:cNvPr id="5" name="Immagine 4"/>
            <p:cNvPicPr>
              <a:picLocks noChangeAspect="1"/>
            </p:cNvPicPr>
            <p:nvPr/>
          </p:nvPicPr>
          <p:blipFill>
            <a:blip r:embed="rId3"/>
            <a:stretch>
              <a:fillRect/>
            </a:stretch>
          </p:blipFill>
          <p:spPr>
            <a:xfrm>
              <a:off x="4619494" y="3483301"/>
              <a:ext cx="5796715" cy="1911176"/>
            </a:xfrm>
            <a:prstGeom prst="rect">
              <a:avLst/>
            </a:prstGeom>
          </p:spPr>
        </p:pic>
        <p:cxnSp>
          <p:nvCxnSpPr>
            <p:cNvPr id="8" name="Connettore 1 7"/>
            <p:cNvCxnSpPr/>
            <p:nvPr/>
          </p:nvCxnSpPr>
          <p:spPr bwMode="auto">
            <a:xfrm>
              <a:off x="5141843" y="4545495"/>
              <a:ext cx="5022574" cy="0"/>
            </a:xfrm>
            <a:prstGeom prst="line">
              <a:avLst/>
            </a:prstGeom>
            <a:noFill/>
            <a:ln w="9525" cap="flat" cmpd="sng" algn="ctr">
              <a:solidFill>
                <a:srgbClr val="FF0000"/>
              </a:solidFill>
              <a:prstDash val="solid"/>
              <a:round/>
              <a:headEnd type="none" w="med" len="med"/>
              <a:tailEnd type="none" w="med" len="med"/>
            </a:ln>
            <a:effectLst/>
          </p:spPr>
        </p:cxnSp>
        <p:cxnSp>
          <p:nvCxnSpPr>
            <p:cNvPr id="10" name="Connettore 1 9"/>
            <p:cNvCxnSpPr/>
            <p:nvPr/>
          </p:nvCxnSpPr>
          <p:spPr bwMode="auto">
            <a:xfrm>
              <a:off x="4982817" y="4810540"/>
              <a:ext cx="1020418" cy="13252"/>
            </a:xfrm>
            <a:prstGeom prst="line">
              <a:avLst/>
            </a:prstGeom>
            <a:noFill/>
            <a:ln w="9525" cap="flat" cmpd="sng" algn="ctr">
              <a:solidFill>
                <a:srgbClr val="FF0000"/>
              </a:solidFill>
              <a:prstDash val="solid"/>
              <a:round/>
              <a:headEnd type="none" w="med" len="med"/>
              <a:tailEnd type="none" w="med" len="med"/>
            </a:ln>
            <a:effectLst/>
          </p:spPr>
        </p:cxnSp>
      </p:grpSp>
      <p:sp>
        <p:nvSpPr>
          <p:cNvPr id="7" name="CasellaDiTesto 6"/>
          <p:cNvSpPr txBox="1"/>
          <p:nvPr/>
        </p:nvSpPr>
        <p:spPr>
          <a:xfrm>
            <a:off x="459112" y="5328217"/>
            <a:ext cx="10076365" cy="830997"/>
          </a:xfrm>
          <a:prstGeom prst="rect">
            <a:avLst/>
          </a:prstGeom>
          <a:noFill/>
        </p:spPr>
        <p:txBody>
          <a:bodyPr wrap="square" rtlCol="0">
            <a:spAutoFit/>
          </a:bodyPr>
          <a:lstStyle/>
          <a:p>
            <a:r>
              <a:rPr lang="it-IT" sz="1600" b="0" dirty="0" smtClean="0">
                <a:latin typeface="+mn-lt"/>
              </a:rPr>
              <a:t>In conclusione rappresentano indicazioni all’analisi </a:t>
            </a:r>
            <a:r>
              <a:rPr lang="it-IT" sz="1600" b="0" dirty="0" err="1" smtClean="0">
                <a:latin typeface="+mn-lt"/>
              </a:rPr>
              <a:t>microarray</a:t>
            </a:r>
            <a:r>
              <a:rPr lang="it-IT" sz="1600" b="0" dirty="0" smtClean="0">
                <a:latin typeface="+mn-lt"/>
              </a:rPr>
              <a:t> tutte le condizioni con disabilità intellettiva di qualunque entità e/o disturbi dello spettro autistico, previo accertamento  clinico/genetico di condizioni </a:t>
            </a:r>
            <a:r>
              <a:rPr lang="it-IT" sz="1600" b="0" dirty="0" err="1" smtClean="0">
                <a:latin typeface="+mn-lt"/>
              </a:rPr>
              <a:t>monogenice</a:t>
            </a:r>
            <a:r>
              <a:rPr lang="it-IT" sz="1600" b="0" dirty="0" smtClean="0">
                <a:latin typeface="+mn-lt"/>
              </a:rPr>
              <a:t> o da </a:t>
            </a:r>
            <a:r>
              <a:rPr lang="it-IT" sz="1600" b="0" dirty="0" err="1" smtClean="0">
                <a:latin typeface="+mn-lt"/>
              </a:rPr>
              <a:t>sregolazione</a:t>
            </a:r>
            <a:r>
              <a:rPr lang="it-IT" sz="1600" b="0" dirty="0" smtClean="0">
                <a:latin typeface="+mn-lt"/>
              </a:rPr>
              <a:t> dell’imprinting genomico</a:t>
            </a:r>
            <a:endParaRPr lang="it-IT" sz="1600" b="0" dirty="0">
              <a:latin typeface="+mn-lt"/>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81879" y="1677206"/>
            <a:ext cx="9780103"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0" cap="none" spc="0" normalizeH="0" baseline="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Cariotipo per 35 anni</a:t>
            </a:r>
            <a:r>
              <a:rPr kumimoji="0" lang="it-IT" altLang="it-IT" sz="2000" b="0" i="0" u="none" strike="noStrike" kern="0" cap="none" spc="0" normalizeH="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 esame d’elezione per DI</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baseline="0" dirty="0" smtClean="0">
                <a:solidFill>
                  <a:srgbClr val="000000"/>
                </a:solidFill>
                <a:latin typeface="RotisSemiSerif"/>
                <a:ea typeface="Tahoma" panose="020B0604030504040204" pitchFamily="34" charset="0"/>
                <a:cs typeface="Tahoma" panose="020B0604030504040204" pitchFamily="34" charset="0"/>
              </a:rPr>
              <a:t>Attualmente</a:t>
            </a:r>
            <a:r>
              <a:rPr lang="it-IT" altLang="it-IT" sz="2000" b="0" kern="0" dirty="0" smtClean="0">
                <a:solidFill>
                  <a:srgbClr val="000000"/>
                </a:solidFill>
                <a:latin typeface="RotisSemiSerif"/>
                <a:ea typeface="Tahoma" panose="020B0604030504040204" pitchFamily="34" charset="0"/>
                <a:cs typeface="Tahoma" panose="020B0604030504040204" pitchFamily="34" charset="0"/>
              </a:rPr>
              <a:t> CGH array </a:t>
            </a:r>
            <a:r>
              <a:rPr lang="it-IT" altLang="it-IT" sz="2000" b="0" kern="0" dirty="0" err="1" smtClean="0">
                <a:solidFill>
                  <a:srgbClr val="000000"/>
                </a:solidFill>
                <a:latin typeface="RotisSemiSerif"/>
                <a:ea typeface="Tahoma" panose="020B0604030504040204" pitchFamily="34" charset="0"/>
                <a:cs typeface="Tahoma" panose="020B0604030504040204" pitchFamily="34" charset="0"/>
              </a:rPr>
              <a:t>gold</a:t>
            </a:r>
            <a:r>
              <a:rPr lang="it-IT" altLang="it-IT" sz="2000" b="0" kern="0" dirty="0" smtClean="0">
                <a:solidFill>
                  <a:srgbClr val="000000"/>
                </a:solidFill>
                <a:latin typeface="RotisSemiSerif"/>
                <a:ea typeface="Tahoma" panose="020B0604030504040204" pitchFamily="34" charset="0"/>
                <a:cs typeface="Tahoma" panose="020B0604030504040204" pitchFamily="34" charset="0"/>
              </a:rPr>
              <a:t> standard per DI, sostanzialmente un cariotipo a “più alta risoluzione”</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0" cap="none" spc="0" normalizeH="0" baseline="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Cariotipo</a:t>
            </a:r>
            <a:r>
              <a:rPr kumimoji="0" lang="it-IT" altLang="it-IT" sz="2000" b="0" i="0" u="none" strike="noStrike" kern="0" cap="none" spc="0" normalizeH="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 limitato a </a:t>
            </a:r>
            <a:r>
              <a:rPr kumimoji="0" lang="it-IT" altLang="it-IT" sz="2000" b="0" i="0" u="none" strike="noStrike" kern="0" cap="none" spc="0" normalizeH="0" noProof="0" dirty="0" err="1" smtClean="0">
                <a:ln>
                  <a:noFill/>
                </a:ln>
                <a:solidFill>
                  <a:srgbClr val="000000"/>
                </a:solidFill>
                <a:effectLst/>
                <a:uLnTx/>
                <a:uFillTx/>
                <a:latin typeface="RotisSemiSerif"/>
                <a:ea typeface="Tahoma" panose="020B0604030504040204" pitchFamily="34" charset="0"/>
                <a:cs typeface="Tahoma" panose="020B0604030504040204" pitchFamily="34" charset="0"/>
              </a:rPr>
              <a:t>riarrangiamenti</a:t>
            </a:r>
            <a:r>
              <a:rPr kumimoji="0" lang="it-IT" altLang="it-IT" sz="2000" b="0" i="0" u="none" strike="noStrike" kern="0" cap="none" spc="0" normalizeH="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 cromosomici o conferma diagnosi come </a:t>
            </a:r>
            <a:r>
              <a:rPr kumimoji="0" lang="it-IT" altLang="it-IT" sz="2000" b="0" i="0" u="none" strike="noStrike" kern="0" cap="none" spc="0" normalizeH="0" noProof="0" dirty="0" err="1" smtClean="0">
                <a:ln>
                  <a:noFill/>
                </a:ln>
                <a:solidFill>
                  <a:srgbClr val="000000"/>
                </a:solidFill>
                <a:effectLst/>
                <a:uLnTx/>
                <a:uFillTx/>
                <a:latin typeface="RotisSemiSerif"/>
                <a:ea typeface="Tahoma" panose="020B0604030504040204" pitchFamily="34" charset="0"/>
                <a:cs typeface="Tahoma" panose="020B0604030504040204" pitchFamily="34" charset="0"/>
              </a:rPr>
              <a:t>s.di</a:t>
            </a:r>
            <a:r>
              <a:rPr kumimoji="0" lang="it-IT" altLang="it-IT" sz="2000" b="0" i="0" u="none" strike="noStrike" kern="0" cap="none" spc="0" normalizeH="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 Down</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baseline="0" dirty="0" err="1" smtClean="0">
                <a:solidFill>
                  <a:srgbClr val="000000"/>
                </a:solidFill>
                <a:latin typeface="RotisSemiSerif"/>
                <a:ea typeface="Tahoma" panose="020B0604030504040204" pitchFamily="34" charset="0"/>
                <a:cs typeface="Tahoma" panose="020B0604030504040204" pitchFamily="34" charset="0"/>
              </a:rPr>
              <a:t>Fish</a:t>
            </a:r>
            <a:r>
              <a:rPr lang="it-IT" altLang="it-IT" sz="2000" b="0" kern="0" baseline="0" dirty="0" smtClean="0">
                <a:solidFill>
                  <a:srgbClr val="000000"/>
                </a:solidFill>
                <a:latin typeface="RotisSemiSerif"/>
                <a:ea typeface="Tahoma" panose="020B0604030504040204" pitchFamily="34" charset="0"/>
                <a:cs typeface="Tahoma" panose="020B0604030504040204" pitchFamily="34" charset="0"/>
              </a:rPr>
              <a:t> se sospetto</a:t>
            </a:r>
            <a:r>
              <a:rPr lang="it-IT" altLang="it-IT" sz="2000" b="0" kern="0" dirty="0" smtClean="0">
                <a:solidFill>
                  <a:srgbClr val="000000"/>
                </a:solidFill>
                <a:latin typeface="RotisSemiSerif"/>
                <a:ea typeface="Tahoma" panose="020B0604030504040204" pitchFamily="34" charset="0"/>
                <a:cs typeface="Tahoma" panose="020B0604030504040204" pitchFamily="34" charset="0"/>
              </a:rPr>
              <a:t> specifico (ad esempio se fenotipo Williams, </a:t>
            </a:r>
            <a:r>
              <a:rPr lang="it-IT" altLang="it-IT" sz="2000" b="0" kern="0" dirty="0" err="1" smtClean="0">
                <a:solidFill>
                  <a:srgbClr val="000000"/>
                </a:solidFill>
                <a:latin typeface="RotisSemiSerif"/>
                <a:ea typeface="Tahoma" panose="020B0604030504040204" pitchFamily="34" charset="0"/>
                <a:cs typeface="Tahoma" panose="020B0604030504040204" pitchFamily="34" charset="0"/>
              </a:rPr>
              <a:t>Microdel</a:t>
            </a:r>
            <a:r>
              <a:rPr lang="it-IT" altLang="it-IT" sz="2000" b="0" kern="0" dirty="0" smtClean="0">
                <a:solidFill>
                  <a:srgbClr val="000000"/>
                </a:solidFill>
                <a:latin typeface="RotisSemiSerif"/>
                <a:ea typeface="Tahoma" panose="020B0604030504040204" pitchFamily="34" charset="0"/>
                <a:cs typeface="Tahoma" panose="020B0604030504040204" pitchFamily="34" charset="0"/>
              </a:rPr>
              <a:t> 22q11.2)</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baseline="0" dirty="0" smtClean="0">
                <a:solidFill>
                  <a:srgbClr val="000000"/>
                </a:solidFill>
                <a:latin typeface="RotisSemiSerif"/>
                <a:ea typeface="Tahoma" panose="020B0604030504040204" pitchFamily="34" charset="0"/>
                <a:cs typeface="Tahoma" panose="020B0604030504040204" pitchFamily="34" charset="0"/>
              </a:rPr>
              <a:t>Whole</a:t>
            </a:r>
            <a:r>
              <a:rPr lang="it-IT" altLang="it-IT" sz="2000" b="0" kern="0" dirty="0" smtClean="0">
                <a:solidFill>
                  <a:srgbClr val="000000"/>
                </a:solidFill>
                <a:latin typeface="RotisSemiSerif"/>
                <a:ea typeface="Tahoma" panose="020B0604030504040204" pitchFamily="34" charset="0"/>
                <a:cs typeface="Tahoma" panose="020B0604030504040204" pitchFamily="34" charset="0"/>
              </a:rPr>
              <a:t> </a:t>
            </a:r>
            <a:r>
              <a:rPr lang="it-IT" altLang="it-IT" sz="2000" b="0" kern="0" dirty="0" err="1" smtClean="0">
                <a:solidFill>
                  <a:srgbClr val="000000"/>
                </a:solidFill>
                <a:latin typeface="RotisSemiSerif"/>
                <a:ea typeface="Tahoma" panose="020B0604030504040204" pitchFamily="34" charset="0"/>
                <a:cs typeface="Tahoma" panose="020B0604030504040204" pitchFamily="34" charset="0"/>
              </a:rPr>
              <a:t>Genome</a:t>
            </a:r>
            <a:r>
              <a:rPr lang="it-IT" altLang="it-IT" sz="2000" b="0" kern="0" dirty="0" smtClean="0">
                <a:solidFill>
                  <a:srgbClr val="000000"/>
                </a:solidFill>
                <a:latin typeface="RotisSemiSerif"/>
                <a:ea typeface="Tahoma" panose="020B0604030504040204" pitchFamily="34" charset="0"/>
                <a:cs typeface="Tahoma" panose="020B0604030504040204" pitchFamily="34" charset="0"/>
              </a:rPr>
              <a:t> array copre intero genoma mentre esistono </a:t>
            </a:r>
            <a:r>
              <a:rPr lang="it-IT" altLang="it-IT" sz="2000" b="0" kern="0" dirty="0" err="1" smtClean="0">
                <a:solidFill>
                  <a:srgbClr val="000000"/>
                </a:solidFill>
                <a:latin typeface="RotisSemiSerif"/>
                <a:ea typeface="Tahoma" panose="020B0604030504040204" pitchFamily="34" charset="0"/>
                <a:cs typeface="Tahoma" panose="020B0604030504040204" pitchFamily="34" charset="0"/>
              </a:rPr>
              <a:t>targeted</a:t>
            </a:r>
            <a:r>
              <a:rPr lang="it-IT" altLang="it-IT" sz="2000" b="0" kern="0" dirty="0" smtClean="0">
                <a:solidFill>
                  <a:srgbClr val="000000"/>
                </a:solidFill>
                <a:latin typeface="RotisSemiSerif"/>
                <a:ea typeface="Tahoma" panose="020B0604030504040204" pitchFamily="34" charset="0"/>
                <a:cs typeface="Tahoma" panose="020B0604030504040204" pitchFamily="34" charset="0"/>
              </a:rPr>
              <a:t> array che studiano nello specifico alcuni loci </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kumimoji="0" lang="it-IT" altLang="it-IT" sz="2000" b="0" i="0" u="none" strike="noStrike" kern="0" cap="none" spc="0" normalizeH="0" baseline="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Attualmente</a:t>
            </a:r>
            <a:r>
              <a:rPr kumimoji="0" lang="it-IT" altLang="it-IT" sz="2000" b="0" i="0" u="none" strike="noStrike" kern="0" cap="none" spc="0" normalizeH="0" noProof="0" dirty="0" smtClean="0">
                <a:ln>
                  <a:noFill/>
                </a:ln>
                <a:solidFill>
                  <a:srgbClr val="000000"/>
                </a:solidFill>
                <a:effectLst/>
                <a:uLnTx/>
                <a:uFillTx/>
                <a:latin typeface="RotisSemiSerif"/>
                <a:ea typeface="Tahoma" panose="020B0604030504040204" pitchFamily="34" charset="0"/>
                <a:cs typeface="Tahoma" panose="020B0604030504040204" pitchFamily="34" charset="0"/>
              </a:rPr>
              <a:t> l’indicazione è per l’esecuzione del trio (paziente + entrambi i genitori prelevati contemporaneamente) per poter interpretare delezioni e duplicazioni non sempre chiaramente patogenetiche o benigne</a:t>
            </a:r>
          </a:p>
        </p:txBody>
      </p:sp>
      <p:sp>
        <p:nvSpPr>
          <p:cNvPr id="3" name="CasellaDiTesto 2"/>
          <p:cNvSpPr txBox="1"/>
          <p:nvPr/>
        </p:nvSpPr>
        <p:spPr>
          <a:xfrm>
            <a:off x="1662637" y="460693"/>
            <a:ext cx="8229642" cy="586252"/>
          </a:xfrm>
          <a:prstGeom prst="rect">
            <a:avLst/>
          </a:prstGeom>
          <a:noFill/>
        </p:spPr>
        <p:txBody>
          <a:bodyPr wrap="square" rtlCol="0">
            <a:spAutoFit/>
          </a:bodyPr>
          <a:lstStyle/>
          <a:p>
            <a:pPr algn="ctr"/>
            <a:r>
              <a:rPr lang="it-IT" sz="3208" dirty="0" smtClean="0">
                <a:solidFill>
                  <a:srgbClr val="0070C0"/>
                </a:solidFill>
                <a:latin typeface="+mn-lt"/>
              </a:rPr>
              <a:t>CGH array</a:t>
            </a:r>
            <a:endParaRPr lang="it-IT" sz="3208" dirty="0">
              <a:solidFill>
                <a:srgbClr val="0070C0"/>
              </a:solidFill>
              <a:latin typeface="+mn-lt"/>
            </a:endParaRPr>
          </a:p>
        </p:txBody>
      </p:sp>
      <p:cxnSp>
        <p:nvCxnSpPr>
          <p:cNvPr id="4" name="Connettore 1 3"/>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5798693"/>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343577" y="299142"/>
            <a:ext cx="8597900" cy="658813"/>
          </a:xfrm>
        </p:spPr>
        <p:txBody>
          <a:bodyPr lIns="104287" tIns="52144" rIns="104287" bIns="52144" anchor="b"/>
          <a:lstStyle/>
          <a:p>
            <a:pPr algn="ctr" eaLnBrk="1" hangingPunct="1"/>
            <a:r>
              <a:rPr lang="it-IT" altLang="it-IT" dirty="0" smtClean="0">
                <a:ea typeface="ＭＳ Ｐゴシック" panose="020B0600070205080204" pitchFamily="34" charset="-128"/>
              </a:rPr>
              <a:t>  </a:t>
            </a:r>
            <a:r>
              <a:rPr lang="it-IT" altLang="it-IT" b="1" dirty="0" smtClean="0">
                <a:latin typeface="RotisSemiSerif"/>
                <a:ea typeface="ＭＳ Ｐゴシック" panose="020B0600070205080204" pitchFamily="34" charset="-128"/>
                <a:cs typeface="Times New Roman" panose="02020603050405020304" pitchFamily="18" charset="0"/>
              </a:rPr>
              <a:t>Ritardo mentale: Che cos’è</a:t>
            </a:r>
          </a:p>
        </p:txBody>
      </p:sp>
      <p:sp>
        <p:nvSpPr>
          <p:cNvPr id="7171" name="Rectangle 3"/>
          <p:cNvSpPr>
            <a:spLocks noGrp="1" noChangeArrowheads="1"/>
          </p:cNvSpPr>
          <p:nvPr>
            <p:ph type="body" idx="4294967295"/>
          </p:nvPr>
        </p:nvSpPr>
        <p:spPr>
          <a:xfrm>
            <a:off x="949877" y="1222794"/>
            <a:ext cx="8991600" cy="2145865"/>
          </a:xfrm>
        </p:spPr>
        <p:txBody>
          <a:bodyPr lIns="104287" tIns="52144" rIns="104287" bIns="52144"/>
          <a:lstStyle/>
          <a:p>
            <a:pPr eaLnBrk="1" hangingPunct="1">
              <a:lnSpc>
                <a:spcPct val="90000"/>
              </a:lnSpc>
              <a:buFontTx/>
              <a:buNone/>
            </a:pPr>
            <a:r>
              <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rPr>
              <a:t>	American </a:t>
            </a:r>
            <a:r>
              <a:rPr lang="it-IT" altLang="it-IT" sz="2600" i="1" dirty="0" err="1" smtClean="0">
                <a:solidFill>
                  <a:srgbClr val="000000"/>
                </a:solidFill>
                <a:latin typeface="RotisSemiSerif"/>
                <a:ea typeface="ＭＳ Ｐゴシック" panose="020B0600070205080204" pitchFamily="34" charset="-128"/>
                <a:cs typeface="Times New Roman" panose="02020603050405020304" pitchFamily="18" charset="0"/>
              </a:rPr>
              <a:t>Association</a:t>
            </a:r>
            <a:r>
              <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rPr>
              <a:t> on </a:t>
            </a:r>
            <a:r>
              <a:rPr lang="it-IT" altLang="it-IT" sz="2600" i="1" dirty="0" err="1" smtClean="0">
                <a:solidFill>
                  <a:srgbClr val="000000"/>
                </a:solidFill>
                <a:latin typeface="RotisSemiSerif"/>
                <a:ea typeface="ＭＳ Ｐゴシック" panose="020B0600070205080204" pitchFamily="34" charset="-128"/>
                <a:cs typeface="Times New Roman" panose="02020603050405020304" pitchFamily="18" charset="0"/>
              </a:rPr>
              <a:t>intellectual</a:t>
            </a:r>
            <a:r>
              <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rPr>
              <a:t> and </a:t>
            </a:r>
            <a:r>
              <a:rPr lang="it-IT" altLang="it-IT" sz="2600" i="1" dirty="0" err="1" smtClean="0">
                <a:solidFill>
                  <a:srgbClr val="000000"/>
                </a:solidFill>
                <a:latin typeface="RotisSemiSerif"/>
                <a:ea typeface="ＭＳ Ｐゴシック" panose="020B0600070205080204" pitchFamily="34" charset="-128"/>
                <a:cs typeface="Times New Roman" panose="02020603050405020304" pitchFamily="18" charset="0"/>
              </a:rPr>
              <a:t>developmental</a:t>
            </a:r>
            <a:r>
              <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rPr>
              <a:t> </a:t>
            </a:r>
            <a:r>
              <a:rPr lang="it-IT" altLang="it-IT" sz="2600" i="1" dirty="0" err="1" smtClean="0">
                <a:solidFill>
                  <a:srgbClr val="000000"/>
                </a:solidFill>
                <a:latin typeface="RotisSemiSerif"/>
                <a:ea typeface="ＭＳ Ｐゴシック" panose="020B0600070205080204" pitchFamily="34" charset="-128"/>
                <a:cs typeface="Times New Roman" panose="02020603050405020304" pitchFamily="18" charset="0"/>
              </a:rPr>
              <a:t>disabilities</a:t>
            </a:r>
            <a:r>
              <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rPr>
              <a:t> (AAIDD)</a:t>
            </a:r>
          </a:p>
          <a:p>
            <a:pPr eaLnBrk="1" hangingPunct="1">
              <a:lnSpc>
                <a:spcPct val="90000"/>
              </a:lnSpc>
              <a:buFontTx/>
              <a:buNone/>
            </a:pPr>
            <a:r>
              <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rPr>
              <a:t>	DSM IV </a:t>
            </a:r>
          </a:p>
          <a:p>
            <a:pPr eaLnBrk="1" hangingPunct="1">
              <a:lnSpc>
                <a:spcPct val="90000"/>
              </a:lnSpc>
              <a:buFontTx/>
              <a:buNone/>
            </a:pPr>
            <a:r>
              <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rPr>
              <a:t>	ICD-10</a:t>
            </a:r>
          </a:p>
          <a:p>
            <a:pPr eaLnBrk="1" hangingPunct="1">
              <a:lnSpc>
                <a:spcPct val="90000"/>
              </a:lnSpc>
              <a:buFontTx/>
              <a:buNone/>
            </a:pPr>
            <a:endParaRPr lang="it-IT" altLang="it-IT" sz="2600" i="1" dirty="0" smtClean="0">
              <a:solidFill>
                <a:srgbClr val="000000"/>
              </a:solidFill>
              <a:latin typeface="RotisSemiSerif"/>
              <a:ea typeface="ＭＳ Ｐゴシック" panose="020B0600070205080204" pitchFamily="34" charset="-128"/>
              <a:cs typeface="Times New Roman" panose="02020603050405020304" pitchFamily="18" charset="0"/>
            </a:endParaRPr>
          </a:p>
        </p:txBody>
      </p:sp>
      <p:graphicFrame>
        <p:nvGraphicFramePr>
          <p:cNvPr id="2" name="Diagramma 1"/>
          <p:cNvGraphicFramePr/>
          <p:nvPr>
            <p:extLst>
              <p:ext uri="{D42A27DB-BD31-4B8C-83A1-F6EECF244321}">
                <p14:modId xmlns:p14="http://schemas.microsoft.com/office/powerpoint/2010/main" val="133562272"/>
              </p:ext>
            </p:extLst>
          </p:nvPr>
        </p:nvGraphicFramePr>
        <p:xfrm>
          <a:off x="1966445" y="2017433"/>
          <a:ext cx="7774044" cy="4969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Connettore 1 3"/>
          <p:cNvCxnSpPr/>
          <p:nvPr/>
        </p:nvCxnSpPr>
        <p:spPr bwMode="auto">
          <a:xfrm>
            <a:off x="1099930" y="957955"/>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96347" y="1462998"/>
            <a:ext cx="9833113" cy="5607050"/>
          </a:xfrm>
          <a:prstGeom prst="rect">
            <a:avLst/>
          </a:prstGeom>
        </p:spPr>
        <p:txBody>
          <a:bodyPr/>
          <a:lstStyle/>
          <a:p>
            <a:pPr marL="373063" lvl="0" indent="-373063" defTabSz="995363">
              <a:spcBef>
                <a:spcPct val="20000"/>
              </a:spcBef>
              <a:buFontTx/>
              <a:buChar char="•"/>
              <a:defRPr/>
            </a:pPr>
            <a:r>
              <a:rPr lang="it-IT" altLang="it-IT" sz="2200" b="0" kern="0" dirty="0" smtClean="0">
                <a:solidFill>
                  <a:srgbClr val="000000"/>
                </a:solidFill>
                <a:latin typeface="RotisSemiSerif"/>
              </a:rPr>
              <a:t>Giudizio clinico del genetista relativamente a interpretazione di </a:t>
            </a:r>
            <a:r>
              <a:rPr lang="it-IT" altLang="it-IT" sz="2200" b="0" kern="0" dirty="0" err="1" smtClean="0">
                <a:solidFill>
                  <a:srgbClr val="000000"/>
                </a:solidFill>
                <a:latin typeface="RotisSemiSerif"/>
              </a:rPr>
              <a:t>CNVs</a:t>
            </a:r>
            <a:r>
              <a:rPr lang="it-IT" altLang="it-IT" sz="2200" b="0" kern="0" dirty="0" smtClean="0">
                <a:solidFill>
                  <a:srgbClr val="000000"/>
                </a:solidFill>
                <a:latin typeface="RotisSemiSerif"/>
              </a:rPr>
              <a:t> “piccole” in pz con lievi disabilità e ricorrenti in altri familiari con grado differente di impairment cognitivo</a:t>
            </a:r>
          </a:p>
          <a:p>
            <a:pPr marL="373063" lvl="0" indent="-373063" defTabSz="995363">
              <a:spcBef>
                <a:spcPct val="20000"/>
              </a:spcBef>
              <a:buFontTx/>
              <a:buChar char="•"/>
              <a:defRPr/>
            </a:pPr>
            <a:endParaRPr lang="it-IT" altLang="it-IT" sz="2200" b="0" kern="0" dirty="0" smtClean="0">
              <a:solidFill>
                <a:srgbClr val="000000"/>
              </a:solidFill>
              <a:latin typeface="RotisSemiSerif"/>
            </a:endParaRPr>
          </a:p>
          <a:p>
            <a:pPr marL="373063" indent="-373063" defTabSz="995363">
              <a:spcBef>
                <a:spcPct val="20000"/>
              </a:spcBef>
              <a:buFontTx/>
              <a:buChar char="•"/>
              <a:defRPr/>
            </a:pPr>
            <a:r>
              <a:rPr lang="it-IT" altLang="it-IT" sz="2200" b="0" kern="0" dirty="0" err="1" smtClean="0">
                <a:solidFill>
                  <a:srgbClr val="000000"/>
                </a:solidFill>
                <a:latin typeface="RotisSemiSerif"/>
              </a:rPr>
              <a:t>CNVs</a:t>
            </a:r>
            <a:r>
              <a:rPr lang="it-IT" altLang="it-IT" sz="2200" b="0" kern="0" dirty="0" smtClean="0">
                <a:solidFill>
                  <a:srgbClr val="000000"/>
                </a:solidFill>
                <a:latin typeface="RotisSemiSerif"/>
              </a:rPr>
              <a:t> </a:t>
            </a:r>
            <a:r>
              <a:rPr lang="it-IT" altLang="it-IT" sz="2200" b="0" kern="0" dirty="0" err="1" smtClean="0">
                <a:solidFill>
                  <a:srgbClr val="000000"/>
                </a:solidFill>
                <a:latin typeface="RotisSemiSerif"/>
              </a:rPr>
              <a:t>penentranza</a:t>
            </a:r>
            <a:r>
              <a:rPr lang="it-IT" altLang="it-IT" sz="2200" b="0" kern="0" dirty="0" smtClean="0">
                <a:solidFill>
                  <a:srgbClr val="000000"/>
                </a:solidFill>
                <a:latin typeface="RotisSemiSerif"/>
              </a:rPr>
              <a:t> variabile o incompleta</a:t>
            </a:r>
          </a:p>
          <a:p>
            <a:pPr marL="373063" indent="-373063" defTabSz="995363">
              <a:spcBef>
                <a:spcPct val="20000"/>
              </a:spcBef>
              <a:buFontTx/>
              <a:buChar char="•"/>
              <a:defRPr/>
            </a:pPr>
            <a:endParaRPr lang="it-IT" altLang="it-IT" sz="2200" b="0" kern="0" dirty="0" smtClean="0">
              <a:solidFill>
                <a:srgbClr val="000000"/>
              </a:solidFill>
              <a:latin typeface="RotisSemiSerif"/>
            </a:endParaRPr>
          </a:p>
          <a:p>
            <a:pPr marL="373063" lvl="0" indent="-373063" defTabSz="995363">
              <a:spcBef>
                <a:spcPct val="20000"/>
              </a:spcBef>
              <a:buFontTx/>
              <a:buChar char="•"/>
              <a:defRPr/>
            </a:pPr>
            <a:r>
              <a:rPr lang="it-IT" altLang="it-IT" sz="2200" b="0" kern="0" dirty="0" smtClean="0">
                <a:solidFill>
                  <a:srgbClr val="000000"/>
                </a:solidFill>
                <a:latin typeface="RotisSemiSerif"/>
              </a:rPr>
              <a:t>In tutti i casi ma soprattutto in questi consulenza genetica</a:t>
            </a:r>
          </a:p>
          <a:p>
            <a:pPr marL="373063" lvl="0" indent="-373063" defTabSz="995363">
              <a:spcBef>
                <a:spcPct val="20000"/>
              </a:spcBef>
              <a:buFontTx/>
              <a:buChar char="•"/>
              <a:defRPr/>
            </a:pPr>
            <a:endParaRPr lang="it-IT" altLang="it-IT" sz="2200" b="0" kern="0" dirty="0" smtClean="0">
              <a:solidFill>
                <a:srgbClr val="000000"/>
              </a:solidFill>
              <a:latin typeface="RotisSemiSerif"/>
            </a:endParaRPr>
          </a:p>
          <a:p>
            <a:pPr marL="373063" indent="-373063" defTabSz="995363">
              <a:spcBef>
                <a:spcPct val="20000"/>
              </a:spcBef>
              <a:buFontTx/>
              <a:buChar char="•"/>
              <a:defRPr/>
            </a:pPr>
            <a:r>
              <a:rPr lang="en-US" altLang="it-IT" sz="2200" b="0" kern="0" dirty="0" smtClean="0">
                <a:solidFill>
                  <a:srgbClr val="000000"/>
                </a:solidFill>
                <a:latin typeface="RotisSemiSerif"/>
              </a:rPr>
              <a:t>Database of Genomic Variants (http://projects.tcag.ca/variation/) and the database DECIPHER (https://decipher.sanger.ac.uj/) catalogue chromosomal imbalances and list the associated phenotypes with appropriate references</a:t>
            </a:r>
          </a:p>
        </p:txBody>
      </p:sp>
      <p:sp>
        <p:nvSpPr>
          <p:cNvPr id="3" name="CasellaDiTesto 2"/>
          <p:cNvSpPr txBox="1"/>
          <p:nvPr/>
        </p:nvSpPr>
        <p:spPr>
          <a:xfrm>
            <a:off x="1662637" y="460693"/>
            <a:ext cx="8229642" cy="586252"/>
          </a:xfrm>
          <a:prstGeom prst="rect">
            <a:avLst/>
          </a:prstGeom>
          <a:noFill/>
        </p:spPr>
        <p:txBody>
          <a:bodyPr wrap="square" rtlCol="0">
            <a:spAutoFit/>
          </a:bodyPr>
          <a:lstStyle/>
          <a:p>
            <a:pPr algn="ctr"/>
            <a:r>
              <a:rPr lang="it-IT" sz="3208" dirty="0" smtClean="0">
                <a:solidFill>
                  <a:srgbClr val="0070C0"/>
                </a:solidFill>
                <a:latin typeface="+mn-lt"/>
              </a:rPr>
              <a:t>Interpretazione CGH array</a:t>
            </a:r>
            <a:endParaRPr lang="it-IT" sz="3208" dirty="0">
              <a:solidFill>
                <a:srgbClr val="0070C0"/>
              </a:solidFill>
              <a:latin typeface="+mn-lt"/>
            </a:endParaRPr>
          </a:p>
        </p:txBody>
      </p:sp>
      <p:cxnSp>
        <p:nvCxnSpPr>
          <p:cNvPr id="4" name="Connettore 1 3"/>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04916" y="314772"/>
            <a:ext cx="8229642" cy="586252"/>
          </a:xfrm>
          <a:prstGeom prst="rect">
            <a:avLst/>
          </a:prstGeom>
          <a:noFill/>
        </p:spPr>
        <p:txBody>
          <a:bodyPr wrap="square" rtlCol="0">
            <a:spAutoFit/>
          </a:bodyPr>
          <a:lstStyle/>
          <a:p>
            <a:pPr algn="ctr"/>
            <a:r>
              <a:rPr lang="it-IT" sz="3208" dirty="0" err="1" smtClean="0">
                <a:solidFill>
                  <a:srgbClr val="0070C0"/>
                </a:solidFill>
                <a:latin typeface="+mn-lt"/>
              </a:rPr>
              <a:t>Neuroimaging</a:t>
            </a:r>
            <a:endParaRPr lang="it-IT" sz="3208" dirty="0">
              <a:solidFill>
                <a:srgbClr val="0070C0"/>
              </a:solidFill>
              <a:latin typeface="+mn-lt"/>
            </a:endParaRPr>
          </a:p>
        </p:txBody>
      </p:sp>
      <p:sp>
        <p:nvSpPr>
          <p:cNvPr id="4" name="Freccia a destra 3"/>
          <p:cNvSpPr/>
          <p:nvPr/>
        </p:nvSpPr>
        <p:spPr bwMode="auto">
          <a:xfrm>
            <a:off x="4856813" y="2833141"/>
            <a:ext cx="539646" cy="344774"/>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5" name="Freccia a destra 4"/>
          <p:cNvSpPr/>
          <p:nvPr/>
        </p:nvSpPr>
        <p:spPr bwMode="auto">
          <a:xfrm>
            <a:off x="5021705" y="2968052"/>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grpSp>
        <p:nvGrpSpPr>
          <p:cNvPr id="8" name="Gruppo 7"/>
          <p:cNvGrpSpPr/>
          <p:nvPr/>
        </p:nvGrpSpPr>
        <p:grpSpPr>
          <a:xfrm>
            <a:off x="516835" y="1213734"/>
            <a:ext cx="10058400" cy="5607050"/>
            <a:chOff x="516835" y="1107718"/>
            <a:chExt cx="10058400" cy="5607050"/>
          </a:xfrm>
        </p:grpSpPr>
        <p:sp>
          <p:nvSpPr>
            <p:cNvPr id="2" name="Rectangle 3"/>
            <p:cNvSpPr txBox="1">
              <a:spLocks noChangeArrowheads="1"/>
            </p:cNvSpPr>
            <p:nvPr/>
          </p:nvSpPr>
          <p:spPr>
            <a:xfrm>
              <a:off x="516835" y="1107718"/>
              <a:ext cx="10058400"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Considerato un esame di secondo livello</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Utile a identificare brain </a:t>
              </a:r>
              <a:r>
                <a:rPr lang="it-IT" altLang="it-IT" sz="2000" b="0" kern="0" dirty="0" err="1" smtClean="0">
                  <a:solidFill>
                    <a:srgbClr val="000000"/>
                  </a:solidFill>
                  <a:latin typeface="RotisSemiSerif"/>
                </a:rPr>
                <a:t>anomalies</a:t>
              </a:r>
              <a:r>
                <a:rPr lang="it-IT" altLang="it-IT" sz="2000" b="0" kern="0" dirty="0" smtClean="0">
                  <a:solidFill>
                    <a:srgbClr val="000000"/>
                  </a:solidFill>
                  <a:latin typeface="RotisSemiSerif"/>
                </a:rPr>
                <a:t> ma solo in pochi casi le brain </a:t>
              </a:r>
              <a:r>
                <a:rPr lang="it-IT" altLang="it-IT" sz="2000" b="0" kern="0" dirty="0" err="1" smtClean="0">
                  <a:solidFill>
                    <a:srgbClr val="000000"/>
                  </a:solidFill>
                  <a:latin typeface="RotisSemiSerif"/>
                </a:rPr>
                <a:t>anomalies</a:t>
              </a:r>
              <a:r>
                <a:rPr lang="it-IT" altLang="it-IT" sz="2000" b="0" kern="0" dirty="0" smtClean="0">
                  <a:solidFill>
                    <a:srgbClr val="000000"/>
                  </a:solidFill>
                  <a:latin typeface="RotisSemiSerif"/>
                </a:rPr>
                <a:t> posso aiutare al processo diagnostico (ad esempio gene </a:t>
              </a:r>
              <a:r>
                <a:rPr lang="it-IT" altLang="it-IT" sz="2000" b="0" kern="0" dirty="0" err="1" smtClean="0">
                  <a:solidFill>
                    <a:srgbClr val="000000"/>
                  </a:solidFill>
                  <a:latin typeface="RotisSemiSerif"/>
                </a:rPr>
                <a:t>Cask</a:t>
              </a:r>
              <a:r>
                <a:rPr lang="it-IT" altLang="it-IT" sz="2000" b="0" kern="0" dirty="0" smtClean="0">
                  <a:solidFill>
                    <a:srgbClr val="000000"/>
                  </a:solidFill>
                  <a:latin typeface="RotisSemiSerif"/>
                </a:rPr>
                <a:t>, Ophn1)</a:t>
              </a:r>
              <a:endParaRPr lang="it-IT" altLang="it-IT" sz="2000" b="0" kern="0" dirty="0">
                <a:solidFill>
                  <a:srgbClr val="000000"/>
                </a:solidFill>
                <a:latin typeface="RotisSemiSerif"/>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Diversi studi confronto resa diagnostica </a:t>
              </a:r>
              <a:r>
                <a:rPr lang="it-IT" altLang="it-IT" sz="2000" b="0" kern="0" dirty="0" err="1" smtClean="0">
                  <a:solidFill>
                    <a:srgbClr val="000000"/>
                  </a:solidFill>
                  <a:latin typeface="RotisSemiSerif"/>
                </a:rPr>
                <a:t>neuroimmagini</a:t>
              </a:r>
              <a:r>
                <a:rPr lang="it-IT" altLang="it-IT" sz="2000" b="0" kern="0" dirty="0" smtClean="0">
                  <a:solidFill>
                    <a:srgbClr val="000000"/>
                  </a:solidFill>
                  <a:latin typeface="RotisSemiSerif"/>
                </a:rPr>
                <a:t> se effettuate come screening nella DI oppure per la presenza di segni focali e/o anomalie della CC            </a:t>
              </a:r>
              <a:r>
                <a:rPr lang="it-IT" altLang="it-IT" sz="2000" b="0" kern="0" dirty="0" err="1" smtClean="0">
                  <a:solidFill>
                    <a:srgbClr val="000000"/>
                  </a:solidFill>
                  <a:latin typeface="RotisSemiSerif"/>
                </a:rPr>
                <a:t>Shevell</a:t>
              </a:r>
              <a:r>
                <a:rPr lang="it-IT" altLang="it-IT" sz="2000" b="0" kern="0" dirty="0" smtClean="0">
                  <a:solidFill>
                    <a:srgbClr val="000000"/>
                  </a:solidFill>
                  <a:latin typeface="RotisSemiSerif"/>
                </a:rPr>
                <a:t> et al (2000) 13.9% versus 41.2%; Griffiths et al (2011) 7.5% versus 28%</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American College </a:t>
              </a:r>
              <a:r>
                <a:rPr lang="it-IT" altLang="it-IT" sz="2000" b="0" kern="0" dirty="0" err="1" smtClean="0">
                  <a:solidFill>
                    <a:srgbClr val="000000"/>
                  </a:solidFill>
                  <a:latin typeface="RotisSemiSerif"/>
                </a:rPr>
                <a:t>Medical</a:t>
              </a:r>
              <a:r>
                <a:rPr lang="it-IT" altLang="it-IT" sz="2000" b="0" kern="0" dirty="0" smtClean="0">
                  <a:solidFill>
                    <a:srgbClr val="000000"/>
                  </a:solidFill>
                  <a:latin typeface="RotisSemiSerif"/>
                </a:rPr>
                <a:t> Genetics </a:t>
              </a:r>
              <a:r>
                <a:rPr lang="it-IT" altLang="it-IT" sz="2000" b="0" kern="0" dirty="0" err="1" smtClean="0">
                  <a:solidFill>
                    <a:srgbClr val="000000"/>
                  </a:solidFill>
                  <a:latin typeface="RotisSemiSerif"/>
                </a:rPr>
                <a:t>Consensus</a:t>
              </a:r>
              <a:r>
                <a:rPr lang="it-IT" altLang="it-IT" sz="2000" b="0" kern="0" dirty="0" smtClean="0">
                  <a:solidFill>
                    <a:srgbClr val="000000"/>
                  </a:solidFill>
                  <a:latin typeface="RotisSemiSerif"/>
                </a:rPr>
                <a:t> Conference Report </a:t>
              </a:r>
              <a:r>
                <a:rPr lang="it-IT" altLang="it-IT" sz="2000" b="0" kern="0" dirty="0" err="1" smtClean="0">
                  <a:solidFill>
                    <a:srgbClr val="000000"/>
                  </a:solidFill>
                  <a:latin typeface="RotisSemiSerif"/>
                </a:rPr>
                <a:t>neuroimaging</a:t>
              </a:r>
              <a:r>
                <a:rPr lang="it-IT" altLang="it-IT" sz="2000" b="0" kern="0" dirty="0" smtClean="0">
                  <a:solidFill>
                    <a:srgbClr val="000000"/>
                  </a:solidFill>
                  <a:latin typeface="RotisSemiSerif"/>
                </a:rPr>
                <a:t> in pz senza anomalie CC e senza segni all’EON da non considerare come “standard of </a:t>
              </a:r>
              <a:r>
                <a:rPr lang="it-IT" altLang="it-IT" sz="2000" b="0" kern="0" dirty="0" err="1" smtClean="0">
                  <a:solidFill>
                    <a:srgbClr val="000000"/>
                  </a:solidFill>
                  <a:latin typeface="RotisSemiSerif"/>
                </a:rPr>
                <a:t>practise</a:t>
              </a:r>
              <a:r>
                <a:rPr lang="it-IT" altLang="it-IT" sz="2000" b="0" kern="0" dirty="0" smtClean="0">
                  <a:solidFill>
                    <a:srgbClr val="000000"/>
                  </a:solidFill>
                  <a:latin typeface="RotisSemiSerif"/>
                </a:rPr>
                <a:t>”</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Scelta di eseguire </a:t>
              </a:r>
              <a:r>
                <a:rPr lang="it-IT" altLang="it-IT" sz="2000" b="0" kern="0" dirty="0" err="1" smtClean="0">
                  <a:solidFill>
                    <a:srgbClr val="000000"/>
                  </a:solidFill>
                  <a:latin typeface="RotisSemiSerif"/>
                </a:rPr>
                <a:t>neuroimmagine</a:t>
              </a:r>
              <a:r>
                <a:rPr lang="it-IT" altLang="it-IT" sz="2000" b="0" kern="0" dirty="0" smtClean="0">
                  <a:solidFill>
                    <a:srgbClr val="000000"/>
                  </a:solidFill>
                  <a:latin typeface="RotisSemiSerif"/>
                </a:rPr>
                <a:t> deve necessariamente seguire (</a:t>
              </a:r>
              <a:r>
                <a:rPr lang="it-IT" altLang="it-IT" sz="2000" u="sng" kern="0" dirty="0" smtClean="0">
                  <a:solidFill>
                    <a:srgbClr val="000000"/>
                  </a:solidFill>
                  <a:latin typeface="RotisSemiSerif"/>
                </a:rPr>
                <a:t>e non precedere</a:t>
              </a:r>
              <a:r>
                <a:rPr lang="it-IT" altLang="it-IT" sz="2000" b="0" kern="0" dirty="0" smtClean="0">
                  <a:solidFill>
                    <a:srgbClr val="000000"/>
                  </a:solidFill>
                  <a:latin typeface="RotisSemiSerif"/>
                </a:rPr>
                <a:t>) un </a:t>
              </a:r>
              <a:r>
                <a:rPr lang="it-IT" altLang="it-IT" sz="2000" b="0" kern="0" dirty="0" err="1" smtClean="0">
                  <a:solidFill>
                    <a:srgbClr val="000000"/>
                  </a:solidFill>
                  <a:latin typeface="RotisSemiSerif"/>
                </a:rPr>
                <a:t>assessment</a:t>
              </a:r>
              <a:r>
                <a:rPr lang="it-IT" altLang="it-IT" sz="2000" b="0" kern="0" dirty="0" smtClean="0">
                  <a:solidFill>
                    <a:srgbClr val="000000"/>
                  </a:solidFill>
                  <a:latin typeface="RotisSemiSerif"/>
                </a:rPr>
                <a:t> neurologico </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Uno studio del 2005 (Martine et al) e uno del 2009 (</a:t>
              </a:r>
              <a:r>
                <a:rPr lang="it-IT" altLang="it-IT" sz="2000" b="0" kern="0" dirty="0" err="1">
                  <a:solidFill>
                    <a:srgbClr val="000000"/>
                  </a:solidFill>
                  <a:latin typeface="RotisSemiSerif"/>
                </a:rPr>
                <a:t>V</a:t>
              </a:r>
              <a:r>
                <a:rPr lang="it-IT" altLang="it-IT" sz="2000" b="0" kern="0" dirty="0" err="1" smtClean="0">
                  <a:solidFill>
                    <a:srgbClr val="000000"/>
                  </a:solidFill>
                  <a:latin typeface="RotisSemiSerif"/>
                </a:rPr>
                <a:t>erbruggen</a:t>
              </a:r>
              <a:r>
                <a:rPr lang="it-IT" altLang="it-IT" sz="2000" b="0" kern="0" dirty="0" smtClean="0">
                  <a:solidFill>
                    <a:srgbClr val="000000"/>
                  </a:solidFill>
                  <a:latin typeface="RotisSemiSerif"/>
                </a:rPr>
                <a:t> et al) non utilità di spettroscopia nella definizione diagnostica in casi ad eziologia incerta </a:t>
              </a:r>
              <a:r>
                <a:rPr lang="it-IT" altLang="it-IT" sz="2000" b="0" kern="0" dirty="0">
                  <a:solidFill>
                    <a:srgbClr val="000000"/>
                  </a:solidFill>
                  <a:latin typeface="RotisSemiSerif"/>
                </a:rPr>
                <a:t>(</a:t>
              </a:r>
              <a:r>
                <a:rPr lang="it-IT" altLang="it-IT" sz="2000" b="0" kern="0" dirty="0" smtClean="0">
                  <a:solidFill>
                    <a:srgbClr val="000000"/>
                  </a:solidFill>
                  <a:latin typeface="RotisSemiSerif"/>
                </a:rPr>
                <a:t>il primo non mostrava differenze alla spettroscopia in 3 gruppi di pz con lieve </a:t>
              </a:r>
              <a:r>
                <a:rPr lang="it-IT" altLang="it-IT" sz="2000" b="0" kern="0" dirty="0" err="1" smtClean="0">
                  <a:solidFill>
                    <a:srgbClr val="000000"/>
                  </a:solidFill>
                  <a:latin typeface="RotisSemiSerif"/>
                </a:rPr>
                <a:t>mod</a:t>
              </a:r>
              <a:r>
                <a:rPr lang="it-IT" altLang="it-IT" sz="2000" b="0" kern="0" dirty="0" smtClean="0">
                  <a:solidFill>
                    <a:srgbClr val="000000"/>
                  </a:solidFill>
                  <a:latin typeface="RotisSemiSerif"/>
                </a:rPr>
                <a:t> e severo DI)</a:t>
              </a:r>
            </a:p>
          </p:txBody>
        </p:sp>
        <p:sp>
          <p:nvSpPr>
            <p:cNvPr id="6" name="Freccia a destra 5"/>
            <p:cNvSpPr/>
            <p:nvPr/>
          </p:nvSpPr>
          <p:spPr bwMode="auto">
            <a:xfrm>
              <a:off x="8768327" y="2525359"/>
              <a:ext cx="614213" cy="212411"/>
            </a:xfrm>
            <a:prstGeom prst="rightArrow">
              <a:avLst/>
            </a:prstGeom>
            <a:solidFill>
              <a:schemeClr val="accent2">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rgbClr val="FF0000"/>
                </a:solidFill>
                <a:effectLst/>
                <a:latin typeface="Verdana" pitchFamily="-106" charset="0"/>
              </a:endParaRPr>
            </a:p>
          </p:txBody>
        </p:sp>
      </p:grpSp>
      <p:cxnSp>
        <p:nvCxnSpPr>
          <p:cNvPr id="7" name="Connettore 1 6"/>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36104" y="1519598"/>
            <a:ext cx="10052534"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kumimoji="0" lang="it-IT" altLang="it-IT" sz="1800" b="0" i="0" u="none" strike="noStrike" kern="0" cap="none" spc="0" normalizeH="0" baseline="0" noProof="0" dirty="0" err="1" smtClean="0">
                <a:ln>
                  <a:noFill/>
                </a:ln>
                <a:solidFill>
                  <a:srgbClr val="000000"/>
                </a:solidFill>
                <a:effectLst/>
                <a:uLnTx/>
                <a:uFillTx/>
                <a:latin typeface="RotisSemiSerif"/>
              </a:rPr>
              <a:t>Rispett</a:t>
            </a:r>
            <a:r>
              <a:rPr lang="it-IT" altLang="it-IT" sz="1800" b="0" kern="0" dirty="0" smtClean="0">
                <a:solidFill>
                  <a:srgbClr val="000000"/>
                </a:solidFill>
                <a:latin typeface="RotisSemiSerif"/>
              </a:rPr>
              <a:t>o al 2006 pubblicazione delle precedenti linee guida di AAP prevalenza di malattie metaboliche ereditarie rimane bassa (0-5%) ma </a:t>
            </a:r>
            <a:r>
              <a:rPr lang="it-IT" altLang="it-IT" sz="1800" b="0" kern="0" dirty="0" err="1" smtClean="0">
                <a:solidFill>
                  <a:srgbClr val="000000"/>
                </a:solidFill>
                <a:latin typeface="RotisSemiSerif"/>
              </a:rPr>
              <a:t>outcome</a:t>
            </a:r>
            <a:r>
              <a:rPr lang="it-IT" altLang="it-IT" sz="1800" b="0" kern="0" dirty="0" smtClean="0">
                <a:solidFill>
                  <a:srgbClr val="000000"/>
                </a:solidFill>
                <a:latin typeface="RotisSemiSerif"/>
              </a:rPr>
              <a:t> migliori dopo diagnosi e trattamento (81 disordini trattabili)</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1800" b="0" kern="0" dirty="0" smtClean="0">
              <a:solidFill>
                <a:srgbClr val="000000"/>
              </a:solidFill>
              <a:latin typeface="RotisSemiSerif"/>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1800" b="0" kern="0" dirty="0" smtClean="0">
                <a:solidFill>
                  <a:srgbClr val="000000"/>
                </a:solidFill>
                <a:latin typeface="RotisSemiSerif"/>
              </a:rPr>
              <a:t>Screening metabolico di primo grado se non diagnosi tramite storia anamnestica, esame neurologico/</a:t>
            </a:r>
            <a:r>
              <a:rPr lang="it-IT" altLang="it-IT" sz="1800" b="0" kern="0" dirty="0" err="1" smtClean="0">
                <a:solidFill>
                  <a:srgbClr val="000000"/>
                </a:solidFill>
                <a:latin typeface="RotisSemiSerif"/>
              </a:rPr>
              <a:t>dismorfologico</a:t>
            </a:r>
            <a:r>
              <a:rPr lang="it-IT" altLang="it-IT" sz="1800" b="0" kern="0" dirty="0" smtClean="0">
                <a:solidFill>
                  <a:srgbClr val="000000"/>
                </a:solidFill>
                <a:latin typeface="RotisSemiSerif"/>
              </a:rPr>
              <a:t>, CGH, </a:t>
            </a:r>
            <a:r>
              <a:rPr lang="it-IT" altLang="it-IT" sz="1800" b="0" kern="0" dirty="0" err="1" smtClean="0">
                <a:solidFill>
                  <a:srgbClr val="000000"/>
                </a:solidFill>
                <a:latin typeface="RotisSemiSerif"/>
              </a:rPr>
              <a:t>neuroimaging</a:t>
            </a:r>
            <a:r>
              <a:rPr lang="it-IT" altLang="it-IT" sz="1800" b="0" kern="0" dirty="0" smtClean="0">
                <a:solidFill>
                  <a:srgbClr val="000000"/>
                </a:solidFill>
                <a:latin typeface="RotisSemiSerif"/>
              </a:rPr>
              <a:t>, FMR1 e MECP2 (quest’ultimo indicato in pazienti di s femminile con disabilità da moderato a severa)</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1800" b="0" kern="0" dirty="0" smtClean="0">
              <a:solidFill>
                <a:srgbClr val="000000"/>
              </a:solidFill>
              <a:latin typeface="RotisSemiSerif"/>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1800" b="0" kern="0" dirty="0" smtClean="0">
                <a:solidFill>
                  <a:srgbClr val="000000"/>
                </a:solidFill>
                <a:latin typeface="RotisSemiSerif"/>
              </a:rPr>
              <a:t>Ammonio, lattato, rame, </a:t>
            </a:r>
            <a:r>
              <a:rPr lang="it-IT" altLang="it-IT" sz="1800" b="0" kern="0" dirty="0" err="1" smtClean="0">
                <a:solidFill>
                  <a:srgbClr val="000000"/>
                </a:solidFill>
                <a:latin typeface="RotisSemiSerif"/>
              </a:rPr>
              <a:t>ceruloplasmina</a:t>
            </a:r>
            <a:r>
              <a:rPr lang="it-IT" altLang="it-IT" sz="1800" b="0" kern="0" dirty="0" smtClean="0">
                <a:solidFill>
                  <a:srgbClr val="000000"/>
                </a:solidFill>
                <a:latin typeface="RotisSemiSerif"/>
              </a:rPr>
              <a:t>, </a:t>
            </a:r>
            <a:r>
              <a:rPr lang="it-IT" altLang="it-IT" sz="1800" b="0" kern="0" dirty="0" err="1" smtClean="0">
                <a:solidFill>
                  <a:srgbClr val="000000"/>
                </a:solidFill>
                <a:latin typeface="RotisSemiSerif"/>
              </a:rPr>
              <a:t>omocisteina</a:t>
            </a:r>
            <a:r>
              <a:rPr lang="it-IT" altLang="it-IT" sz="1800" b="0" kern="0" dirty="0" smtClean="0">
                <a:solidFill>
                  <a:srgbClr val="000000"/>
                </a:solidFill>
                <a:latin typeface="RotisSemiSerif"/>
              </a:rPr>
              <a:t>, aminoacidi plasmatici, acidi organici urine, purine, pirimidine, metaboliti creatina, oligosaccaridi e </a:t>
            </a:r>
            <a:r>
              <a:rPr lang="it-IT" altLang="it-IT" sz="1800" b="0" kern="0" dirty="0" err="1" smtClean="0">
                <a:solidFill>
                  <a:srgbClr val="000000"/>
                </a:solidFill>
                <a:latin typeface="RotisSemiSerif"/>
              </a:rPr>
              <a:t>glicosaminoglicani</a:t>
            </a:r>
            <a:endParaRPr lang="it-IT" altLang="it-IT" sz="1800" b="0" kern="0" dirty="0" smtClean="0">
              <a:solidFill>
                <a:srgbClr val="000000"/>
              </a:solidFill>
              <a:latin typeface="RotisSemiSerif"/>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1800" b="0" kern="0" dirty="0" smtClean="0">
              <a:solidFill>
                <a:srgbClr val="000000"/>
              </a:solidFill>
              <a:latin typeface="RotisSemiSerif"/>
            </a:endParaRP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1800" b="0" kern="0" dirty="0" smtClean="0">
                <a:solidFill>
                  <a:srgbClr val="000000"/>
                </a:solidFill>
                <a:latin typeface="RotisSemiSerif"/>
              </a:rPr>
              <a:t>Help per </a:t>
            </a:r>
            <a:r>
              <a:rPr lang="it-IT" altLang="it-IT" sz="1800" b="0" kern="0" dirty="0" err="1" smtClean="0">
                <a:solidFill>
                  <a:srgbClr val="000000"/>
                </a:solidFill>
                <a:latin typeface="RotisSemiSerif"/>
              </a:rPr>
              <a:t>mitocondriopatie</a:t>
            </a:r>
            <a:r>
              <a:rPr lang="it-IT" altLang="it-IT" sz="1800" b="0" kern="0" dirty="0" smtClean="0">
                <a:solidFill>
                  <a:srgbClr val="000000"/>
                </a:solidFill>
                <a:latin typeface="RotisSemiSerif"/>
              </a:rPr>
              <a:t> e deficit creatina da RMN encefalo + spettroscopia</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1800" b="0" kern="0" dirty="0" smtClean="0">
              <a:solidFill>
                <a:srgbClr val="000000"/>
              </a:solidFill>
              <a:latin typeface="RotisSemiSerif"/>
            </a:endParaRPr>
          </a:p>
          <a:p>
            <a:pPr marL="373063" indent="-373063" defTabSz="995363">
              <a:spcBef>
                <a:spcPct val="20000"/>
              </a:spcBef>
              <a:buFontTx/>
              <a:buChar char="•"/>
            </a:pPr>
            <a:r>
              <a:rPr lang="it-IT" altLang="it-IT" sz="1800" b="0" kern="0" dirty="0" smtClean="0">
                <a:solidFill>
                  <a:srgbClr val="000000"/>
                </a:solidFill>
                <a:latin typeface="RotisSemiSerif"/>
              </a:rPr>
              <a:t>Smart </a:t>
            </a:r>
            <a:r>
              <a:rPr lang="it-IT" altLang="it-IT" sz="1800" b="0" kern="0" dirty="0" err="1" smtClean="0">
                <a:solidFill>
                  <a:srgbClr val="000000"/>
                </a:solidFill>
                <a:latin typeface="RotisSemiSerif"/>
              </a:rPr>
              <a:t>phone</a:t>
            </a:r>
            <a:r>
              <a:rPr lang="it-IT" altLang="it-IT" sz="1800" b="0" kern="0" dirty="0" smtClean="0">
                <a:solidFill>
                  <a:srgbClr val="000000"/>
                </a:solidFill>
                <a:latin typeface="RotisSemiSerif"/>
              </a:rPr>
              <a:t> </a:t>
            </a:r>
            <a:r>
              <a:rPr lang="it-IT" altLang="it-IT" sz="1800" b="0" kern="0" dirty="0" err="1" smtClean="0">
                <a:solidFill>
                  <a:srgbClr val="000000"/>
                </a:solidFill>
                <a:latin typeface="RotisSemiSerif"/>
              </a:rPr>
              <a:t>App</a:t>
            </a:r>
            <a:r>
              <a:rPr lang="it-IT" altLang="it-IT" sz="1800" b="0" kern="0" dirty="0" smtClean="0">
                <a:solidFill>
                  <a:srgbClr val="000000"/>
                </a:solidFill>
                <a:latin typeface="RotisSemiSerif"/>
              </a:rPr>
              <a:t> (http://www.treatable-id.org)</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2200" b="0" kern="0" dirty="0" smtClean="0">
              <a:solidFill>
                <a:srgbClr val="000000"/>
              </a:solidFill>
              <a:latin typeface="+mn-lt"/>
            </a:endParaRPr>
          </a:p>
        </p:txBody>
      </p:sp>
      <p:sp>
        <p:nvSpPr>
          <p:cNvPr id="3" name="CasellaDiTesto 2"/>
          <p:cNvSpPr txBox="1"/>
          <p:nvPr/>
        </p:nvSpPr>
        <p:spPr>
          <a:xfrm>
            <a:off x="1520431" y="410433"/>
            <a:ext cx="8229642" cy="646331"/>
          </a:xfrm>
          <a:prstGeom prst="rect">
            <a:avLst/>
          </a:prstGeom>
          <a:noFill/>
        </p:spPr>
        <p:txBody>
          <a:bodyPr wrap="square" rtlCol="0">
            <a:spAutoFit/>
          </a:bodyPr>
          <a:lstStyle/>
          <a:p>
            <a:pPr algn="ctr"/>
            <a:r>
              <a:rPr lang="it-IT" sz="3600" dirty="0" smtClean="0">
                <a:solidFill>
                  <a:srgbClr val="0070C0"/>
                </a:solidFill>
                <a:latin typeface="+mn-lt"/>
              </a:rPr>
              <a:t>Errori congeniti del metabolismo</a:t>
            </a:r>
            <a:endParaRPr lang="it-IT" sz="3600" dirty="0">
              <a:solidFill>
                <a:srgbClr val="0070C0"/>
              </a:solidFill>
              <a:latin typeface="+mn-lt"/>
            </a:endParaRPr>
          </a:p>
        </p:txBody>
      </p:sp>
      <p:cxnSp>
        <p:nvCxnSpPr>
          <p:cNvPr id="4" name="Connettore 1 3"/>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62877" y="1135343"/>
            <a:ext cx="8110331" cy="5613327"/>
          </a:xfrm>
          <a:prstGeom prst="rect">
            <a:avLst/>
          </a:prstGeom>
        </p:spPr>
      </p:pic>
      <p:pic>
        <p:nvPicPr>
          <p:cNvPr id="3" name="Immagine 2"/>
          <p:cNvPicPr>
            <a:picLocks noChangeAspect="1"/>
          </p:cNvPicPr>
          <p:nvPr/>
        </p:nvPicPr>
        <p:blipFill>
          <a:blip r:embed="rId3"/>
          <a:stretch>
            <a:fillRect/>
          </a:stretch>
        </p:blipFill>
        <p:spPr>
          <a:xfrm>
            <a:off x="1613780" y="414667"/>
            <a:ext cx="7215455" cy="844475"/>
          </a:xfrm>
          <a:prstGeom prst="rect">
            <a:avLst/>
          </a:prstGeom>
        </p:spPr>
      </p:pic>
      <p:cxnSp>
        <p:nvCxnSpPr>
          <p:cNvPr id="4" name="Connettore 1 3"/>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3950662"/>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srcRect/>
          <a:stretch>
            <a:fillRect/>
          </a:stretch>
        </p:blipFill>
        <p:spPr bwMode="auto">
          <a:xfrm>
            <a:off x="839362" y="2263515"/>
            <a:ext cx="8874264" cy="3396411"/>
          </a:xfrm>
          <a:prstGeom prst="rect">
            <a:avLst/>
          </a:prstGeom>
          <a:noFill/>
          <a:ln w="38100">
            <a:solidFill>
              <a:schemeClr val="accent6">
                <a:lumMod val="75000"/>
              </a:schemeClr>
            </a:solidFill>
            <a:miter lim="800000"/>
            <a:headEnd/>
            <a:tailEnd/>
          </a:ln>
        </p:spPr>
      </p:pic>
      <p:pic>
        <p:nvPicPr>
          <p:cNvPr id="148483" name="Picture 3"/>
          <p:cNvPicPr>
            <a:picLocks noChangeAspect="1" noChangeArrowheads="1"/>
          </p:cNvPicPr>
          <p:nvPr/>
        </p:nvPicPr>
        <p:blipFill rotWithShape="1">
          <a:blip r:embed="rId3"/>
          <a:srcRect r="210" b="-2864"/>
          <a:stretch/>
        </p:blipFill>
        <p:spPr bwMode="auto">
          <a:xfrm>
            <a:off x="2199860" y="435418"/>
            <a:ext cx="6493565" cy="1724144"/>
          </a:xfrm>
          <a:prstGeom prst="rect">
            <a:avLst/>
          </a:prstGeom>
          <a:noFill/>
          <a:ln w="38100">
            <a:solidFill>
              <a:schemeClr val="accent6">
                <a:lumMod val="75000"/>
              </a:schemeClr>
            </a:solidFill>
            <a:miter lim="800000"/>
            <a:headEnd/>
            <a:tailEnd/>
          </a:ln>
        </p:spPr>
      </p:pic>
      <p:sp>
        <p:nvSpPr>
          <p:cNvPr id="2" name="Rettangolo 1"/>
          <p:cNvSpPr/>
          <p:nvPr/>
        </p:nvSpPr>
        <p:spPr>
          <a:xfrm>
            <a:off x="643161" y="5763879"/>
            <a:ext cx="8050264" cy="769441"/>
          </a:xfrm>
          <a:prstGeom prst="rect">
            <a:avLst/>
          </a:prstGeom>
        </p:spPr>
        <p:txBody>
          <a:bodyPr wrap="square">
            <a:spAutoFit/>
          </a:bodyPr>
          <a:lstStyle/>
          <a:p>
            <a:pPr marL="373063" indent="-373063" defTabSz="995363">
              <a:spcBef>
                <a:spcPct val="20000"/>
              </a:spcBef>
              <a:buFont typeface="Wingdings" panose="05000000000000000000" pitchFamily="2" charset="2"/>
              <a:buChar char="ü"/>
              <a:defRPr/>
            </a:pPr>
            <a:r>
              <a:rPr lang="en-US" altLang="it-IT" sz="2000" b="0" kern="0" dirty="0">
                <a:solidFill>
                  <a:srgbClr val="000000"/>
                </a:solidFill>
                <a:latin typeface="RotisSemiSerif"/>
              </a:rPr>
              <a:t>X-fragile </a:t>
            </a:r>
            <a:r>
              <a:rPr lang="en-US" altLang="it-IT" sz="2000" b="0" kern="0" dirty="0" smtClean="0">
                <a:solidFill>
                  <a:srgbClr val="000000"/>
                </a:solidFill>
                <a:latin typeface="RotisSemiSerif"/>
              </a:rPr>
              <a:t>2-3</a:t>
            </a:r>
            <a:r>
              <a:rPr lang="en-US" altLang="it-IT" sz="2000" b="0" kern="0" dirty="0">
                <a:solidFill>
                  <a:srgbClr val="000000"/>
                </a:solidFill>
                <a:latin typeface="RotisSemiSerif"/>
              </a:rPr>
              <a:t>% </a:t>
            </a:r>
            <a:r>
              <a:rPr lang="en-US" altLang="it-IT" sz="2000" b="0" kern="0" dirty="0" err="1">
                <a:solidFill>
                  <a:srgbClr val="000000"/>
                </a:solidFill>
                <a:latin typeface="RotisSemiSerif"/>
              </a:rPr>
              <a:t>dei</a:t>
            </a:r>
            <a:r>
              <a:rPr lang="en-US" altLang="it-IT" sz="2000" b="0" kern="0" dirty="0">
                <a:solidFill>
                  <a:srgbClr val="000000"/>
                </a:solidFill>
                <a:latin typeface="RotisSemiSerif"/>
              </a:rPr>
              <a:t> </a:t>
            </a:r>
            <a:r>
              <a:rPr lang="en-US" altLang="it-IT" sz="2000" b="0" kern="0" dirty="0" err="1">
                <a:solidFill>
                  <a:srgbClr val="000000"/>
                </a:solidFill>
                <a:latin typeface="RotisSemiSerif"/>
              </a:rPr>
              <a:t>maschi</a:t>
            </a:r>
            <a:r>
              <a:rPr lang="en-US" altLang="it-IT" sz="2000" b="0" kern="0" dirty="0">
                <a:solidFill>
                  <a:srgbClr val="000000"/>
                </a:solidFill>
                <a:latin typeface="RotisSemiSerif"/>
              </a:rPr>
              <a:t>, </a:t>
            </a:r>
            <a:r>
              <a:rPr lang="en-US" altLang="it-IT" sz="2000" b="0" kern="0" dirty="0" err="1">
                <a:solidFill>
                  <a:srgbClr val="000000"/>
                </a:solidFill>
                <a:latin typeface="RotisSemiSerif"/>
              </a:rPr>
              <a:t>tra</a:t>
            </a:r>
            <a:r>
              <a:rPr lang="en-US" altLang="it-IT" sz="2000" b="0" kern="0" dirty="0">
                <a:solidFill>
                  <a:srgbClr val="000000"/>
                </a:solidFill>
                <a:latin typeface="RotisSemiSerif"/>
              </a:rPr>
              <a:t> 1-2% </a:t>
            </a:r>
            <a:r>
              <a:rPr lang="en-US" altLang="it-IT" sz="2000" b="0" kern="0" dirty="0" err="1">
                <a:solidFill>
                  <a:srgbClr val="000000"/>
                </a:solidFill>
                <a:latin typeface="RotisSemiSerif"/>
              </a:rPr>
              <a:t>femmine</a:t>
            </a:r>
            <a:r>
              <a:rPr lang="en-US" altLang="it-IT" sz="2000" b="0" kern="0" dirty="0">
                <a:solidFill>
                  <a:srgbClr val="000000"/>
                </a:solidFill>
                <a:latin typeface="RotisSemiSerif"/>
              </a:rPr>
              <a:t> (full mutation</a:t>
            </a:r>
            <a:r>
              <a:rPr lang="en-US" altLang="it-IT" sz="2000" b="0" kern="0" dirty="0" smtClean="0">
                <a:solidFill>
                  <a:srgbClr val="000000"/>
                </a:solidFill>
                <a:latin typeface="RotisSemiSerif"/>
              </a:rPr>
              <a:t>)</a:t>
            </a:r>
          </a:p>
          <a:p>
            <a:pPr marL="373063" indent="-373063" defTabSz="995363">
              <a:spcBef>
                <a:spcPct val="20000"/>
              </a:spcBef>
              <a:buFont typeface="Wingdings" panose="05000000000000000000" pitchFamily="2" charset="2"/>
              <a:buChar char="ü"/>
              <a:defRPr/>
            </a:pPr>
            <a:r>
              <a:rPr lang="en-US" altLang="it-IT" sz="2000" b="0" kern="0" dirty="0" err="1" smtClean="0">
                <a:solidFill>
                  <a:srgbClr val="000000"/>
                </a:solidFill>
                <a:latin typeface="RotisSemiSerif"/>
              </a:rPr>
              <a:t>Psicosi</a:t>
            </a:r>
            <a:r>
              <a:rPr lang="en-US" altLang="it-IT" sz="2000" b="0" kern="0" dirty="0" smtClean="0">
                <a:solidFill>
                  <a:srgbClr val="000000"/>
                </a:solidFill>
                <a:latin typeface="RotisSemiSerif"/>
              </a:rPr>
              <a:t> in </a:t>
            </a:r>
            <a:r>
              <a:rPr lang="en-US" altLang="it-IT" sz="2000" b="0" kern="0" dirty="0" err="1" smtClean="0">
                <a:solidFill>
                  <a:srgbClr val="000000"/>
                </a:solidFill>
                <a:latin typeface="RotisSemiSerif"/>
              </a:rPr>
              <a:t>premutazioni</a:t>
            </a:r>
            <a:endParaRPr lang="it-IT" altLang="it-IT" sz="2000" b="0" kern="0" dirty="0">
              <a:solidFill>
                <a:srgbClr val="000000"/>
              </a:solidFill>
              <a:latin typeface="RotisSemiSerif"/>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90331" y="1340032"/>
            <a:ext cx="10323443"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5-10% di casi di ID nei maschi</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Ricerche su X </a:t>
            </a:r>
            <a:r>
              <a:rPr lang="it-IT" altLang="it-IT" sz="2000" b="0" kern="0" dirty="0" err="1" smtClean="0">
                <a:solidFill>
                  <a:srgbClr val="000000"/>
                </a:solidFill>
                <a:latin typeface="RotisSemiSerif"/>
              </a:rPr>
              <a:t>linked</a:t>
            </a:r>
            <a:r>
              <a:rPr lang="it-IT" altLang="it-IT" sz="2000" b="0" kern="0" dirty="0" smtClean="0">
                <a:solidFill>
                  <a:srgbClr val="000000"/>
                </a:solidFill>
                <a:latin typeface="RotisSemiSerif"/>
              </a:rPr>
              <a:t> geni prevalenti su geni autosomici</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Notevolmente migliorata la capacità clinica di diagnosticare XLID</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All’interno delle XLID forme sindromiche (segni fisici e neurologici possono orientare nel processo diagnostico) e non sindromiche (distinguibili solo sulla base della conoscenza del gene coinvolto)</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Pannelli XLID analizzano geni X </a:t>
            </a:r>
            <a:r>
              <a:rPr lang="it-IT" altLang="it-IT" sz="2000" b="0" kern="0" dirty="0" err="1" smtClean="0">
                <a:solidFill>
                  <a:srgbClr val="000000"/>
                </a:solidFill>
                <a:latin typeface="RotisSemiSerif"/>
              </a:rPr>
              <a:t>linked</a:t>
            </a:r>
            <a:r>
              <a:rPr lang="it-IT" altLang="it-IT" sz="2000" b="0" kern="0" dirty="0" smtClean="0">
                <a:solidFill>
                  <a:srgbClr val="000000"/>
                </a:solidFill>
                <a:latin typeface="RotisSemiSerif"/>
              </a:rPr>
              <a:t> associati a DI con un unico test</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albero genealogico con sospetta trasmissione XLID è indicazione a usare un pannello </a:t>
            </a:r>
            <a:r>
              <a:rPr lang="it-IT" altLang="it-IT" sz="2000" b="0" kern="0" dirty="0" err="1" smtClean="0">
                <a:solidFill>
                  <a:srgbClr val="000000"/>
                </a:solidFill>
                <a:latin typeface="RotisSemiSerif"/>
              </a:rPr>
              <a:t>Xlid</a:t>
            </a:r>
            <a:r>
              <a:rPr lang="it-IT" altLang="it-IT" sz="2000" b="0" kern="0" dirty="0" smtClean="0">
                <a:solidFill>
                  <a:srgbClr val="000000"/>
                </a:solidFill>
                <a:latin typeface="RotisSemiSerif"/>
              </a:rPr>
              <a:t> per la diagnosi</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Per forme sindromiche guidati dai genetisti si può mirare ad un solo gene mentre forme non sindromiche indicato uso di pannelli</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Resa diagnostica pannelli elevata </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Resa diagnostica MECP2 1,5% tra affette con DI moderato-severo</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2200" b="0" kern="0" dirty="0">
              <a:solidFill>
                <a:srgbClr val="000000"/>
              </a:solidFill>
              <a:latin typeface="+mn-lt"/>
            </a:endParaRPr>
          </a:p>
        </p:txBody>
      </p:sp>
      <p:sp>
        <p:nvSpPr>
          <p:cNvPr id="3" name="CasellaDiTesto 2"/>
          <p:cNvSpPr txBox="1"/>
          <p:nvPr/>
        </p:nvSpPr>
        <p:spPr>
          <a:xfrm>
            <a:off x="1617666" y="355761"/>
            <a:ext cx="8229642" cy="586252"/>
          </a:xfrm>
          <a:prstGeom prst="rect">
            <a:avLst/>
          </a:prstGeom>
          <a:noFill/>
        </p:spPr>
        <p:txBody>
          <a:bodyPr wrap="square" rtlCol="0">
            <a:spAutoFit/>
          </a:bodyPr>
          <a:lstStyle/>
          <a:p>
            <a:pPr algn="ctr"/>
            <a:r>
              <a:rPr lang="it-IT" sz="3208" dirty="0" smtClean="0">
                <a:solidFill>
                  <a:srgbClr val="0070C0"/>
                </a:solidFill>
                <a:latin typeface="+mn-lt"/>
              </a:rPr>
              <a:t>X-</a:t>
            </a:r>
            <a:r>
              <a:rPr lang="it-IT" sz="3208" dirty="0" err="1" smtClean="0">
                <a:solidFill>
                  <a:srgbClr val="0070C0"/>
                </a:solidFill>
                <a:latin typeface="+mn-lt"/>
              </a:rPr>
              <a:t>linked</a:t>
            </a:r>
            <a:r>
              <a:rPr lang="it-IT" sz="3208" dirty="0" smtClean="0">
                <a:solidFill>
                  <a:srgbClr val="0070C0"/>
                </a:solidFill>
                <a:latin typeface="+mn-lt"/>
              </a:rPr>
              <a:t> with </a:t>
            </a:r>
            <a:r>
              <a:rPr lang="it-IT" sz="3208" dirty="0" err="1" smtClean="0">
                <a:solidFill>
                  <a:srgbClr val="0070C0"/>
                </a:solidFill>
                <a:latin typeface="+mn-lt"/>
              </a:rPr>
              <a:t>Intellectual</a:t>
            </a:r>
            <a:r>
              <a:rPr lang="it-IT" sz="3208" dirty="0" smtClean="0">
                <a:solidFill>
                  <a:srgbClr val="0070C0"/>
                </a:solidFill>
                <a:latin typeface="+mn-lt"/>
              </a:rPr>
              <a:t> </a:t>
            </a:r>
            <a:r>
              <a:rPr lang="it-IT" sz="3208" dirty="0" err="1" smtClean="0">
                <a:solidFill>
                  <a:srgbClr val="0070C0"/>
                </a:solidFill>
                <a:latin typeface="+mn-lt"/>
              </a:rPr>
              <a:t>disability</a:t>
            </a:r>
            <a:r>
              <a:rPr lang="it-IT" sz="3208" dirty="0" smtClean="0">
                <a:solidFill>
                  <a:srgbClr val="0070C0"/>
                </a:solidFill>
                <a:latin typeface="+mn-lt"/>
              </a:rPr>
              <a:t> (XLID)</a:t>
            </a:r>
            <a:endParaRPr lang="it-IT" sz="3208" dirty="0">
              <a:solidFill>
                <a:srgbClr val="0070C0"/>
              </a:solidFill>
              <a:latin typeface="+mn-lt"/>
            </a:endParaRPr>
          </a:p>
        </p:txBody>
      </p:sp>
      <p:cxnSp>
        <p:nvCxnSpPr>
          <p:cNvPr id="4" name="Connettore 1 3"/>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87725648"/>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60487" y="698500"/>
            <a:ext cx="8597900"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2200" b="0" kern="0" dirty="0">
              <a:solidFill>
                <a:srgbClr val="000000"/>
              </a:solidFill>
              <a:latin typeface="+mn-lt"/>
            </a:endParaRPr>
          </a:p>
        </p:txBody>
      </p:sp>
      <p:sp>
        <p:nvSpPr>
          <p:cNvPr id="3" name="Rectangle 3"/>
          <p:cNvSpPr txBox="1">
            <a:spLocks noChangeArrowheads="1"/>
          </p:cNvSpPr>
          <p:nvPr/>
        </p:nvSpPr>
        <p:spPr>
          <a:xfrm>
            <a:off x="984249" y="679450"/>
            <a:ext cx="8597900"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2200" b="0" kern="0" dirty="0">
              <a:solidFill>
                <a:srgbClr val="000000"/>
              </a:solidFill>
              <a:latin typeface="+mn-lt"/>
            </a:endParaRPr>
          </a:p>
        </p:txBody>
      </p:sp>
      <p:pic>
        <p:nvPicPr>
          <p:cNvPr id="147458" name="Picture 2"/>
          <p:cNvPicPr>
            <a:picLocks noChangeAspect="1" noChangeArrowheads="1"/>
          </p:cNvPicPr>
          <p:nvPr/>
        </p:nvPicPr>
        <p:blipFill>
          <a:blip r:embed="rId2"/>
          <a:srcRect/>
          <a:stretch>
            <a:fillRect/>
          </a:stretch>
        </p:blipFill>
        <p:spPr bwMode="auto">
          <a:xfrm>
            <a:off x="1185863" y="457200"/>
            <a:ext cx="8515350" cy="6186488"/>
          </a:xfrm>
          <a:prstGeom prst="rect">
            <a:avLst/>
          </a:prstGeom>
          <a:noFill/>
          <a:ln w="38100">
            <a:solidFill>
              <a:schemeClr val="accent6">
                <a:lumMod val="75000"/>
              </a:schemeClr>
            </a:solidFill>
            <a:miter lim="800000"/>
            <a:headEnd/>
            <a:tailEnd/>
          </a:ln>
        </p:spPr>
      </p:pic>
      <p:cxnSp>
        <p:nvCxnSpPr>
          <p:cNvPr id="6" name="Connettore 1 5"/>
          <p:cNvCxnSpPr/>
          <p:nvPr/>
        </p:nvCxnSpPr>
        <p:spPr bwMode="auto">
          <a:xfrm>
            <a:off x="1185863" y="1034321"/>
            <a:ext cx="1094282" cy="14990"/>
          </a:xfrm>
          <a:prstGeom prst="line">
            <a:avLst/>
          </a:prstGeom>
          <a:noFill/>
          <a:ln w="28575" cap="flat" cmpd="sng" algn="ctr">
            <a:solidFill>
              <a:srgbClr val="FF0000"/>
            </a:solidFill>
            <a:prstDash val="solid"/>
            <a:round/>
            <a:headEnd type="none" w="med" len="med"/>
            <a:tailEnd type="none" w="med" len="med"/>
          </a:ln>
          <a:effectLst/>
        </p:spPr>
      </p:cxnSp>
      <p:sp>
        <p:nvSpPr>
          <p:cNvPr id="8" name="Ovale 7"/>
          <p:cNvSpPr/>
          <p:nvPr/>
        </p:nvSpPr>
        <p:spPr bwMode="auto">
          <a:xfrm>
            <a:off x="8330900" y="699333"/>
            <a:ext cx="843080" cy="38891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cxnSp>
        <p:nvCxnSpPr>
          <p:cNvPr id="10" name="Connettore 1 9"/>
          <p:cNvCxnSpPr/>
          <p:nvPr/>
        </p:nvCxnSpPr>
        <p:spPr bwMode="auto">
          <a:xfrm>
            <a:off x="1279681" y="2910590"/>
            <a:ext cx="1094282" cy="14990"/>
          </a:xfrm>
          <a:prstGeom prst="line">
            <a:avLst/>
          </a:prstGeom>
          <a:noFill/>
          <a:ln w="28575" cap="flat" cmpd="sng" algn="ctr">
            <a:solidFill>
              <a:srgbClr val="FF0000"/>
            </a:solidFill>
            <a:prstDash val="solid"/>
            <a:round/>
            <a:headEnd type="none" w="med" len="med"/>
            <a:tailEnd type="none" w="med" len="med"/>
          </a:ln>
          <a:effectLst/>
        </p:spPr>
      </p:cxnSp>
      <p:sp>
        <p:nvSpPr>
          <p:cNvPr id="11" name="Ovale 10"/>
          <p:cNvSpPr/>
          <p:nvPr/>
        </p:nvSpPr>
        <p:spPr bwMode="auto">
          <a:xfrm>
            <a:off x="8377061" y="2632960"/>
            <a:ext cx="843080" cy="388911"/>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cxnSp>
        <p:nvCxnSpPr>
          <p:cNvPr id="12" name="Connettore 1 11"/>
          <p:cNvCxnSpPr/>
          <p:nvPr/>
        </p:nvCxnSpPr>
        <p:spPr bwMode="auto">
          <a:xfrm>
            <a:off x="1200169" y="3705381"/>
            <a:ext cx="1718352" cy="0"/>
          </a:xfrm>
          <a:prstGeom prst="line">
            <a:avLst/>
          </a:prstGeom>
          <a:noFill/>
          <a:ln w="28575" cap="flat" cmpd="sng" algn="ctr">
            <a:solidFill>
              <a:srgbClr val="FF0000"/>
            </a:solidFill>
            <a:prstDash val="solid"/>
            <a:round/>
            <a:headEnd type="none" w="med" len="med"/>
            <a:tailEnd type="none" w="med" len="med"/>
          </a:ln>
          <a:effectLst/>
        </p:spPr>
      </p:cxnSp>
      <p:sp>
        <p:nvSpPr>
          <p:cNvPr id="14" name="Ovale 13"/>
          <p:cNvSpPr/>
          <p:nvPr/>
        </p:nvSpPr>
        <p:spPr bwMode="auto">
          <a:xfrm>
            <a:off x="8377061" y="3482975"/>
            <a:ext cx="796919" cy="29048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cxnSp>
        <p:nvCxnSpPr>
          <p:cNvPr id="15" name="Connettore 1 14"/>
          <p:cNvCxnSpPr/>
          <p:nvPr/>
        </p:nvCxnSpPr>
        <p:spPr bwMode="auto">
          <a:xfrm>
            <a:off x="1259954" y="1954147"/>
            <a:ext cx="1094282" cy="14990"/>
          </a:xfrm>
          <a:prstGeom prst="line">
            <a:avLst/>
          </a:prstGeom>
          <a:noFill/>
          <a:ln w="28575" cap="flat" cmpd="sng" algn="ctr">
            <a:solidFill>
              <a:srgbClr val="FF0000"/>
            </a:solidFill>
            <a:prstDash val="solid"/>
            <a:round/>
            <a:headEnd type="none" w="med" len="med"/>
            <a:tailEnd type="none" w="med" len="med"/>
          </a:ln>
          <a:effectLst/>
        </p:spPr>
      </p:cxnSp>
      <p:sp>
        <p:nvSpPr>
          <p:cNvPr id="17" name="Ovale 16"/>
          <p:cNvSpPr/>
          <p:nvPr/>
        </p:nvSpPr>
        <p:spPr bwMode="auto">
          <a:xfrm>
            <a:off x="8330900" y="1715359"/>
            <a:ext cx="796919" cy="29048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cxnSp>
        <p:nvCxnSpPr>
          <p:cNvPr id="18" name="Connettore 1 17"/>
          <p:cNvCxnSpPr/>
          <p:nvPr/>
        </p:nvCxnSpPr>
        <p:spPr bwMode="auto">
          <a:xfrm>
            <a:off x="1259954" y="6136286"/>
            <a:ext cx="1718352" cy="0"/>
          </a:xfrm>
          <a:prstGeom prst="line">
            <a:avLst/>
          </a:prstGeom>
          <a:noFill/>
          <a:ln w="28575" cap="flat" cmpd="sng" algn="ctr">
            <a:solidFill>
              <a:srgbClr val="FF0000"/>
            </a:solidFill>
            <a:prstDash val="solid"/>
            <a:round/>
            <a:headEnd type="none" w="med" len="med"/>
            <a:tailEnd type="none" w="med" len="med"/>
          </a:ln>
          <a:effectLst/>
        </p:spPr>
      </p:cxnSp>
      <p:sp>
        <p:nvSpPr>
          <p:cNvPr id="19" name="Ovale 18"/>
          <p:cNvSpPr/>
          <p:nvPr/>
        </p:nvSpPr>
        <p:spPr bwMode="auto">
          <a:xfrm>
            <a:off x="8330899" y="5858188"/>
            <a:ext cx="796919" cy="29048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90331" y="1088244"/>
            <a:ext cx="9952382"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000" b="0" kern="0" dirty="0" smtClean="0">
                <a:solidFill>
                  <a:srgbClr val="000000"/>
                </a:solidFill>
                <a:latin typeface="RotisSemiSerif"/>
              </a:rPr>
              <a:t>Gestalt specifica si cerca il gene ad esempio disabilità intellettiva + malformazione cerebellare dilatazione ventricolare OPHN1</a:t>
            </a:r>
          </a:p>
          <a:p>
            <a:pPr marL="373063" indent="-373063" defTabSz="995363">
              <a:spcBef>
                <a:spcPct val="20000"/>
              </a:spcBef>
              <a:buFontTx/>
              <a:buChar char="•"/>
              <a:defRPr/>
            </a:pPr>
            <a:r>
              <a:rPr lang="it-IT" altLang="it-IT" sz="2000" b="0" kern="0" dirty="0" smtClean="0">
                <a:solidFill>
                  <a:srgbClr val="000000"/>
                </a:solidFill>
                <a:latin typeface="RotisSemiSerif"/>
              </a:rPr>
              <a:t>Oppure pannelli XLID</a:t>
            </a:r>
          </a:p>
          <a:p>
            <a:pPr marL="373063" indent="-373063" defTabSz="995363">
              <a:spcBef>
                <a:spcPct val="20000"/>
              </a:spcBef>
              <a:buFontTx/>
              <a:buChar char="•"/>
              <a:defRPr/>
            </a:pPr>
            <a:r>
              <a:rPr lang="it-IT" altLang="it-IT" sz="2000" b="0" kern="0" dirty="0" smtClean="0">
                <a:solidFill>
                  <a:srgbClr val="000000"/>
                </a:solidFill>
                <a:latin typeface="RotisSemiSerif"/>
              </a:rPr>
              <a:t>In genere dopo aver escluso </a:t>
            </a:r>
            <a:r>
              <a:rPr lang="it-IT" altLang="it-IT" sz="2400" b="0" kern="0" dirty="0" smtClean="0">
                <a:solidFill>
                  <a:srgbClr val="000000"/>
                </a:solidFill>
                <a:latin typeface="RotisSemiSerif"/>
              </a:rPr>
              <a:t>X </a:t>
            </a:r>
            <a:r>
              <a:rPr lang="it-IT" altLang="it-IT" sz="2400" b="0" kern="0" dirty="0">
                <a:solidFill>
                  <a:srgbClr val="000000"/>
                </a:solidFill>
                <a:latin typeface="RotisSemiSerif"/>
              </a:rPr>
              <a:t>fragile (metà dei casi XLID, incidenza 1:2500, seconda causa di </a:t>
            </a:r>
            <a:r>
              <a:rPr lang="it-IT" altLang="it-IT" sz="2400" b="0" kern="0" dirty="0" err="1">
                <a:solidFill>
                  <a:srgbClr val="000000"/>
                </a:solidFill>
                <a:latin typeface="RotisSemiSerif"/>
              </a:rPr>
              <a:t>DI</a:t>
            </a:r>
            <a:r>
              <a:rPr lang="it-IT" altLang="it-IT" sz="2400" b="0" kern="0" dirty="0">
                <a:solidFill>
                  <a:srgbClr val="000000"/>
                </a:solidFill>
                <a:latin typeface="RotisSemiSerif"/>
              </a:rPr>
              <a:t> dopo s. di Down)</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2200" b="0" kern="0" dirty="0">
              <a:solidFill>
                <a:srgbClr val="000000"/>
              </a:solidFill>
              <a:latin typeface="+mn-lt"/>
            </a:endParaRPr>
          </a:p>
        </p:txBody>
      </p:sp>
      <p:pic>
        <p:nvPicPr>
          <p:cNvPr id="3" name="Immagine 2"/>
          <p:cNvPicPr>
            <a:picLocks noChangeAspect="1"/>
          </p:cNvPicPr>
          <p:nvPr/>
        </p:nvPicPr>
        <p:blipFill>
          <a:blip r:embed="rId2"/>
          <a:stretch>
            <a:fillRect/>
          </a:stretch>
        </p:blipFill>
        <p:spPr>
          <a:xfrm>
            <a:off x="3346379" y="2914507"/>
            <a:ext cx="4200525" cy="3238500"/>
          </a:xfrm>
          <a:prstGeom prst="rect">
            <a:avLst/>
          </a:prstGeom>
        </p:spPr>
      </p:pic>
      <p:sp>
        <p:nvSpPr>
          <p:cNvPr id="4" name="CasellaDiTesto 3"/>
          <p:cNvSpPr txBox="1"/>
          <p:nvPr/>
        </p:nvSpPr>
        <p:spPr>
          <a:xfrm>
            <a:off x="1413385" y="390818"/>
            <a:ext cx="8229642" cy="586252"/>
          </a:xfrm>
          <a:prstGeom prst="rect">
            <a:avLst/>
          </a:prstGeom>
          <a:noFill/>
        </p:spPr>
        <p:txBody>
          <a:bodyPr wrap="square" rtlCol="0">
            <a:spAutoFit/>
          </a:bodyPr>
          <a:lstStyle/>
          <a:p>
            <a:pPr algn="ctr"/>
            <a:r>
              <a:rPr lang="it-IT" sz="3208" dirty="0" smtClean="0">
                <a:solidFill>
                  <a:srgbClr val="0070C0"/>
                </a:solidFill>
                <a:latin typeface="+mn-lt"/>
              </a:rPr>
              <a:t>X-</a:t>
            </a:r>
            <a:r>
              <a:rPr lang="it-IT" sz="3208" dirty="0" err="1" smtClean="0">
                <a:solidFill>
                  <a:srgbClr val="0070C0"/>
                </a:solidFill>
                <a:latin typeface="+mn-lt"/>
              </a:rPr>
              <a:t>linked</a:t>
            </a:r>
            <a:r>
              <a:rPr lang="it-IT" sz="3208" dirty="0" smtClean="0">
                <a:solidFill>
                  <a:srgbClr val="0070C0"/>
                </a:solidFill>
                <a:latin typeface="+mn-lt"/>
              </a:rPr>
              <a:t> with </a:t>
            </a:r>
            <a:r>
              <a:rPr lang="it-IT" sz="3208" dirty="0" err="1" smtClean="0">
                <a:solidFill>
                  <a:srgbClr val="0070C0"/>
                </a:solidFill>
                <a:latin typeface="+mn-lt"/>
              </a:rPr>
              <a:t>Intellectual</a:t>
            </a:r>
            <a:r>
              <a:rPr lang="it-IT" sz="3208" dirty="0" smtClean="0">
                <a:solidFill>
                  <a:srgbClr val="0070C0"/>
                </a:solidFill>
                <a:latin typeface="+mn-lt"/>
              </a:rPr>
              <a:t> </a:t>
            </a:r>
            <a:r>
              <a:rPr lang="it-IT" sz="3208" dirty="0" err="1" smtClean="0">
                <a:solidFill>
                  <a:srgbClr val="0070C0"/>
                </a:solidFill>
                <a:latin typeface="+mn-lt"/>
              </a:rPr>
              <a:t>disability</a:t>
            </a:r>
            <a:r>
              <a:rPr lang="it-IT" sz="3208" dirty="0" smtClean="0">
                <a:solidFill>
                  <a:srgbClr val="0070C0"/>
                </a:solidFill>
                <a:latin typeface="+mn-lt"/>
              </a:rPr>
              <a:t> (XLID)</a:t>
            </a:r>
            <a:endParaRPr lang="it-IT" sz="3208" dirty="0">
              <a:solidFill>
                <a:srgbClr val="0070C0"/>
              </a:solidFill>
              <a:latin typeface="+mn-lt"/>
            </a:endParaRPr>
          </a:p>
        </p:txBody>
      </p:sp>
      <p:cxnSp>
        <p:nvCxnSpPr>
          <p:cNvPr id="5" name="Connettore 1 4"/>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26878995"/>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44616" y="274740"/>
            <a:ext cx="3893136" cy="3004203"/>
          </a:xfrm>
          <a:prstGeom prst="rect">
            <a:avLst/>
          </a:prstGeom>
        </p:spPr>
      </p:pic>
      <p:pic>
        <p:nvPicPr>
          <p:cNvPr id="4" name="Immagine 3"/>
          <p:cNvPicPr>
            <a:picLocks noChangeAspect="1"/>
          </p:cNvPicPr>
          <p:nvPr/>
        </p:nvPicPr>
        <p:blipFill>
          <a:blip r:embed="rId3"/>
          <a:stretch>
            <a:fillRect/>
          </a:stretch>
        </p:blipFill>
        <p:spPr>
          <a:xfrm>
            <a:off x="930888" y="3293934"/>
            <a:ext cx="4240720" cy="2276475"/>
          </a:xfrm>
          <a:prstGeom prst="rect">
            <a:avLst/>
          </a:prstGeom>
        </p:spPr>
      </p:pic>
      <p:pic>
        <p:nvPicPr>
          <p:cNvPr id="5" name="Immagine 4"/>
          <p:cNvPicPr>
            <a:picLocks noChangeAspect="1"/>
          </p:cNvPicPr>
          <p:nvPr/>
        </p:nvPicPr>
        <p:blipFill>
          <a:blip r:embed="rId4"/>
          <a:stretch>
            <a:fillRect/>
          </a:stretch>
        </p:blipFill>
        <p:spPr>
          <a:xfrm>
            <a:off x="930888" y="5577086"/>
            <a:ext cx="3041505" cy="1495425"/>
          </a:xfrm>
          <a:prstGeom prst="rect">
            <a:avLst/>
          </a:prstGeom>
        </p:spPr>
      </p:pic>
      <p:sp>
        <p:nvSpPr>
          <p:cNvPr id="6" name="Rettangolo 5"/>
          <p:cNvSpPr/>
          <p:nvPr/>
        </p:nvSpPr>
        <p:spPr>
          <a:xfrm>
            <a:off x="5171608" y="1216041"/>
            <a:ext cx="5517030" cy="830997"/>
          </a:xfrm>
          <a:prstGeom prst="rect">
            <a:avLst/>
          </a:prstGeom>
        </p:spPr>
        <p:txBody>
          <a:bodyPr wrap="square">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Tratto</a:t>
            </a:r>
            <a:r>
              <a:rPr lang="en-US" dirty="0" smtClean="0">
                <a:latin typeface="Tahoma" panose="020B0604030504040204" pitchFamily="34" charset="0"/>
                <a:ea typeface="Tahoma" panose="020B0604030504040204" pitchFamily="34" charset="0"/>
                <a:cs typeface="Tahoma" panose="020B0604030504040204" pitchFamily="34" charset="0"/>
              </a:rPr>
              <a:t> da:</a:t>
            </a:r>
          </a:p>
          <a:p>
            <a:r>
              <a:rPr lang="en-US" i="1" dirty="0" smtClean="0">
                <a:latin typeface="Tahoma" panose="020B0604030504040204" pitchFamily="34" charset="0"/>
                <a:ea typeface="Tahoma" panose="020B0604030504040204" pitchFamily="34" charset="0"/>
                <a:cs typeface="Tahoma" panose="020B0604030504040204" pitchFamily="34" charset="0"/>
              </a:rPr>
              <a:t>XLID-Causing </a:t>
            </a:r>
            <a:r>
              <a:rPr lang="en-US" i="1" dirty="0">
                <a:latin typeface="Tahoma" panose="020B0604030504040204" pitchFamily="34" charset="0"/>
                <a:ea typeface="Tahoma" panose="020B0604030504040204" pitchFamily="34" charset="0"/>
                <a:cs typeface="Tahoma" panose="020B0604030504040204" pitchFamily="34" charset="0"/>
              </a:rPr>
              <a:t>Mutations and Associated Genes Challenged in Light of Data From Large-Scale Human Exome Sequencing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Amélie</a:t>
            </a:r>
            <a:r>
              <a:rPr lang="en-US" dirty="0" smtClean="0">
                <a:latin typeface="Tahoma" panose="020B0604030504040204" pitchFamily="34" charset="0"/>
                <a:ea typeface="Tahoma" panose="020B0604030504040204" pitchFamily="34" charset="0"/>
                <a:cs typeface="Tahoma" panose="020B0604030504040204" pitchFamily="34" charset="0"/>
              </a:rPr>
              <a:t> Piton et al., 2013</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7" name="Ovale 6"/>
          <p:cNvSpPr/>
          <p:nvPr/>
        </p:nvSpPr>
        <p:spPr bwMode="auto">
          <a:xfrm>
            <a:off x="3357796" y="6109528"/>
            <a:ext cx="614597" cy="43053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8" name="Ovale 7"/>
          <p:cNvSpPr/>
          <p:nvPr/>
        </p:nvSpPr>
        <p:spPr bwMode="auto">
          <a:xfrm>
            <a:off x="1100829" y="2649280"/>
            <a:ext cx="502170" cy="21107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9" name="Ovale 8"/>
          <p:cNvSpPr/>
          <p:nvPr/>
        </p:nvSpPr>
        <p:spPr bwMode="auto">
          <a:xfrm>
            <a:off x="1659212" y="1100311"/>
            <a:ext cx="469390" cy="23146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10" name="Ovale 9"/>
          <p:cNvSpPr/>
          <p:nvPr/>
        </p:nvSpPr>
        <p:spPr bwMode="auto">
          <a:xfrm>
            <a:off x="1157042" y="1776841"/>
            <a:ext cx="389744" cy="16303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12" name="Ovale 11"/>
          <p:cNvSpPr/>
          <p:nvPr/>
        </p:nvSpPr>
        <p:spPr bwMode="auto">
          <a:xfrm>
            <a:off x="1157042" y="1331771"/>
            <a:ext cx="389744" cy="16303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14" name="Ovale 13"/>
          <p:cNvSpPr/>
          <p:nvPr/>
        </p:nvSpPr>
        <p:spPr bwMode="auto">
          <a:xfrm>
            <a:off x="1157042" y="2263728"/>
            <a:ext cx="389744" cy="16303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15" name="Ovale 14"/>
          <p:cNvSpPr/>
          <p:nvPr/>
        </p:nvSpPr>
        <p:spPr bwMode="auto">
          <a:xfrm>
            <a:off x="1213255" y="509980"/>
            <a:ext cx="389744" cy="16303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pic>
        <p:nvPicPr>
          <p:cNvPr id="16" name="Immagine 15"/>
          <p:cNvPicPr>
            <a:picLocks noChangeAspect="1"/>
          </p:cNvPicPr>
          <p:nvPr/>
        </p:nvPicPr>
        <p:blipFill>
          <a:blip r:embed="rId5"/>
          <a:stretch>
            <a:fillRect/>
          </a:stretch>
        </p:blipFill>
        <p:spPr>
          <a:xfrm>
            <a:off x="5171608" y="3101772"/>
            <a:ext cx="5517030" cy="1695080"/>
          </a:xfrm>
          <a:prstGeom prst="rect">
            <a:avLst/>
          </a:prstGeom>
        </p:spPr>
      </p:pic>
    </p:spTree>
    <p:extLst>
      <p:ext uri="{BB962C8B-B14F-4D97-AF65-F5344CB8AC3E}">
        <p14:creationId xmlns:p14="http://schemas.microsoft.com/office/powerpoint/2010/main" val="1611118656"/>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60487" y="698500"/>
            <a:ext cx="8597900" cy="5607050"/>
          </a:xfrm>
          <a:prstGeom prst="rect">
            <a:avLst/>
          </a:prstGeom>
        </p:spPr>
        <p:txBody>
          <a:bodyPr/>
          <a:lstStyle/>
          <a:p>
            <a:pPr marR="0" lvl="0" algn="l" defTabSz="995363" rtl="0" eaLnBrk="0" fontAlgn="base" latinLnBrk="0" hangingPunct="0">
              <a:lnSpc>
                <a:spcPct val="100000"/>
              </a:lnSpc>
              <a:spcBef>
                <a:spcPct val="20000"/>
              </a:spcBef>
              <a:spcAft>
                <a:spcPct val="0"/>
              </a:spcAft>
              <a:buClrTx/>
              <a:buSzTx/>
              <a:tabLst/>
              <a:defRPr/>
            </a:pPr>
            <a:endParaRPr lang="it-IT" altLang="it-IT" sz="2200" b="0" kern="0" dirty="0">
              <a:solidFill>
                <a:srgbClr val="000000"/>
              </a:solidFill>
              <a:latin typeface="+mn-lt"/>
            </a:endParaRPr>
          </a:p>
        </p:txBody>
      </p:sp>
      <p:grpSp>
        <p:nvGrpSpPr>
          <p:cNvPr id="3" name="Gruppo 2"/>
          <p:cNvGrpSpPr/>
          <p:nvPr/>
        </p:nvGrpSpPr>
        <p:grpSpPr>
          <a:xfrm>
            <a:off x="1716263" y="1252122"/>
            <a:ext cx="7493996" cy="5462427"/>
            <a:chOff x="1543987" y="1185862"/>
            <a:chExt cx="6041036" cy="4665369"/>
          </a:xfrm>
        </p:grpSpPr>
        <p:pic>
          <p:nvPicPr>
            <p:cNvPr id="4" name="Immagine 3"/>
            <p:cNvPicPr>
              <a:picLocks noChangeAspect="1"/>
            </p:cNvPicPr>
            <p:nvPr/>
          </p:nvPicPr>
          <p:blipFill>
            <a:blip r:embed="rId2"/>
            <a:stretch>
              <a:fillRect/>
            </a:stretch>
          </p:blipFill>
          <p:spPr>
            <a:xfrm>
              <a:off x="1543987" y="1185862"/>
              <a:ext cx="6041036" cy="3391137"/>
            </a:xfrm>
            <a:prstGeom prst="rect">
              <a:avLst/>
            </a:prstGeom>
          </p:spPr>
        </p:pic>
        <p:pic>
          <p:nvPicPr>
            <p:cNvPr id="5" name="Immagine 4"/>
            <p:cNvPicPr>
              <a:picLocks noChangeAspect="1"/>
            </p:cNvPicPr>
            <p:nvPr/>
          </p:nvPicPr>
          <p:blipFill>
            <a:blip r:embed="rId3"/>
            <a:stretch>
              <a:fillRect/>
            </a:stretch>
          </p:blipFill>
          <p:spPr>
            <a:xfrm>
              <a:off x="2534754" y="4576999"/>
              <a:ext cx="4240800" cy="1274232"/>
            </a:xfrm>
            <a:prstGeom prst="rect">
              <a:avLst/>
            </a:prstGeom>
          </p:spPr>
        </p:pic>
      </p:grpSp>
      <p:sp>
        <p:nvSpPr>
          <p:cNvPr id="6" name="CasellaDiTesto 5"/>
          <p:cNvSpPr txBox="1"/>
          <p:nvPr/>
        </p:nvSpPr>
        <p:spPr>
          <a:xfrm>
            <a:off x="1617666" y="355761"/>
            <a:ext cx="8229642" cy="586252"/>
          </a:xfrm>
          <a:prstGeom prst="rect">
            <a:avLst/>
          </a:prstGeom>
          <a:noFill/>
        </p:spPr>
        <p:txBody>
          <a:bodyPr wrap="square" rtlCol="0">
            <a:spAutoFit/>
          </a:bodyPr>
          <a:lstStyle/>
          <a:p>
            <a:pPr algn="ctr"/>
            <a:r>
              <a:rPr lang="it-IT" sz="3208" dirty="0" smtClean="0">
                <a:solidFill>
                  <a:srgbClr val="0070C0"/>
                </a:solidFill>
                <a:latin typeface="+mn-lt"/>
              </a:rPr>
              <a:t>X-</a:t>
            </a:r>
            <a:r>
              <a:rPr lang="it-IT" sz="3208" dirty="0" err="1" smtClean="0">
                <a:solidFill>
                  <a:srgbClr val="0070C0"/>
                </a:solidFill>
                <a:latin typeface="+mn-lt"/>
              </a:rPr>
              <a:t>linked</a:t>
            </a:r>
            <a:r>
              <a:rPr lang="it-IT" sz="3208" dirty="0" smtClean="0">
                <a:solidFill>
                  <a:srgbClr val="0070C0"/>
                </a:solidFill>
                <a:latin typeface="+mn-lt"/>
              </a:rPr>
              <a:t> with </a:t>
            </a:r>
            <a:r>
              <a:rPr lang="it-IT" sz="3208" dirty="0" err="1" smtClean="0">
                <a:solidFill>
                  <a:srgbClr val="0070C0"/>
                </a:solidFill>
                <a:latin typeface="+mn-lt"/>
              </a:rPr>
              <a:t>Intellectual</a:t>
            </a:r>
            <a:r>
              <a:rPr lang="it-IT" sz="3208" dirty="0" smtClean="0">
                <a:solidFill>
                  <a:srgbClr val="0070C0"/>
                </a:solidFill>
                <a:latin typeface="+mn-lt"/>
              </a:rPr>
              <a:t> </a:t>
            </a:r>
            <a:r>
              <a:rPr lang="it-IT" sz="3208" dirty="0" err="1" smtClean="0">
                <a:solidFill>
                  <a:srgbClr val="0070C0"/>
                </a:solidFill>
                <a:latin typeface="+mn-lt"/>
              </a:rPr>
              <a:t>disability</a:t>
            </a:r>
            <a:r>
              <a:rPr lang="it-IT" sz="3208" dirty="0" smtClean="0">
                <a:solidFill>
                  <a:srgbClr val="0070C0"/>
                </a:solidFill>
                <a:latin typeface="+mn-lt"/>
              </a:rPr>
              <a:t> (XLID)</a:t>
            </a:r>
            <a:endParaRPr lang="it-IT" sz="3208" dirty="0">
              <a:solidFill>
                <a:srgbClr val="0070C0"/>
              </a:solidFill>
              <a:latin typeface="+mn-lt"/>
            </a:endParaRPr>
          </a:p>
        </p:txBody>
      </p:sp>
      <p:cxnSp>
        <p:nvCxnSpPr>
          <p:cNvPr id="7" name="Connettore 1 6"/>
          <p:cNvCxnSpPr/>
          <p:nvPr/>
        </p:nvCxnSpPr>
        <p:spPr bwMode="auto">
          <a:xfrm>
            <a:off x="1007372" y="99050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30324" y="387350"/>
            <a:ext cx="9331326" cy="962025"/>
          </a:xfrm>
        </p:spPr>
        <p:txBody>
          <a:bodyPr/>
          <a:lstStyle/>
          <a:p>
            <a:pPr algn="ctr"/>
            <a:r>
              <a:rPr lang="it-IT" altLang="it-IT" sz="2800" b="1" dirty="0" smtClean="0">
                <a:latin typeface="RotisSemiSerif"/>
                <a:ea typeface="ＭＳ Ｐゴシック" panose="020B0600070205080204" pitchFamily="34" charset="-128"/>
                <a:cs typeface="Times New Roman" panose="02020603050405020304" pitchFamily="18" charset="0"/>
              </a:rPr>
              <a:t>MENTAL RETARDATION/INTELLECTUAL DISABILITY ACCORDING DSM</a:t>
            </a:r>
          </a:p>
        </p:txBody>
      </p:sp>
      <p:sp>
        <p:nvSpPr>
          <p:cNvPr id="10243" name="Rectangle 3"/>
          <p:cNvSpPr>
            <a:spLocks noGrp="1" noChangeArrowheads="1"/>
          </p:cNvSpPr>
          <p:nvPr>
            <p:ph type="body" idx="1"/>
          </p:nvPr>
        </p:nvSpPr>
        <p:spPr>
          <a:xfrm>
            <a:off x="8723313" y="4119218"/>
            <a:ext cx="1938337" cy="630942"/>
          </a:xfrm>
        </p:spPr>
        <p:txBody>
          <a:bodyPr/>
          <a:lstStyle/>
          <a:p>
            <a:pPr marL="0" indent="0" algn="ctr">
              <a:buFontTx/>
              <a:buNone/>
            </a:pPr>
            <a:r>
              <a:rPr lang="it-IT" altLang="it-IT" dirty="0" smtClean="0">
                <a:solidFill>
                  <a:schemeClr val="tx1"/>
                </a:solidFill>
                <a:ea typeface="ＭＳ Ｐゴシック" panose="020B0600070205080204" pitchFamily="34" charset="-128"/>
              </a:rPr>
              <a:t> </a:t>
            </a:r>
            <a:r>
              <a:rPr lang="it-IT" altLang="it-IT" sz="1800" i="1" u="sng" dirty="0" smtClean="0">
                <a:solidFill>
                  <a:schemeClr val="tx1"/>
                </a:solidFill>
                <a:ea typeface="ＭＳ Ｐゴシック" panose="020B0600070205080204" pitchFamily="34" charset="-128"/>
              </a:rPr>
              <a:t>tratto da:</a:t>
            </a:r>
            <a:endParaRPr lang="it-IT" altLang="it-IT" sz="2400" i="1" u="sng" dirty="0" smtClean="0">
              <a:solidFill>
                <a:schemeClr val="tx1"/>
              </a:solidFill>
              <a:ea typeface="ＭＳ Ｐゴシック" panose="020B0600070205080204" pitchFamily="34" charset="-128"/>
            </a:endParaRPr>
          </a:p>
        </p:txBody>
      </p:sp>
      <p:pic>
        <p:nvPicPr>
          <p:cNvPr id="1024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547813"/>
            <a:ext cx="59912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4521200"/>
            <a:ext cx="6223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l="4504" t="7468" r="4256" b="2187"/>
          <a:stretch>
            <a:fillRect/>
          </a:stretch>
        </p:blipFill>
        <p:spPr bwMode="auto">
          <a:xfrm>
            <a:off x="8867774" y="4823792"/>
            <a:ext cx="1654451" cy="131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6"/>
          <p:cNvCxnSpPr/>
          <p:nvPr/>
        </p:nvCxnSpPr>
        <p:spPr bwMode="auto">
          <a:xfrm>
            <a:off x="1086678" y="1349375"/>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52010" y="2486024"/>
            <a:ext cx="6334125" cy="5038725"/>
          </a:xfrm>
          <a:prstGeom prst="rect">
            <a:avLst/>
          </a:prstGeom>
        </p:spPr>
      </p:pic>
      <p:pic>
        <p:nvPicPr>
          <p:cNvPr id="3" name="Immagine 2"/>
          <p:cNvPicPr>
            <a:picLocks noChangeAspect="1"/>
          </p:cNvPicPr>
          <p:nvPr/>
        </p:nvPicPr>
        <p:blipFill>
          <a:blip r:embed="rId3"/>
          <a:stretch>
            <a:fillRect/>
          </a:stretch>
        </p:blipFill>
        <p:spPr>
          <a:xfrm>
            <a:off x="2432948" y="38099"/>
            <a:ext cx="6572250" cy="2447925"/>
          </a:xfrm>
          <a:prstGeom prst="rect">
            <a:avLst/>
          </a:prstGeom>
        </p:spPr>
      </p:pic>
      <p:sp>
        <p:nvSpPr>
          <p:cNvPr id="4" name="Ovale 3"/>
          <p:cNvSpPr/>
          <p:nvPr/>
        </p:nvSpPr>
        <p:spPr bwMode="auto">
          <a:xfrm>
            <a:off x="7045376" y="6190938"/>
            <a:ext cx="704538" cy="31914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Tree>
    <p:extLst>
      <p:ext uri="{BB962C8B-B14F-4D97-AF65-F5344CB8AC3E}">
        <p14:creationId xmlns:p14="http://schemas.microsoft.com/office/powerpoint/2010/main" val="1346793076"/>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19586" y="405196"/>
            <a:ext cx="8229642" cy="586252"/>
          </a:xfrm>
          <a:prstGeom prst="rect">
            <a:avLst/>
          </a:prstGeom>
          <a:noFill/>
        </p:spPr>
        <p:txBody>
          <a:bodyPr wrap="square" rtlCol="0">
            <a:spAutoFit/>
          </a:bodyPr>
          <a:lstStyle/>
          <a:p>
            <a:pPr algn="ctr"/>
            <a:r>
              <a:rPr lang="it-IT" sz="3208" dirty="0" smtClean="0">
                <a:solidFill>
                  <a:srgbClr val="0070C0"/>
                </a:solidFill>
                <a:latin typeface="+mn-lt"/>
              </a:rPr>
              <a:t>Sequenziamento di seconda generazione</a:t>
            </a:r>
            <a:endParaRPr lang="it-IT" sz="3208" dirty="0">
              <a:solidFill>
                <a:srgbClr val="0070C0"/>
              </a:solidFill>
              <a:latin typeface="+mn-lt"/>
            </a:endParaRPr>
          </a:p>
        </p:txBody>
      </p:sp>
      <p:sp>
        <p:nvSpPr>
          <p:cNvPr id="3" name="Rettangolo 2"/>
          <p:cNvSpPr/>
          <p:nvPr/>
        </p:nvSpPr>
        <p:spPr>
          <a:xfrm>
            <a:off x="662608" y="1352002"/>
            <a:ext cx="9925878" cy="5170646"/>
          </a:xfrm>
          <a:prstGeom prst="rect">
            <a:avLst/>
          </a:prstGeom>
        </p:spPr>
        <p:txBody>
          <a:bodyPr wrap="square">
            <a:spAutoFit/>
          </a:bodyPr>
          <a:lstStyle/>
          <a:p>
            <a:pPr marL="228600" indent="-228600">
              <a:buFont typeface="+mj-lt"/>
              <a:buAutoNum type="arabicPeriod"/>
            </a:pPr>
            <a:r>
              <a:rPr lang="en-US" sz="2200" b="0" dirty="0" smtClean="0">
                <a:latin typeface="RotisSemiSerif"/>
              </a:rPr>
              <a:t> </a:t>
            </a:r>
            <a:r>
              <a:rPr lang="en-US" sz="2200" b="0" dirty="0" err="1" smtClean="0">
                <a:latin typeface="RotisSemiSerif"/>
              </a:rPr>
              <a:t>Caratterizzazione</a:t>
            </a:r>
            <a:r>
              <a:rPr lang="en-US" sz="2200" b="0" dirty="0" smtClean="0">
                <a:latin typeface="RotisSemiSerif"/>
              </a:rPr>
              <a:t> del </a:t>
            </a:r>
            <a:r>
              <a:rPr lang="en-US" sz="2200" b="0" dirty="0" err="1" smtClean="0">
                <a:latin typeface="RotisSemiSerif"/>
              </a:rPr>
              <a:t>genoma</a:t>
            </a:r>
            <a:r>
              <a:rPr lang="en-US" sz="2200" b="0" dirty="0" smtClean="0">
                <a:latin typeface="RotisSemiSerif"/>
              </a:rPr>
              <a:t> 2011 con </a:t>
            </a:r>
            <a:r>
              <a:rPr lang="en-US" sz="2200" b="0" dirty="0" err="1" smtClean="0">
                <a:latin typeface="RotisSemiSerif"/>
              </a:rPr>
              <a:t>definizione</a:t>
            </a:r>
            <a:r>
              <a:rPr lang="en-US" sz="2200" b="0" dirty="0" smtClean="0">
                <a:latin typeface="RotisSemiSerif"/>
              </a:rPr>
              <a:t> di </a:t>
            </a:r>
            <a:r>
              <a:rPr lang="en-US" sz="2200" b="0" dirty="0" err="1" smtClean="0">
                <a:latin typeface="RotisSemiSerif"/>
              </a:rPr>
              <a:t>aspetti</a:t>
            </a:r>
            <a:r>
              <a:rPr lang="en-US" sz="2200" b="0" dirty="0" smtClean="0">
                <a:latin typeface="RotisSemiSerif"/>
              </a:rPr>
              <a:t> </a:t>
            </a:r>
            <a:r>
              <a:rPr lang="en-US" sz="2200" b="0" dirty="0" err="1" smtClean="0">
                <a:latin typeface="RotisSemiSerif"/>
              </a:rPr>
              <a:t>topologici</a:t>
            </a:r>
            <a:r>
              <a:rPr lang="en-US" sz="2200" b="0" dirty="0" smtClean="0">
                <a:latin typeface="RotisSemiSerif"/>
              </a:rPr>
              <a:t> e </a:t>
            </a:r>
            <a:r>
              <a:rPr lang="en-US" sz="2200" b="0" dirty="0" err="1" smtClean="0">
                <a:latin typeface="RotisSemiSerif"/>
              </a:rPr>
              <a:t>funzionali</a:t>
            </a:r>
            <a:r>
              <a:rPr lang="en-US" sz="2200" b="0" dirty="0" smtClean="0">
                <a:latin typeface="RotisSemiSerif"/>
              </a:rPr>
              <a:t> (</a:t>
            </a:r>
            <a:r>
              <a:rPr lang="en-US" sz="2200" b="0" dirty="0" err="1" smtClean="0">
                <a:latin typeface="RotisSemiSerif"/>
              </a:rPr>
              <a:t>identificazione</a:t>
            </a:r>
            <a:r>
              <a:rPr lang="en-US" sz="2200" b="0" dirty="0" smtClean="0">
                <a:latin typeface="RotisSemiSerif"/>
              </a:rPr>
              <a:t> di </a:t>
            </a:r>
            <a:r>
              <a:rPr lang="en-US" sz="2200" b="0" dirty="0" err="1" smtClean="0">
                <a:latin typeface="RotisSemiSerif"/>
              </a:rPr>
              <a:t>geni</a:t>
            </a:r>
            <a:r>
              <a:rPr lang="en-US" sz="2200" b="0" dirty="0" smtClean="0">
                <a:latin typeface="RotisSemiSerif"/>
              </a:rPr>
              <a:t> e protein e </a:t>
            </a:r>
            <a:r>
              <a:rPr lang="en-US" sz="2200" b="0" dirty="0" err="1" smtClean="0">
                <a:latin typeface="RotisSemiSerif"/>
              </a:rPr>
              <a:t>loro</a:t>
            </a:r>
            <a:r>
              <a:rPr lang="en-US" sz="2200" b="0" dirty="0" smtClean="0">
                <a:latin typeface="RotisSemiSerif"/>
              </a:rPr>
              <a:t> </a:t>
            </a:r>
            <a:r>
              <a:rPr lang="en-US" sz="2200" b="0" dirty="0" err="1" smtClean="0">
                <a:latin typeface="RotisSemiSerif"/>
              </a:rPr>
              <a:t>ruoli</a:t>
            </a:r>
            <a:r>
              <a:rPr lang="en-US" sz="2200" b="0" dirty="0" smtClean="0">
                <a:latin typeface="RotisSemiSerif"/>
              </a:rPr>
              <a:t>) e </a:t>
            </a:r>
            <a:r>
              <a:rPr lang="en-US" sz="2200" b="0" dirty="0" err="1" smtClean="0">
                <a:latin typeface="RotisSemiSerif"/>
              </a:rPr>
              <a:t>conoscenza</a:t>
            </a:r>
            <a:r>
              <a:rPr lang="en-US" sz="2200" b="0" dirty="0" smtClean="0">
                <a:latin typeface="RotisSemiSerif"/>
              </a:rPr>
              <a:t> di </a:t>
            </a:r>
            <a:r>
              <a:rPr lang="en-US" sz="2200" b="0" dirty="0" err="1" smtClean="0">
                <a:latin typeface="RotisSemiSerif"/>
              </a:rPr>
              <a:t>grado</a:t>
            </a:r>
            <a:r>
              <a:rPr lang="en-US" sz="2200" b="0" dirty="0" smtClean="0">
                <a:latin typeface="RotisSemiSerif"/>
              </a:rPr>
              <a:t> di </a:t>
            </a:r>
            <a:r>
              <a:rPr lang="en-US" sz="2200" b="0" dirty="0" err="1" smtClean="0">
                <a:latin typeface="RotisSemiSerif"/>
              </a:rPr>
              <a:t>variabilità</a:t>
            </a:r>
            <a:r>
              <a:rPr lang="en-US" sz="2200" b="0" dirty="0" smtClean="0">
                <a:latin typeface="RotisSemiSerif"/>
              </a:rPr>
              <a:t> del </a:t>
            </a:r>
            <a:r>
              <a:rPr lang="en-US" sz="2200" b="0" dirty="0" err="1" smtClean="0">
                <a:latin typeface="RotisSemiSerif"/>
              </a:rPr>
              <a:t>nostro</a:t>
            </a:r>
            <a:r>
              <a:rPr lang="en-US" sz="2200" b="0" dirty="0" smtClean="0">
                <a:latin typeface="RotisSemiSerif"/>
              </a:rPr>
              <a:t> </a:t>
            </a:r>
            <a:r>
              <a:rPr lang="en-US" sz="2200" b="0" dirty="0" err="1" smtClean="0">
                <a:latin typeface="RotisSemiSerif"/>
              </a:rPr>
              <a:t>genoma</a:t>
            </a:r>
            <a:endParaRPr lang="en-US" sz="2200" b="0" dirty="0" smtClean="0">
              <a:latin typeface="RotisSemiSerif"/>
            </a:endParaRPr>
          </a:p>
          <a:p>
            <a:pPr marL="228600" indent="-228600">
              <a:buFont typeface="+mj-lt"/>
              <a:buAutoNum type="arabicPeriod"/>
            </a:pPr>
            <a:endParaRPr lang="en-US" sz="2200" b="0" dirty="0" smtClean="0">
              <a:latin typeface="RotisSemiSerif"/>
            </a:endParaRPr>
          </a:p>
          <a:p>
            <a:pPr marL="228600" indent="-228600">
              <a:buFont typeface="+mj-lt"/>
              <a:buAutoNum type="arabicPeriod"/>
            </a:pPr>
            <a:r>
              <a:rPr lang="en-US" sz="2200" b="0" dirty="0">
                <a:latin typeface="RotisSemiSerif"/>
              </a:rPr>
              <a:t> </a:t>
            </a:r>
            <a:r>
              <a:rPr lang="en-US" sz="2200" b="0" dirty="0" err="1" smtClean="0">
                <a:latin typeface="RotisSemiSerif"/>
              </a:rPr>
              <a:t>Sequenziare</a:t>
            </a:r>
            <a:r>
              <a:rPr lang="en-US" sz="2200" b="0" dirty="0" smtClean="0">
                <a:latin typeface="RotisSemiSerif"/>
              </a:rPr>
              <a:t> </a:t>
            </a:r>
            <a:r>
              <a:rPr lang="en-US" sz="2200" b="0" dirty="0" err="1" smtClean="0">
                <a:latin typeface="RotisSemiSerif"/>
              </a:rPr>
              <a:t>geni</a:t>
            </a:r>
            <a:r>
              <a:rPr lang="en-US" sz="2200" b="0" dirty="0" smtClean="0">
                <a:latin typeface="RotisSemiSerif"/>
              </a:rPr>
              <a:t> di </a:t>
            </a:r>
            <a:r>
              <a:rPr lang="en-US" sz="2200" b="0" dirty="0" err="1" smtClean="0">
                <a:latin typeface="RotisSemiSerif"/>
              </a:rPr>
              <a:t>nostri</a:t>
            </a:r>
            <a:r>
              <a:rPr lang="en-US" sz="2200" b="0" dirty="0" smtClean="0">
                <a:latin typeface="RotisSemiSerif"/>
              </a:rPr>
              <a:t> </a:t>
            </a:r>
            <a:r>
              <a:rPr lang="en-US" sz="2200" b="0" dirty="0" err="1" smtClean="0">
                <a:latin typeface="RotisSemiSerif"/>
              </a:rPr>
              <a:t>interesse</a:t>
            </a:r>
            <a:r>
              <a:rPr lang="en-US" sz="2200" b="0" dirty="0" smtClean="0">
                <a:latin typeface="RotisSemiSerif"/>
              </a:rPr>
              <a:t> (o </a:t>
            </a:r>
            <a:r>
              <a:rPr lang="en-US" sz="2200" b="0" dirty="0" err="1" smtClean="0">
                <a:latin typeface="RotisSemiSerif"/>
              </a:rPr>
              <a:t>geni</a:t>
            </a:r>
            <a:r>
              <a:rPr lang="en-US" sz="2200" b="0" dirty="0" smtClean="0">
                <a:latin typeface="RotisSemiSerif"/>
              </a:rPr>
              <a:t> </a:t>
            </a:r>
            <a:r>
              <a:rPr lang="en-US" sz="2200" b="0" dirty="0" err="1" smtClean="0">
                <a:latin typeface="RotisSemiSerif"/>
              </a:rPr>
              <a:t>malattia</a:t>
            </a:r>
            <a:r>
              <a:rPr lang="en-US" sz="2200" b="0" dirty="0">
                <a:latin typeface="RotisSemiSerif"/>
              </a:rPr>
              <a:t>)</a:t>
            </a:r>
            <a:r>
              <a:rPr lang="en-US" sz="2200" b="0" dirty="0" smtClean="0">
                <a:latin typeface="RotisSemiSerif"/>
              </a:rPr>
              <a:t> </a:t>
            </a:r>
            <a:r>
              <a:rPr lang="en-US" sz="2200" b="0" dirty="0" err="1" smtClean="0">
                <a:latin typeface="RotisSemiSerif"/>
              </a:rPr>
              <a:t>oppure</a:t>
            </a:r>
            <a:r>
              <a:rPr lang="en-US" sz="2200" b="0" dirty="0" smtClean="0">
                <a:latin typeface="RotisSemiSerif"/>
              </a:rPr>
              <a:t> </a:t>
            </a:r>
            <a:r>
              <a:rPr lang="en-US" sz="2200" b="0" dirty="0" err="1" smtClean="0">
                <a:latin typeface="RotisSemiSerif"/>
              </a:rPr>
              <a:t>sequenziare</a:t>
            </a:r>
            <a:r>
              <a:rPr lang="en-US" sz="2200" b="0" dirty="0" smtClean="0">
                <a:latin typeface="RotisSemiSerif"/>
              </a:rPr>
              <a:t> </a:t>
            </a:r>
            <a:r>
              <a:rPr lang="en-US" sz="2200" b="0" dirty="0" err="1" smtClean="0">
                <a:latin typeface="RotisSemiSerif"/>
              </a:rPr>
              <a:t>esoma</a:t>
            </a:r>
            <a:r>
              <a:rPr lang="en-US" sz="2200" b="0" dirty="0" smtClean="0">
                <a:latin typeface="RotisSemiSerif"/>
              </a:rPr>
              <a:t> di </a:t>
            </a:r>
            <a:r>
              <a:rPr lang="en-US" sz="2200" b="0" dirty="0" err="1" smtClean="0">
                <a:latin typeface="RotisSemiSerif"/>
              </a:rPr>
              <a:t>tutti</a:t>
            </a:r>
            <a:r>
              <a:rPr lang="en-US" sz="2200" b="0" dirty="0" smtClean="0">
                <a:latin typeface="RotisSemiSerif"/>
              </a:rPr>
              <a:t> I </a:t>
            </a:r>
            <a:r>
              <a:rPr lang="en-US" sz="2200" b="0" dirty="0" err="1" smtClean="0">
                <a:latin typeface="RotisSemiSerif"/>
              </a:rPr>
              <a:t>geni</a:t>
            </a:r>
            <a:r>
              <a:rPr lang="en-US" sz="2200" b="0" dirty="0" smtClean="0">
                <a:latin typeface="RotisSemiSerif"/>
              </a:rPr>
              <a:t> </a:t>
            </a:r>
            <a:r>
              <a:rPr lang="en-US" sz="2200" b="0" dirty="0" err="1" smtClean="0">
                <a:latin typeface="RotisSemiSerif"/>
              </a:rPr>
              <a:t>che</a:t>
            </a:r>
            <a:r>
              <a:rPr lang="en-US" sz="2200" b="0" dirty="0" smtClean="0">
                <a:latin typeface="RotisSemiSerif"/>
              </a:rPr>
              <a:t> </a:t>
            </a:r>
            <a:r>
              <a:rPr lang="en-US" sz="2200" b="0" dirty="0" err="1" smtClean="0">
                <a:latin typeface="RotisSemiSerif"/>
              </a:rPr>
              <a:t>codificano</a:t>
            </a:r>
            <a:r>
              <a:rPr lang="en-US" sz="2200" b="0" dirty="0" smtClean="0">
                <a:latin typeface="RotisSemiSerif"/>
              </a:rPr>
              <a:t> per </a:t>
            </a:r>
            <a:r>
              <a:rPr lang="en-US" sz="2200" b="0" dirty="0" err="1" smtClean="0">
                <a:latin typeface="RotisSemiSerif"/>
              </a:rPr>
              <a:t>proteine</a:t>
            </a:r>
            <a:r>
              <a:rPr lang="en-US" sz="2200" b="0" dirty="0" smtClean="0">
                <a:latin typeface="RotisSemiSerif"/>
              </a:rPr>
              <a:t> (Whole exome sequencing)</a:t>
            </a:r>
          </a:p>
          <a:p>
            <a:pPr marL="228600" indent="-228600">
              <a:buFont typeface="+mj-lt"/>
              <a:buAutoNum type="arabicPeriod"/>
            </a:pPr>
            <a:endParaRPr lang="en-US" sz="2200" b="0" dirty="0" smtClean="0">
              <a:latin typeface="RotisSemiSerif"/>
            </a:endParaRPr>
          </a:p>
          <a:p>
            <a:pPr marL="228600" indent="-228600">
              <a:buFont typeface="+mj-lt"/>
              <a:buAutoNum type="arabicPeriod"/>
            </a:pPr>
            <a:r>
              <a:rPr lang="en-US" sz="2200" b="0" dirty="0" smtClean="0">
                <a:latin typeface="RotisSemiSerif"/>
              </a:rPr>
              <a:t> O </a:t>
            </a:r>
            <a:r>
              <a:rPr lang="en-US" sz="2200" b="0" dirty="0" err="1" smtClean="0">
                <a:latin typeface="RotisSemiSerif"/>
              </a:rPr>
              <a:t>ancora</a:t>
            </a:r>
            <a:r>
              <a:rPr lang="en-US" sz="2200" b="0" dirty="0" smtClean="0">
                <a:latin typeface="RotisSemiSerif"/>
              </a:rPr>
              <a:t> </a:t>
            </a:r>
            <a:r>
              <a:rPr lang="en-US" sz="2200" b="0" dirty="0" err="1" smtClean="0">
                <a:latin typeface="RotisSemiSerif"/>
              </a:rPr>
              <a:t>sequenziare</a:t>
            </a:r>
            <a:r>
              <a:rPr lang="en-US" sz="2200" b="0" dirty="0" smtClean="0">
                <a:latin typeface="RotisSemiSerif"/>
              </a:rPr>
              <a:t> </a:t>
            </a:r>
            <a:r>
              <a:rPr lang="en-US" sz="2200" b="0" dirty="0" err="1" smtClean="0">
                <a:latin typeface="RotisSemiSerif"/>
              </a:rPr>
              <a:t>tutto</a:t>
            </a:r>
            <a:r>
              <a:rPr lang="en-US" sz="2200" b="0" dirty="0" smtClean="0">
                <a:latin typeface="RotisSemiSerif"/>
              </a:rPr>
              <a:t> </a:t>
            </a:r>
            <a:r>
              <a:rPr lang="en-US" sz="2200" b="0" dirty="0" err="1" smtClean="0">
                <a:latin typeface="RotisSemiSerif"/>
              </a:rPr>
              <a:t>l’intero</a:t>
            </a:r>
            <a:r>
              <a:rPr lang="en-US" sz="2200" b="0" dirty="0" smtClean="0">
                <a:latin typeface="RotisSemiSerif"/>
              </a:rPr>
              <a:t> </a:t>
            </a:r>
            <a:r>
              <a:rPr lang="en-US" sz="2200" b="0" dirty="0" err="1" smtClean="0">
                <a:latin typeface="RotisSemiSerif"/>
              </a:rPr>
              <a:t>genoma</a:t>
            </a:r>
            <a:r>
              <a:rPr lang="en-US" sz="2200" b="0" dirty="0" smtClean="0">
                <a:latin typeface="RotisSemiSerif"/>
              </a:rPr>
              <a:t> (Whole genome sequencing)</a:t>
            </a:r>
          </a:p>
          <a:p>
            <a:pPr marL="228600" indent="-228600">
              <a:buFont typeface="+mj-lt"/>
              <a:buAutoNum type="arabicPeriod"/>
            </a:pPr>
            <a:endParaRPr lang="en-US" sz="2200" b="0" dirty="0" smtClean="0">
              <a:latin typeface="RotisSemiSerif"/>
            </a:endParaRPr>
          </a:p>
          <a:p>
            <a:pPr marL="228600" indent="-228600">
              <a:buFont typeface="+mj-lt"/>
              <a:buAutoNum type="arabicPeriod"/>
            </a:pPr>
            <a:r>
              <a:rPr lang="en-US" sz="2200" b="0" dirty="0" smtClean="0">
                <a:latin typeface="RotisSemiSerif"/>
              </a:rPr>
              <a:t> </a:t>
            </a:r>
            <a:r>
              <a:rPr lang="en-US" sz="2200" b="0" dirty="0" err="1" smtClean="0">
                <a:latin typeface="RotisSemiSerif"/>
              </a:rPr>
              <a:t>Pochi</a:t>
            </a:r>
            <a:r>
              <a:rPr lang="en-US" sz="2200" b="0" dirty="0" smtClean="0">
                <a:latin typeface="RotisSemiSerif"/>
              </a:rPr>
              <a:t> </a:t>
            </a:r>
            <a:r>
              <a:rPr lang="en-US" sz="2200" b="0" dirty="0" err="1" smtClean="0">
                <a:latin typeface="RotisSemiSerif"/>
              </a:rPr>
              <a:t>giorni</a:t>
            </a:r>
            <a:r>
              <a:rPr lang="en-US" sz="2200" b="0" dirty="0" smtClean="0">
                <a:latin typeface="RotisSemiSerif"/>
              </a:rPr>
              <a:t> per </a:t>
            </a:r>
            <a:r>
              <a:rPr lang="en-US" sz="2200" b="0" dirty="0" err="1" smtClean="0">
                <a:latin typeface="RotisSemiSerif"/>
              </a:rPr>
              <a:t>exoma</a:t>
            </a:r>
            <a:r>
              <a:rPr lang="en-US" sz="2200" b="0" dirty="0" smtClean="0">
                <a:latin typeface="RotisSemiSerif"/>
              </a:rPr>
              <a:t> poi </a:t>
            </a:r>
            <a:r>
              <a:rPr lang="en-US" sz="2200" b="0" dirty="0" err="1" smtClean="0">
                <a:latin typeface="RotisSemiSerif"/>
              </a:rPr>
              <a:t>analisi</a:t>
            </a:r>
            <a:r>
              <a:rPr lang="en-US" sz="2200" b="0" dirty="0" smtClean="0">
                <a:latin typeface="RotisSemiSerif"/>
              </a:rPr>
              <a:t> </a:t>
            </a:r>
            <a:r>
              <a:rPr lang="en-US" sz="2200" b="0" dirty="0" err="1" smtClean="0">
                <a:latin typeface="RotisSemiSerif"/>
              </a:rPr>
              <a:t>varianti</a:t>
            </a:r>
            <a:r>
              <a:rPr lang="en-US" sz="2200" b="0" dirty="0" smtClean="0">
                <a:latin typeface="RotisSemiSerif"/>
              </a:rPr>
              <a:t> (</a:t>
            </a:r>
            <a:r>
              <a:rPr lang="en-US" sz="2200" b="0" dirty="0" err="1" smtClean="0">
                <a:latin typeface="RotisSemiSerif"/>
              </a:rPr>
              <a:t>si</a:t>
            </a:r>
            <a:r>
              <a:rPr lang="en-US" sz="2200" b="0" dirty="0" smtClean="0">
                <a:latin typeface="RotisSemiSerif"/>
              </a:rPr>
              <a:t> parte da 50-70000 variant), </a:t>
            </a:r>
            <a:r>
              <a:rPr lang="en-US" sz="2200" b="0" dirty="0" err="1">
                <a:latin typeface="RotisSemiSerif"/>
              </a:rPr>
              <a:t>c</a:t>
            </a:r>
            <a:r>
              <a:rPr lang="en-US" sz="2200" b="0" dirty="0" err="1" smtClean="0">
                <a:latin typeface="RotisSemiSerif"/>
              </a:rPr>
              <a:t>osto</a:t>
            </a:r>
            <a:r>
              <a:rPr lang="en-US" sz="2200" b="0" dirty="0" smtClean="0">
                <a:latin typeface="RotisSemiSerif"/>
              </a:rPr>
              <a:t> WES &lt; 800 euro</a:t>
            </a:r>
          </a:p>
          <a:p>
            <a:pPr marL="228600" indent="-228600">
              <a:buFont typeface="+mj-lt"/>
              <a:buAutoNum type="arabicPeriod"/>
            </a:pPr>
            <a:endParaRPr lang="en-US" sz="2200" b="0" dirty="0" smtClean="0">
              <a:latin typeface="RotisSemiSerif"/>
            </a:endParaRPr>
          </a:p>
          <a:p>
            <a:pPr marL="228600" indent="-228600">
              <a:buFont typeface="+mj-lt"/>
              <a:buAutoNum type="arabicPeriod"/>
            </a:pPr>
            <a:r>
              <a:rPr lang="en-US" sz="2200" b="0" dirty="0" smtClean="0">
                <a:latin typeface="RotisSemiSerif"/>
              </a:rPr>
              <a:t> </a:t>
            </a:r>
            <a:r>
              <a:rPr lang="en-US" sz="2200" b="0" dirty="0" err="1" smtClean="0">
                <a:latin typeface="RotisSemiSerif"/>
              </a:rPr>
              <a:t>Identificati</a:t>
            </a:r>
            <a:r>
              <a:rPr lang="en-US" sz="2200" b="0" dirty="0" smtClean="0">
                <a:latin typeface="RotisSemiSerif"/>
              </a:rPr>
              <a:t> 400 </a:t>
            </a:r>
            <a:r>
              <a:rPr lang="en-US" sz="2200" b="0" dirty="0" err="1" smtClean="0">
                <a:latin typeface="RotisSemiSerif"/>
              </a:rPr>
              <a:t>nuovi</a:t>
            </a:r>
            <a:r>
              <a:rPr lang="en-US" sz="2200" b="0" dirty="0" smtClean="0">
                <a:latin typeface="RotisSemiSerif"/>
              </a:rPr>
              <a:t> </a:t>
            </a:r>
            <a:r>
              <a:rPr lang="en-US" sz="2200" b="0" dirty="0" err="1" smtClean="0">
                <a:latin typeface="RotisSemiSerif"/>
              </a:rPr>
              <a:t>geni</a:t>
            </a:r>
            <a:r>
              <a:rPr lang="en-US" sz="2200" b="0" dirty="0" smtClean="0">
                <a:latin typeface="RotisSemiSerif"/>
              </a:rPr>
              <a:t> </a:t>
            </a:r>
            <a:r>
              <a:rPr lang="en-US" sz="2200" b="0" dirty="0" err="1" smtClean="0">
                <a:latin typeface="RotisSemiSerif"/>
              </a:rPr>
              <a:t>malattie</a:t>
            </a:r>
            <a:r>
              <a:rPr lang="en-US" sz="2200" b="0" dirty="0" smtClean="0">
                <a:latin typeface="RotisSemiSerif"/>
              </a:rPr>
              <a:t> </a:t>
            </a:r>
            <a:r>
              <a:rPr lang="en-US" sz="2200" b="0" dirty="0" err="1" smtClean="0">
                <a:latin typeface="RotisSemiSerif"/>
              </a:rPr>
              <a:t>negli</a:t>
            </a:r>
            <a:r>
              <a:rPr lang="en-US" sz="2200" b="0" dirty="0" smtClean="0">
                <a:latin typeface="RotisSemiSerif"/>
              </a:rPr>
              <a:t> </a:t>
            </a:r>
            <a:r>
              <a:rPr lang="en-US" sz="2200" b="0" dirty="0" err="1" smtClean="0">
                <a:latin typeface="RotisSemiSerif"/>
              </a:rPr>
              <a:t>ultimi</a:t>
            </a:r>
            <a:r>
              <a:rPr lang="en-US" sz="2200" b="0" dirty="0" smtClean="0">
                <a:latin typeface="RotisSemiSerif"/>
              </a:rPr>
              <a:t> 5 </a:t>
            </a:r>
            <a:r>
              <a:rPr lang="en-US" sz="2200" b="0" dirty="0" err="1" smtClean="0">
                <a:latin typeface="RotisSemiSerif"/>
              </a:rPr>
              <a:t>anni</a:t>
            </a:r>
            <a:endParaRPr lang="en-US" sz="2200" b="0" dirty="0" smtClean="0">
              <a:latin typeface="RotisSemiSerif"/>
            </a:endParaRPr>
          </a:p>
          <a:p>
            <a:pPr marL="228600" indent="-228600">
              <a:buFont typeface="+mj-lt"/>
              <a:buAutoNum type="arabicPeriod"/>
            </a:pPr>
            <a:endParaRPr lang="en-US" sz="2200" dirty="0" smtClean="0">
              <a:latin typeface="RotisSemiSerif"/>
            </a:endParaRPr>
          </a:p>
          <a:p>
            <a:endParaRPr lang="it-IT" sz="2200" dirty="0"/>
          </a:p>
        </p:txBody>
      </p:sp>
      <p:cxnSp>
        <p:nvCxnSpPr>
          <p:cNvPr id="4" name="Connettore 1 3"/>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8352946"/>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35851" y="2174990"/>
            <a:ext cx="8016935" cy="3212870"/>
          </a:xfrm>
          <a:prstGeom prst="rect">
            <a:avLst/>
          </a:prstGeom>
        </p:spPr>
      </p:pic>
      <p:pic>
        <p:nvPicPr>
          <p:cNvPr id="3" name="Immagine 2"/>
          <p:cNvPicPr>
            <a:picLocks noChangeAspect="1"/>
          </p:cNvPicPr>
          <p:nvPr/>
        </p:nvPicPr>
        <p:blipFill>
          <a:blip r:embed="rId3"/>
          <a:stretch>
            <a:fillRect/>
          </a:stretch>
        </p:blipFill>
        <p:spPr>
          <a:xfrm>
            <a:off x="929358" y="1103094"/>
            <a:ext cx="8230313" cy="859611"/>
          </a:xfrm>
          <a:prstGeom prst="rect">
            <a:avLst/>
          </a:prstGeom>
        </p:spPr>
      </p:pic>
    </p:spTree>
    <p:extLst>
      <p:ext uri="{BB962C8B-B14F-4D97-AF65-F5344CB8AC3E}">
        <p14:creationId xmlns:p14="http://schemas.microsoft.com/office/powerpoint/2010/main" val="1109077596"/>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60487" y="698500"/>
            <a:ext cx="8597900" cy="5607050"/>
          </a:xfrm>
          <a:prstGeom prst="rect">
            <a:avLst/>
          </a:prstGeom>
        </p:spPr>
        <p:txBody>
          <a:bodyPr/>
          <a:lstStyle/>
          <a:p>
            <a:pPr marL="373063" marR="0" lvl="0" indent="-373063" algn="l" defTabSz="995363" rtl="0" eaLnBrk="0" fontAlgn="base" latinLnBrk="0" hangingPunct="0">
              <a:lnSpc>
                <a:spcPct val="100000"/>
              </a:lnSpc>
              <a:spcBef>
                <a:spcPct val="20000"/>
              </a:spcBef>
              <a:spcAft>
                <a:spcPct val="0"/>
              </a:spcAft>
              <a:buClrTx/>
              <a:buSzTx/>
              <a:buFontTx/>
              <a:buChar char="•"/>
              <a:tabLst/>
              <a:defRPr/>
            </a:pPr>
            <a:r>
              <a:rPr lang="it-IT" altLang="it-IT" sz="2200" b="0" kern="0" dirty="0" smtClean="0">
                <a:solidFill>
                  <a:srgbClr val="000000"/>
                </a:solidFill>
                <a:latin typeface="+mn-lt"/>
              </a:rPr>
              <a:t>Strumenti e database</a:t>
            </a:r>
          </a:p>
          <a:p>
            <a:pPr marL="373063" marR="0" lvl="0" indent="-373063" algn="l" defTabSz="995363" rtl="0" eaLnBrk="0" fontAlgn="base" latinLnBrk="0" hangingPunct="0">
              <a:lnSpc>
                <a:spcPct val="100000"/>
              </a:lnSpc>
              <a:spcBef>
                <a:spcPct val="20000"/>
              </a:spcBef>
              <a:spcAft>
                <a:spcPct val="0"/>
              </a:spcAft>
              <a:buClrTx/>
              <a:buSzTx/>
              <a:buFontTx/>
              <a:buChar char="•"/>
              <a:tabLst/>
              <a:defRPr/>
            </a:pPr>
            <a:endParaRPr lang="it-IT" altLang="it-IT" sz="2200" b="0" kern="0" dirty="0">
              <a:solidFill>
                <a:srgbClr val="000000"/>
              </a:solidFill>
              <a:latin typeface="+mn-lt"/>
            </a:endParaRPr>
          </a:p>
        </p:txBody>
      </p:sp>
      <p:pic>
        <p:nvPicPr>
          <p:cNvPr id="3" name="Immagine 2"/>
          <p:cNvPicPr>
            <a:picLocks noChangeAspect="1"/>
          </p:cNvPicPr>
          <p:nvPr/>
        </p:nvPicPr>
        <p:blipFill>
          <a:blip r:embed="rId2"/>
          <a:stretch>
            <a:fillRect/>
          </a:stretch>
        </p:blipFill>
        <p:spPr>
          <a:xfrm>
            <a:off x="212035" y="363239"/>
            <a:ext cx="10383836" cy="5915807"/>
          </a:xfrm>
          <a:prstGeom prst="rect">
            <a:avLst/>
          </a:prstGeom>
        </p:spPr>
      </p:pic>
      <p:sp>
        <p:nvSpPr>
          <p:cNvPr id="4" name="Ovale 3"/>
          <p:cNvSpPr/>
          <p:nvPr/>
        </p:nvSpPr>
        <p:spPr bwMode="auto">
          <a:xfrm>
            <a:off x="1933947" y="3754927"/>
            <a:ext cx="839449" cy="5246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07025" y="170122"/>
            <a:ext cx="9371493" cy="4355635"/>
          </a:xfrm>
          <a:prstGeom prst="rect">
            <a:avLst/>
          </a:prstGeom>
        </p:spPr>
      </p:pic>
      <p:pic>
        <p:nvPicPr>
          <p:cNvPr id="3" name="Immagine 2"/>
          <p:cNvPicPr>
            <a:picLocks noChangeAspect="1"/>
          </p:cNvPicPr>
          <p:nvPr/>
        </p:nvPicPr>
        <p:blipFill>
          <a:blip r:embed="rId3"/>
          <a:stretch>
            <a:fillRect/>
          </a:stretch>
        </p:blipFill>
        <p:spPr>
          <a:xfrm>
            <a:off x="507024" y="4525757"/>
            <a:ext cx="9761237" cy="2609790"/>
          </a:xfrm>
          <a:prstGeom prst="rect">
            <a:avLst/>
          </a:prstGeom>
        </p:spPr>
      </p:pic>
      <p:sp>
        <p:nvSpPr>
          <p:cNvPr id="4" name="Rettangolo 3"/>
          <p:cNvSpPr/>
          <p:nvPr/>
        </p:nvSpPr>
        <p:spPr bwMode="auto">
          <a:xfrm>
            <a:off x="2323475" y="4525756"/>
            <a:ext cx="7165300" cy="151527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5" name="Rettangolo 4"/>
          <p:cNvSpPr/>
          <p:nvPr/>
        </p:nvSpPr>
        <p:spPr bwMode="auto">
          <a:xfrm>
            <a:off x="2323473" y="3611355"/>
            <a:ext cx="7165301" cy="9144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6" name="CasellaDiTesto 5"/>
          <p:cNvSpPr txBox="1"/>
          <p:nvPr/>
        </p:nvSpPr>
        <p:spPr>
          <a:xfrm>
            <a:off x="1259132" y="39756"/>
            <a:ext cx="8229642" cy="586252"/>
          </a:xfrm>
          <a:prstGeom prst="rect">
            <a:avLst/>
          </a:prstGeom>
          <a:noFill/>
        </p:spPr>
        <p:txBody>
          <a:bodyPr wrap="square" rtlCol="0">
            <a:spAutoFit/>
          </a:bodyPr>
          <a:lstStyle/>
          <a:p>
            <a:pPr algn="ctr"/>
            <a:r>
              <a:rPr lang="it-IT" sz="3208" dirty="0" err="1" smtClean="0">
                <a:solidFill>
                  <a:srgbClr val="0070C0"/>
                </a:solidFill>
                <a:latin typeface="Calibri" panose="020F0502020204030204" pitchFamily="34" charset="0"/>
              </a:rPr>
              <a:t>Clinical</a:t>
            </a:r>
            <a:r>
              <a:rPr lang="it-IT" sz="3208" dirty="0" smtClean="0">
                <a:solidFill>
                  <a:srgbClr val="0070C0"/>
                </a:solidFill>
                <a:latin typeface="Calibri" panose="020F0502020204030204" pitchFamily="34" charset="0"/>
              </a:rPr>
              <a:t> </a:t>
            </a:r>
            <a:r>
              <a:rPr lang="it-IT" sz="3208" dirty="0" err="1" smtClean="0">
                <a:solidFill>
                  <a:srgbClr val="0070C0"/>
                </a:solidFill>
                <a:latin typeface="Calibri" panose="020F0502020204030204" pitchFamily="34" charset="0"/>
              </a:rPr>
              <a:t>synopsis</a:t>
            </a:r>
            <a:endParaRPr lang="it-IT" sz="3208"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319248437"/>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19100" y="508572"/>
            <a:ext cx="9964152" cy="5367571"/>
          </a:xfrm>
          <a:prstGeom prst="rect">
            <a:avLst/>
          </a:prstGeom>
        </p:spPr>
      </p:pic>
      <p:sp>
        <p:nvSpPr>
          <p:cNvPr id="3" name="Ovale 2"/>
          <p:cNvSpPr/>
          <p:nvPr/>
        </p:nvSpPr>
        <p:spPr bwMode="auto">
          <a:xfrm>
            <a:off x="8347081" y="3977651"/>
            <a:ext cx="796919" cy="29048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5" name="Rettangolo 4"/>
          <p:cNvSpPr/>
          <p:nvPr/>
        </p:nvSpPr>
        <p:spPr bwMode="auto">
          <a:xfrm>
            <a:off x="8347081" y="4734861"/>
            <a:ext cx="1441496" cy="70656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6" name="CasellaDiTesto 5"/>
          <p:cNvSpPr txBox="1"/>
          <p:nvPr/>
        </p:nvSpPr>
        <p:spPr>
          <a:xfrm>
            <a:off x="1285462" y="6942174"/>
            <a:ext cx="7673008" cy="369332"/>
          </a:xfrm>
          <a:prstGeom prst="rect">
            <a:avLst/>
          </a:prstGeom>
          <a:noFill/>
        </p:spPr>
        <p:txBody>
          <a:bodyPr wrap="square" rtlCol="0">
            <a:spAutoFit/>
          </a:bodyPr>
          <a:lstStyle/>
          <a:p>
            <a:r>
              <a:rPr lang="it-IT" sz="18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3"/>
              </a:rPr>
              <a:t>http://www.orpha.net/consor/cgi-bin/index.php?Ing=IT</a:t>
            </a:r>
            <a:r>
              <a:rPr lang="it-IT"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it-IT"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4232772"/>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68291" y="183238"/>
            <a:ext cx="8075710" cy="3379468"/>
          </a:xfrm>
          <a:prstGeom prst="rect">
            <a:avLst/>
          </a:prstGeom>
        </p:spPr>
      </p:pic>
      <p:pic>
        <p:nvPicPr>
          <p:cNvPr id="4" name="Immagine 3"/>
          <p:cNvPicPr>
            <a:picLocks noChangeAspect="1"/>
          </p:cNvPicPr>
          <p:nvPr/>
        </p:nvPicPr>
        <p:blipFill>
          <a:blip r:embed="rId3"/>
          <a:stretch>
            <a:fillRect/>
          </a:stretch>
        </p:blipFill>
        <p:spPr>
          <a:xfrm>
            <a:off x="1068291" y="3562706"/>
            <a:ext cx="8075710" cy="3238500"/>
          </a:xfrm>
          <a:prstGeom prst="rect">
            <a:avLst/>
          </a:prstGeom>
        </p:spPr>
      </p:pic>
    </p:spTree>
    <p:extLst>
      <p:ext uri="{BB962C8B-B14F-4D97-AF65-F5344CB8AC3E}">
        <p14:creationId xmlns:p14="http://schemas.microsoft.com/office/powerpoint/2010/main" val="70313590"/>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711109" y="1126526"/>
            <a:ext cx="9296400" cy="4200525"/>
          </a:xfrm>
          <a:prstGeom prst="rect">
            <a:avLst/>
          </a:prstGeom>
        </p:spPr>
      </p:pic>
      <p:sp>
        <p:nvSpPr>
          <p:cNvPr id="4" name="CasellaDiTesto 3"/>
          <p:cNvSpPr txBox="1"/>
          <p:nvPr/>
        </p:nvSpPr>
        <p:spPr>
          <a:xfrm>
            <a:off x="1244488" y="385741"/>
            <a:ext cx="8229642" cy="586252"/>
          </a:xfrm>
          <a:prstGeom prst="rect">
            <a:avLst/>
          </a:prstGeom>
          <a:noFill/>
        </p:spPr>
        <p:txBody>
          <a:bodyPr wrap="square" rtlCol="0">
            <a:spAutoFit/>
          </a:bodyPr>
          <a:lstStyle/>
          <a:p>
            <a:pPr algn="ctr"/>
            <a:r>
              <a:rPr lang="it-IT" sz="3208" dirty="0" smtClean="0">
                <a:solidFill>
                  <a:srgbClr val="0070C0"/>
                </a:solidFill>
                <a:latin typeface="Calibri" panose="020F0502020204030204" pitchFamily="34" charset="0"/>
              </a:rPr>
              <a:t>The </a:t>
            </a:r>
            <a:r>
              <a:rPr lang="it-IT" sz="3208" dirty="0" err="1" smtClean="0">
                <a:solidFill>
                  <a:srgbClr val="0070C0"/>
                </a:solidFill>
                <a:latin typeface="Calibri" panose="020F0502020204030204" pitchFamily="34" charset="0"/>
              </a:rPr>
              <a:t>Phenomizer</a:t>
            </a:r>
            <a:endParaRPr lang="it-IT" sz="3208" dirty="0">
              <a:solidFill>
                <a:srgbClr val="0070C0"/>
              </a:solidFill>
              <a:latin typeface="Calibri" panose="020F0502020204030204" pitchFamily="34" charset="0"/>
            </a:endParaRPr>
          </a:p>
        </p:txBody>
      </p:sp>
      <p:cxnSp>
        <p:nvCxnSpPr>
          <p:cNvPr id="5" name="Connettore 1 4"/>
          <p:cNvCxnSpPr/>
          <p:nvPr/>
        </p:nvCxnSpPr>
        <p:spPr bwMode="auto">
          <a:xfrm>
            <a:off x="1007372" y="964000"/>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02416338"/>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58031" y="1528762"/>
            <a:ext cx="9172575" cy="4505325"/>
          </a:xfrm>
          <a:prstGeom prst="rect">
            <a:avLst/>
          </a:prstGeom>
        </p:spPr>
      </p:pic>
      <p:sp>
        <p:nvSpPr>
          <p:cNvPr id="3" name="Rettangolo 2"/>
          <p:cNvSpPr/>
          <p:nvPr/>
        </p:nvSpPr>
        <p:spPr bwMode="auto">
          <a:xfrm>
            <a:off x="5006714" y="2668249"/>
            <a:ext cx="4676932" cy="95937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4" name="CasellaDiTesto 3"/>
          <p:cNvSpPr txBox="1"/>
          <p:nvPr/>
        </p:nvSpPr>
        <p:spPr>
          <a:xfrm>
            <a:off x="1229497" y="453861"/>
            <a:ext cx="8229642" cy="586252"/>
          </a:xfrm>
          <a:prstGeom prst="rect">
            <a:avLst/>
          </a:prstGeom>
          <a:noFill/>
        </p:spPr>
        <p:txBody>
          <a:bodyPr wrap="square" rtlCol="0">
            <a:spAutoFit/>
          </a:bodyPr>
          <a:lstStyle/>
          <a:p>
            <a:pPr algn="ctr"/>
            <a:r>
              <a:rPr lang="it-IT" sz="3208" dirty="0" smtClean="0">
                <a:solidFill>
                  <a:srgbClr val="0070C0"/>
                </a:solidFill>
                <a:latin typeface="Calibri" panose="020F0502020204030204" pitchFamily="34" charset="0"/>
              </a:rPr>
              <a:t>The </a:t>
            </a:r>
            <a:r>
              <a:rPr lang="it-IT" sz="3208" dirty="0" err="1" smtClean="0">
                <a:solidFill>
                  <a:srgbClr val="0070C0"/>
                </a:solidFill>
                <a:latin typeface="Calibri" panose="020F0502020204030204" pitchFamily="34" charset="0"/>
              </a:rPr>
              <a:t>Phenomizer</a:t>
            </a:r>
            <a:endParaRPr lang="it-IT" sz="3208" dirty="0">
              <a:solidFill>
                <a:srgbClr val="0070C0"/>
              </a:solidFill>
              <a:latin typeface="Calibri" panose="020F0502020204030204" pitchFamily="34" charset="0"/>
            </a:endParaRPr>
          </a:p>
        </p:txBody>
      </p:sp>
      <p:cxnSp>
        <p:nvCxnSpPr>
          <p:cNvPr id="5" name="Connettore 1 4"/>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8521101"/>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sz="quarter" idx="1"/>
          </p:nvPr>
        </p:nvSpPr>
        <p:spPr>
          <a:xfrm>
            <a:off x="5344320" y="526724"/>
            <a:ext cx="7058511" cy="1822662"/>
          </a:xfrm>
        </p:spPr>
        <p:txBody>
          <a:bodyPr/>
          <a:lstStyle/>
          <a:p>
            <a:pPr>
              <a:defRPr/>
            </a:pPr>
            <a:r>
              <a:rPr lang="it-IT" sz="4528" b="1" dirty="0">
                <a:solidFill>
                  <a:schemeClr val="bg2">
                    <a:lumMod val="50000"/>
                  </a:schemeClr>
                </a:solidFill>
              </a:rPr>
              <a:t>X-fragile</a:t>
            </a:r>
          </a:p>
        </p:txBody>
      </p:sp>
      <p:sp>
        <p:nvSpPr>
          <p:cNvPr id="43012" name="Rettangolo 3"/>
          <p:cNvSpPr>
            <a:spLocks noChangeArrowheads="1"/>
          </p:cNvSpPr>
          <p:nvPr/>
        </p:nvSpPr>
        <p:spPr bwMode="auto">
          <a:xfrm>
            <a:off x="3975653" y="2052425"/>
            <a:ext cx="671298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pPr defTabSz="1008276" eaLnBrk="1" fontAlgn="auto" hangingPunct="1">
              <a:spcBef>
                <a:spcPts val="0"/>
              </a:spcBef>
              <a:spcAft>
                <a:spcPts val="0"/>
              </a:spcAft>
            </a:pPr>
            <a:r>
              <a:rPr lang="it-IT" altLang="it-IT" sz="1600" b="0" dirty="0">
                <a:solidFill>
                  <a:prstClr val="black"/>
                </a:solidFill>
                <a:latin typeface="RotisSemiSerif"/>
              </a:rPr>
              <a:t>Disabilità intellettiva e autismo ereditario causate </a:t>
            </a:r>
            <a:r>
              <a:rPr lang="it-IT" altLang="it-IT" sz="1600" b="0" dirty="0" smtClean="0">
                <a:solidFill>
                  <a:prstClr val="black"/>
                </a:solidFill>
                <a:latin typeface="RotisSemiSerif"/>
              </a:rPr>
              <a:t>dal </a:t>
            </a:r>
            <a:r>
              <a:rPr lang="it-IT" altLang="it-IT" sz="1600" b="0" dirty="0" err="1">
                <a:solidFill>
                  <a:prstClr val="black"/>
                </a:solidFill>
                <a:latin typeface="RotisSemiSerif"/>
              </a:rPr>
              <a:t>silenziamento</a:t>
            </a:r>
            <a:r>
              <a:rPr lang="it-IT" altLang="it-IT" sz="1600" b="0" dirty="0">
                <a:solidFill>
                  <a:prstClr val="black"/>
                </a:solidFill>
                <a:latin typeface="RotisSemiSerif"/>
              </a:rPr>
              <a:t> del  gene FMR1: perdita  della (</a:t>
            </a:r>
            <a:r>
              <a:rPr lang="it-IT" altLang="it-IT" sz="1600" b="0" dirty="0" smtClean="0">
                <a:solidFill>
                  <a:prstClr val="black"/>
                </a:solidFill>
                <a:latin typeface="RotisSemiSerif"/>
              </a:rPr>
              <a:t>FMRP) espressa </a:t>
            </a:r>
            <a:r>
              <a:rPr lang="it-IT" altLang="it-IT" sz="1600" b="0" dirty="0">
                <a:solidFill>
                  <a:prstClr val="black"/>
                </a:solidFill>
                <a:latin typeface="RotisSemiSerif"/>
              </a:rPr>
              <a:t>nelle sinapsi che regola la traduzione</a:t>
            </a:r>
          </a:p>
          <a:p>
            <a:pPr defTabSz="1008276" eaLnBrk="1" fontAlgn="auto" hangingPunct="1">
              <a:spcBef>
                <a:spcPts val="0"/>
              </a:spcBef>
              <a:spcAft>
                <a:spcPts val="0"/>
              </a:spcAft>
            </a:pPr>
            <a:endParaRPr lang="it-IT" altLang="it-IT" sz="1600" b="0" dirty="0">
              <a:solidFill>
                <a:prstClr val="black"/>
              </a:solidFill>
              <a:latin typeface="RotisSemiSerif"/>
            </a:endParaRPr>
          </a:p>
          <a:p>
            <a:pPr defTabSz="1008276" eaLnBrk="1" fontAlgn="auto" hangingPunct="1">
              <a:spcBef>
                <a:spcPts val="0"/>
              </a:spcBef>
              <a:spcAft>
                <a:spcPts val="0"/>
              </a:spcAft>
            </a:pPr>
            <a:r>
              <a:rPr lang="it-IT" altLang="it-IT" sz="1600" b="0" dirty="0">
                <a:solidFill>
                  <a:prstClr val="black"/>
                </a:solidFill>
                <a:latin typeface="RotisSemiSerif"/>
              </a:rPr>
              <a:t>Attività incontrollata dei recettori del glutammato 5 </a:t>
            </a:r>
            <a:r>
              <a:rPr lang="it-IT" altLang="it-IT" sz="1600" b="0" dirty="0" smtClean="0">
                <a:solidFill>
                  <a:prstClr val="black"/>
                </a:solidFill>
                <a:latin typeface="RotisSemiSerif"/>
              </a:rPr>
              <a:t>(</a:t>
            </a:r>
            <a:r>
              <a:rPr lang="it-IT" altLang="it-IT" sz="1600" b="0" dirty="0">
                <a:solidFill>
                  <a:prstClr val="black"/>
                </a:solidFill>
                <a:latin typeface="RotisSemiSerif"/>
              </a:rPr>
              <a:t>mGluR5)  e del segnale </a:t>
            </a:r>
            <a:r>
              <a:rPr lang="it-IT" altLang="it-IT" sz="1600" b="0" dirty="0" err="1">
                <a:solidFill>
                  <a:prstClr val="black"/>
                </a:solidFill>
                <a:latin typeface="RotisSemiSerif"/>
              </a:rPr>
              <a:t>mTOR</a:t>
            </a:r>
            <a:r>
              <a:rPr lang="it-IT" altLang="it-IT" sz="1600" b="0" dirty="0">
                <a:solidFill>
                  <a:prstClr val="black"/>
                </a:solidFill>
                <a:latin typeface="RotisSemiSerif"/>
              </a:rPr>
              <a:t> (</a:t>
            </a:r>
            <a:r>
              <a:rPr lang="it-IT" altLang="it-IT" sz="1600" b="0" dirty="0" err="1">
                <a:solidFill>
                  <a:prstClr val="black"/>
                </a:solidFill>
                <a:latin typeface="RotisSemiSerif"/>
              </a:rPr>
              <a:t>mTOR</a:t>
            </a:r>
            <a:r>
              <a:rPr lang="it-IT" altLang="it-IT" sz="1600" b="0" dirty="0">
                <a:solidFill>
                  <a:prstClr val="black"/>
                </a:solidFill>
                <a:latin typeface="RotisSemiSerif"/>
              </a:rPr>
              <a:t>) </a:t>
            </a:r>
            <a:r>
              <a:rPr lang="it-IT" altLang="it-IT" sz="1600" b="0" dirty="0" smtClean="0">
                <a:solidFill>
                  <a:prstClr val="black"/>
                </a:solidFill>
                <a:latin typeface="RotisSemiSerif"/>
              </a:rPr>
              <a:t>alla </a:t>
            </a:r>
            <a:r>
              <a:rPr lang="it-IT" altLang="it-IT" sz="1600" b="0" dirty="0">
                <a:solidFill>
                  <a:prstClr val="black"/>
                </a:solidFill>
                <a:latin typeface="RotisSemiSerif"/>
              </a:rPr>
              <a:t>base di questa condizione</a:t>
            </a:r>
          </a:p>
          <a:p>
            <a:pPr defTabSz="1008276" eaLnBrk="1" fontAlgn="auto" hangingPunct="1">
              <a:spcBef>
                <a:spcPts val="0"/>
              </a:spcBef>
              <a:spcAft>
                <a:spcPts val="0"/>
              </a:spcAft>
            </a:pPr>
            <a:endParaRPr lang="it-IT" altLang="it-IT" sz="1600" b="0" dirty="0">
              <a:solidFill>
                <a:prstClr val="black"/>
              </a:solidFill>
              <a:latin typeface="RotisSemiSerif"/>
            </a:endParaRPr>
          </a:p>
          <a:p>
            <a:pPr defTabSz="1008276" eaLnBrk="1" fontAlgn="auto" hangingPunct="1">
              <a:spcBef>
                <a:spcPts val="0"/>
              </a:spcBef>
              <a:spcAft>
                <a:spcPts val="0"/>
              </a:spcAft>
            </a:pPr>
            <a:r>
              <a:rPr lang="it-IT" altLang="it-IT" sz="1600" b="0" dirty="0">
                <a:solidFill>
                  <a:prstClr val="black"/>
                </a:solidFill>
                <a:latin typeface="RotisSemiSerif"/>
              </a:rPr>
              <a:t>Il sistema </a:t>
            </a:r>
            <a:r>
              <a:rPr lang="it-IT" altLang="it-IT" sz="1600" b="0" dirty="0" err="1">
                <a:solidFill>
                  <a:prstClr val="black"/>
                </a:solidFill>
                <a:latin typeface="RotisSemiSerif"/>
              </a:rPr>
              <a:t>endocannabinoide</a:t>
            </a:r>
            <a:r>
              <a:rPr lang="it-IT" altLang="it-IT" sz="1600" b="0" dirty="0">
                <a:solidFill>
                  <a:prstClr val="black"/>
                </a:solidFill>
                <a:latin typeface="RotisSemiSerif"/>
              </a:rPr>
              <a:t> (ECS) è un modulatore </a:t>
            </a:r>
            <a:r>
              <a:rPr lang="it-IT" altLang="it-IT" sz="1600" b="0" dirty="0" smtClean="0">
                <a:solidFill>
                  <a:prstClr val="black"/>
                </a:solidFill>
                <a:latin typeface="RotisSemiSerif"/>
              </a:rPr>
              <a:t>chiave  </a:t>
            </a:r>
            <a:r>
              <a:rPr lang="it-IT" altLang="it-IT" sz="1600" b="0" dirty="0">
                <a:solidFill>
                  <a:prstClr val="black"/>
                </a:solidFill>
                <a:latin typeface="RotisSemiSerif"/>
              </a:rPr>
              <a:t>della plasticità </a:t>
            </a:r>
            <a:r>
              <a:rPr lang="it-IT" altLang="it-IT" sz="1600" b="0" dirty="0" smtClean="0">
                <a:solidFill>
                  <a:prstClr val="black"/>
                </a:solidFill>
                <a:latin typeface="RotisSemiSerif"/>
              </a:rPr>
              <a:t>sinaptica</a:t>
            </a:r>
          </a:p>
          <a:p>
            <a:pPr defTabSz="1008276" eaLnBrk="1" fontAlgn="auto" hangingPunct="1">
              <a:spcBef>
                <a:spcPts val="0"/>
              </a:spcBef>
              <a:spcAft>
                <a:spcPts val="0"/>
              </a:spcAft>
            </a:pPr>
            <a:endParaRPr lang="it-IT" altLang="it-IT" sz="1600" b="0" dirty="0">
              <a:solidFill>
                <a:prstClr val="black"/>
              </a:solidFill>
              <a:latin typeface="RotisSemiSerif"/>
            </a:endParaRPr>
          </a:p>
          <a:p>
            <a:pPr defTabSz="1008276" eaLnBrk="1" fontAlgn="auto" hangingPunct="1">
              <a:spcBef>
                <a:spcPts val="0"/>
              </a:spcBef>
              <a:spcAft>
                <a:spcPts val="0"/>
              </a:spcAft>
            </a:pPr>
            <a:r>
              <a:rPr lang="it-IT" altLang="it-IT" sz="1600" b="0" dirty="0">
                <a:solidFill>
                  <a:prstClr val="black"/>
                </a:solidFill>
                <a:latin typeface="RotisSemiSerif"/>
              </a:rPr>
              <a:t>I recettori </a:t>
            </a:r>
            <a:r>
              <a:rPr lang="it-IT" altLang="it-IT" sz="1600" b="0" dirty="0" err="1">
                <a:solidFill>
                  <a:prstClr val="black"/>
                </a:solidFill>
                <a:latin typeface="RotisSemiSerif"/>
              </a:rPr>
              <a:t>cannabinoidi</a:t>
            </a:r>
            <a:r>
              <a:rPr lang="it-IT" altLang="it-IT" sz="1600" b="0" dirty="0">
                <a:solidFill>
                  <a:prstClr val="black"/>
                </a:solidFill>
                <a:latin typeface="RotisSemiSerif"/>
              </a:rPr>
              <a:t> (CB1R) e (CB2R) sono attivati </a:t>
            </a:r>
          </a:p>
          <a:p>
            <a:pPr defTabSz="1008276" eaLnBrk="1" fontAlgn="auto" hangingPunct="1">
              <a:spcBef>
                <a:spcPts val="0"/>
              </a:spcBef>
              <a:spcAft>
                <a:spcPts val="0"/>
              </a:spcAft>
            </a:pPr>
            <a:r>
              <a:rPr lang="it-IT" altLang="it-IT" sz="1600" b="0" dirty="0">
                <a:solidFill>
                  <a:prstClr val="black"/>
                </a:solidFill>
                <a:latin typeface="RotisSemiSerif"/>
              </a:rPr>
              <a:t>come conseguenza dell’attivazione di mGLuR5</a:t>
            </a:r>
          </a:p>
          <a:p>
            <a:pPr defTabSz="1008276" eaLnBrk="1" fontAlgn="auto" hangingPunct="1">
              <a:spcBef>
                <a:spcPts val="0"/>
              </a:spcBef>
              <a:spcAft>
                <a:spcPts val="0"/>
              </a:spcAft>
            </a:pPr>
            <a:endParaRPr lang="it-IT" altLang="it-IT" sz="1600" b="0" dirty="0">
              <a:solidFill>
                <a:prstClr val="black"/>
              </a:solidFill>
              <a:latin typeface="RotisSemiSerif"/>
            </a:endParaRPr>
          </a:p>
          <a:p>
            <a:pPr defTabSz="1008276" eaLnBrk="1" fontAlgn="auto" hangingPunct="1">
              <a:spcBef>
                <a:spcPts val="0"/>
              </a:spcBef>
              <a:spcAft>
                <a:spcPts val="0"/>
              </a:spcAft>
            </a:pPr>
            <a:r>
              <a:rPr lang="it-IT" altLang="it-IT" sz="1600" b="0" dirty="0">
                <a:solidFill>
                  <a:prstClr val="black"/>
                </a:solidFill>
                <a:latin typeface="RotisSemiSerif"/>
              </a:rPr>
              <a:t>Il blocco CB1R in topi maschi Fmr1 knockout (Fmr1−/y) </a:t>
            </a:r>
            <a:r>
              <a:rPr lang="it-IT" altLang="it-IT" sz="1600" b="0" dirty="0" smtClean="0">
                <a:solidFill>
                  <a:prstClr val="black"/>
                </a:solidFill>
                <a:latin typeface="RotisSemiSerif"/>
              </a:rPr>
              <a:t> attraverso </a:t>
            </a:r>
            <a:r>
              <a:rPr lang="it-IT" altLang="it-IT" sz="1600" b="0" dirty="0">
                <a:solidFill>
                  <a:prstClr val="black"/>
                </a:solidFill>
                <a:latin typeface="RotisSemiSerif"/>
              </a:rPr>
              <a:t>approcci farmacologici e genetici normalizza </a:t>
            </a:r>
            <a:r>
              <a:rPr lang="it-IT" altLang="it-IT" sz="1600" b="0" dirty="0" smtClean="0">
                <a:solidFill>
                  <a:prstClr val="black"/>
                </a:solidFill>
                <a:latin typeface="RotisSemiSerif"/>
              </a:rPr>
              <a:t> il </a:t>
            </a:r>
            <a:r>
              <a:rPr lang="it-IT" altLang="it-IT" sz="1600" b="0" dirty="0">
                <a:solidFill>
                  <a:prstClr val="black"/>
                </a:solidFill>
                <a:latin typeface="RotisSemiSerif"/>
              </a:rPr>
              <a:t>deterioramento cognitivo e la suscettibilità </a:t>
            </a:r>
            <a:r>
              <a:rPr lang="it-IT" altLang="it-IT" sz="1600" b="0" dirty="0" smtClean="0">
                <a:solidFill>
                  <a:prstClr val="black"/>
                </a:solidFill>
                <a:latin typeface="RotisSemiSerif"/>
              </a:rPr>
              <a:t>alle </a:t>
            </a:r>
            <a:r>
              <a:rPr lang="it-IT" altLang="it-IT" sz="1600" b="0" dirty="0">
                <a:solidFill>
                  <a:prstClr val="black"/>
                </a:solidFill>
                <a:latin typeface="RotisSemiSerif"/>
              </a:rPr>
              <a:t>crisi epilettiche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 y="2021852"/>
            <a:ext cx="3350190" cy="4994374"/>
          </a:xfrm>
          <a:prstGeom prst="rect">
            <a:avLst/>
          </a:prstGeom>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 y="0"/>
            <a:ext cx="6707981" cy="20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5"/>
          <p:cNvCxnSpPr/>
          <p:nvPr/>
        </p:nvCxnSpPr>
        <p:spPr bwMode="auto">
          <a:xfrm flipV="1">
            <a:off x="7513983" y="1321808"/>
            <a:ext cx="2889180" cy="3409"/>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7178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946840" y="363350"/>
            <a:ext cx="9085263" cy="839186"/>
          </a:xfrm>
        </p:spPr>
        <p:txBody>
          <a:bodyPr/>
          <a:lstStyle/>
          <a:p>
            <a:pPr algn="ctr"/>
            <a:r>
              <a:rPr lang="it-IT" altLang="it-IT" sz="4800" cap="none" dirty="0" smtClean="0">
                <a:latin typeface="RotisSemiSerif"/>
                <a:ea typeface="ＭＳ Ｐゴシック" panose="020B0600070205080204" pitchFamily="34" charset="-128"/>
                <a:cs typeface="Times New Roman" panose="02020603050405020304" pitchFamily="18" charset="0"/>
              </a:rPr>
              <a:t>AAIDD e DSM5</a:t>
            </a:r>
          </a:p>
        </p:txBody>
      </p:sp>
      <p:sp>
        <p:nvSpPr>
          <p:cNvPr id="11267" name="Segnaposto testo 2"/>
          <p:cNvSpPr>
            <a:spLocks noGrp="1"/>
          </p:cNvSpPr>
          <p:nvPr>
            <p:ph type="body" idx="1"/>
          </p:nvPr>
        </p:nvSpPr>
        <p:spPr>
          <a:xfrm>
            <a:off x="940905" y="1315248"/>
            <a:ext cx="9297090" cy="1532727"/>
          </a:xfrm>
        </p:spPr>
        <p:txBody>
          <a:bodyPr/>
          <a:lstStyle/>
          <a:p>
            <a:pPr algn="just"/>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Il ritardo mentale è una disabilità caratterizzata da limitazioni significative, sia nel funzionamento intellettivo che nel comportamento adattivo, che si manifestano nelle abilità adattive concettuali, sociali e pratiche. Tale disabilità insorge prima dei 18 anni (</a:t>
            </a:r>
            <a:r>
              <a:rPr lang="it-IT" altLang="it-IT" sz="1800" i="1" dirty="0" err="1" smtClean="0">
                <a:solidFill>
                  <a:schemeClr val="tx1"/>
                </a:solidFill>
                <a:latin typeface="RotisSemiSerif"/>
                <a:ea typeface="ＭＳ Ｐゴシック" panose="020B0600070205080204" pitchFamily="34" charset="-128"/>
                <a:cs typeface="Times New Roman" panose="02020603050405020304" pitchFamily="18" charset="0"/>
              </a:rPr>
              <a:t>Luckasson</a:t>
            </a:r>
            <a:r>
              <a:rPr lang="it-IT" altLang="it-IT" sz="1800" i="1" dirty="0" smtClean="0">
                <a:solidFill>
                  <a:schemeClr val="tx1"/>
                </a:solidFill>
                <a:latin typeface="RotisSemiSerif"/>
                <a:ea typeface="ＭＳ Ｐゴシック" panose="020B0600070205080204" pitchFamily="34" charset="-128"/>
                <a:cs typeface="Times New Roman" panose="02020603050405020304" pitchFamily="18" charset="0"/>
              </a:rPr>
              <a:t>, 2002; </a:t>
            </a:r>
            <a:r>
              <a:rPr lang="it-IT" altLang="it-IT" sz="1800" i="1" dirty="0" err="1" smtClean="0">
                <a:solidFill>
                  <a:schemeClr val="tx1"/>
                </a:solidFill>
                <a:latin typeface="RotisSemiSerif"/>
                <a:ea typeface="ＭＳ Ｐゴシック" panose="020B0600070205080204" pitchFamily="34" charset="-128"/>
                <a:cs typeface="Times New Roman" panose="02020603050405020304" pitchFamily="18" charset="0"/>
              </a:rPr>
              <a:t>Schalock</a:t>
            </a:r>
            <a:r>
              <a:rPr lang="it-IT" altLang="it-IT" sz="1800" i="1" dirty="0" smtClean="0">
                <a:solidFill>
                  <a:schemeClr val="tx1"/>
                </a:solidFill>
                <a:latin typeface="RotisSemiSerif"/>
                <a:ea typeface="ＭＳ Ｐゴシック" panose="020B0600070205080204" pitchFamily="34" charset="-128"/>
                <a:cs typeface="Times New Roman" panose="02020603050405020304" pitchFamily="18" charset="0"/>
              </a:rPr>
              <a:t>, 2007</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a:t>
            </a:r>
          </a:p>
          <a:p>
            <a:pPr algn="just"/>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Dal 2007 </a:t>
            </a:r>
            <a:r>
              <a:rPr lang="it-IT" altLang="it-IT" sz="1800" dirty="0" err="1" smtClean="0">
                <a:solidFill>
                  <a:schemeClr val="tx1"/>
                </a:solidFill>
                <a:latin typeface="RotisSemiSerif"/>
                <a:ea typeface="ＭＳ Ｐゴシック" panose="020B0600070205080204" pitchFamily="34" charset="-128"/>
                <a:cs typeface="Times New Roman" panose="02020603050405020304" pitchFamily="18" charset="0"/>
              </a:rPr>
              <a:t>Intellectual</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altLang="it-IT" sz="1800" dirty="0" err="1" smtClean="0">
                <a:solidFill>
                  <a:schemeClr val="tx1"/>
                </a:solidFill>
                <a:latin typeface="RotisSemiSerif"/>
                <a:ea typeface="ＭＳ Ｐゴシック" panose="020B0600070205080204" pitchFamily="34" charset="-128"/>
                <a:cs typeface="Times New Roman" panose="02020603050405020304" pitchFamily="18" charset="0"/>
              </a:rPr>
              <a:t>disability</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  2010 </a:t>
            </a:r>
            <a:r>
              <a:rPr lang="it-IT" altLang="it-IT" sz="1800" dirty="0" err="1" smtClean="0">
                <a:solidFill>
                  <a:schemeClr val="tx1"/>
                </a:solidFill>
                <a:latin typeface="RotisSemiSerif"/>
                <a:ea typeface="ＭＳ Ｐゴシック" panose="020B0600070205080204" pitchFamily="34" charset="-128"/>
                <a:cs typeface="Times New Roman" panose="02020603050405020304" pitchFamily="18" charset="0"/>
              </a:rPr>
              <a:t>Rosa’s</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 Law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0" y="2847975"/>
            <a:ext cx="4740275"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p:cNvPicPr>
            <a:picLocks noChangeAspect="1" noChangeArrowheads="1"/>
          </p:cNvPicPr>
          <p:nvPr/>
        </p:nvPicPr>
        <p:blipFill>
          <a:blip r:embed="rId3">
            <a:extLst>
              <a:ext uri="{28A0092B-C50C-407E-A947-70E740481C1C}">
                <a14:useLocalDpi xmlns:a14="http://schemas.microsoft.com/office/drawing/2010/main" val="0"/>
              </a:ext>
            </a:extLst>
          </a:blip>
          <a:srcRect l="4504" t="7468" r="4256" b="2187"/>
          <a:stretch>
            <a:fillRect/>
          </a:stretch>
        </p:blipFill>
        <p:spPr bwMode="auto">
          <a:xfrm>
            <a:off x="665163" y="3073400"/>
            <a:ext cx="455453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5"/>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2" name="Immagine 1"/>
          <p:cNvPicPr>
            <a:picLocks noChangeAspect="1"/>
          </p:cNvPicPr>
          <p:nvPr/>
        </p:nvPicPr>
        <p:blipFill>
          <a:blip r:embed="rId4">
            <a:lum bright="-20000" contrast="40000"/>
          </a:blip>
          <a:stretch>
            <a:fillRect/>
          </a:stretch>
        </p:blipFill>
        <p:spPr>
          <a:xfrm>
            <a:off x="5327374" y="3073400"/>
            <a:ext cx="5096151" cy="3403600"/>
          </a:xfrm>
          <a:prstGeom prst="rect">
            <a:avLst/>
          </a:prstGeom>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49357" y="3606169"/>
            <a:ext cx="10039281" cy="1575060"/>
          </a:xfrm>
        </p:spPr>
        <p:txBody>
          <a:bodyPr/>
          <a:lstStyle/>
          <a:p>
            <a:pPr algn="l"/>
            <a:r>
              <a:rPr lang="it-IT" sz="1544" dirty="0" smtClean="0">
                <a:solidFill>
                  <a:srgbClr val="C00000"/>
                </a:solidFill>
              </a:rPr>
              <a:t>            </a:t>
            </a:r>
            <a:r>
              <a:rPr lang="it-IT" sz="1544" b="1" dirty="0" smtClean="0">
                <a:solidFill>
                  <a:schemeClr val="bg2">
                    <a:lumMod val="25000"/>
                  </a:schemeClr>
                </a:solidFill>
                <a:latin typeface="RotisSemiSerif"/>
              </a:rPr>
              <a:t>S. </a:t>
            </a:r>
            <a:r>
              <a:rPr lang="it-IT" sz="1544" b="1" dirty="0">
                <a:solidFill>
                  <a:schemeClr val="bg2">
                    <a:lumMod val="25000"/>
                  </a:schemeClr>
                </a:solidFill>
                <a:latin typeface="RotisSemiSerif"/>
              </a:rPr>
              <a:t>Down: GABA anziché inibire il flusso, lo promuove rendendolo eccessivo e sregolato </a:t>
            </a:r>
          </a:p>
          <a:p>
            <a:pPr algn="l"/>
            <a:r>
              <a:rPr lang="it-IT" sz="1544" b="1" dirty="0" smtClean="0">
                <a:solidFill>
                  <a:schemeClr val="bg2">
                    <a:lumMod val="25000"/>
                  </a:schemeClr>
                </a:solidFill>
                <a:latin typeface="RotisSemiSerif"/>
              </a:rPr>
              <a:t>    Questa </a:t>
            </a:r>
            <a:r>
              <a:rPr lang="it-IT" sz="1544" b="1" dirty="0">
                <a:solidFill>
                  <a:schemeClr val="bg2">
                    <a:lumMod val="25000"/>
                  </a:schemeClr>
                </a:solidFill>
                <a:latin typeface="RotisSemiSerif"/>
              </a:rPr>
              <a:t>inversione dell'azione del GABA è dovuta allo squilibrio di un elettrolita, lo ione cloruro</a:t>
            </a:r>
          </a:p>
          <a:p>
            <a:pPr algn="l"/>
            <a:r>
              <a:rPr lang="it-IT" sz="1544" b="1" dirty="0">
                <a:solidFill>
                  <a:schemeClr val="bg2">
                    <a:lumMod val="25000"/>
                  </a:schemeClr>
                </a:solidFill>
                <a:latin typeface="RotisSemiSerif"/>
              </a:rPr>
              <a:t>Squilibrio che però può essere corretto riducendo la concentrazione di ione cloruro nelle cellule </a:t>
            </a:r>
            <a:r>
              <a:rPr lang="it-IT" sz="1544" b="1" dirty="0" smtClean="0">
                <a:solidFill>
                  <a:schemeClr val="bg2">
                    <a:lumMod val="25000"/>
                  </a:schemeClr>
                </a:solidFill>
                <a:latin typeface="RotisSemiSerif"/>
              </a:rPr>
              <a:t>nervose</a:t>
            </a:r>
          </a:p>
          <a:p>
            <a:pPr algn="l"/>
            <a:endParaRPr lang="it-IT" sz="1544" b="1" dirty="0">
              <a:solidFill>
                <a:schemeClr val="bg2">
                  <a:lumMod val="25000"/>
                </a:schemeClr>
              </a:solidFill>
              <a:latin typeface="RotisSemiSerif"/>
            </a:endParaRPr>
          </a:p>
          <a:p>
            <a:pPr algn="l"/>
            <a:r>
              <a:rPr lang="it-IT" sz="1544" b="1" dirty="0">
                <a:solidFill>
                  <a:schemeClr val="bg2">
                    <a:lumMod val="25000"/>
                  </a:schemeClr>
                </a:solidFill>
                <a:latin typeface="RotisSemiSerif"/>
              </a:rPr>
              <a:t>                              Facendo lavorare meno il trasportatore che regola lo ione cloruro          </a:t>
            </a:r>
          </a:p>
          <a:p>
            <a:pPr algn="l"/>
            <a:r>
              <a:rPr lang="it-IT" sz="1544" b="1" dirty="0">
                <a:solidFill>
                  <a:srgbClr val="0154A0"/>
                </a:solidFill>
                <a:latin typeface="RotisSemiSerif"/>
              </a:rPr>
              <a:t>                                            </a:t>
            </a:r>
            <a:r>
              <a:rPr lang="it-IT" sz="1544" dirty="0">
                <a:solidFill>
                  <a:schemeClr val="tx1"/>
                </a:solidFill>
                <a:latin typeface="RotisSemiSerif"/>
              </a:rPr>
              <a:t> molto efficace un comune diuretico (</a:t>
            </a:r>
            <a:r>
              <a:rPr lang="it-IT" sz="1544" dirty="0" err="1" smtClean="0">
                <a:solidFill>
                  <a:schemeClr val="tx1"/>
                </a:solidFill>
                <a:latin typeface="RotisSemiSerif"/>
              </a:rPr>
              <a:t>Bumetanide</a:t>
            </a:r>
            <a:r>
              <a:rPr lang="it-IT" sz="1544" dirty="0" smtClean="0">
                <a:solidFill>
                  <a:schemeClr val="tx1"/>
                </a:solidFill>
                <a:latin typeface="RotisSemiSerif"/>
              </a:rPr>
              <a:t>)</a:t>
            </a:r>
            <a:endParaRPr lang="it-IT" sz="1544" dirty="0">
              <a:solidFill>
                <a:schemeClr val="tx1"/>
              </a:solidFill>
              <a:latin typeface="RotisSemiSerif"/>
            </a:endParaRPr>
          </a:p>
          <a:p>
            <a:pPr algn="l"/>
            <a:r>
              <a:rPr lang="it-IT" sz="1544" dirty="0"/>
              <a:t> </a:t>
            </a:r>
            <a:r>
              <a:rPr lang="it-IT" sz="1544" dirty="0" smtClean="0"/>
              <a:t>.</a:t>
            </a:r>
            <a:endParaRPr lang="it-IT" sz="1544" b="1" dirty="0">
              <a:solidFill>
                <a:schemeClr val="bg1"/>
              </a:solidFill>
              <a:latin typeface="RotisSemiSerif"/>
            </a:endParaRPr>
          </a:p>
          <a:p>
            <a:pPr algn="l"/>
            <a:endParaRPr lang="it-IT" sz="1544" dirty="0">
              <a:solidFill>
                <a:srgbClr val="C00000"/>
              </a:solidFill>
            </a:endParaRPr>
          </a:p>
        </p:txBody>
      </p:sp>
      <p:sp>
        <p:nvSpPr>
          <p:cNvPr id="6" name="Freccia a destra 5"/>
          <p:cNvSpPr/>
          <p:nvPr/>
        </p:nvSpPr>
        <p:spPr bwMode="auto">
          <a:xfrm rot="5400000">
            <a:off x="5064418" y="4989284"/>
            <a:ext cx="358688" cy="1884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838" tIns="50419" rIns="100838" bIns="50419" numCol="1" rtlCol="0" anchor="t" anchorCtr="0" compatLnSpc="1">
            <a:prstTxWarp prst="textNoShape">
              <a:avLst/>
            </a:prstTxWarp>
          </a:bodyPr>
          <a:lstStyle/>
          <a:p>
            <a:pPr defTabSz="495447" eaLnBrk="1">
              <a:lnSpc>
                <a:spcPct val="93000"/>
              </a:lnSpc>
              <a:buClr>
                <a:srgbClr val="000000"/>
              </a:buClr>
              <a:buSzPct val="100000"/>
            </a:pPr>
            <a:endParaRPr lang="it-IT" sz="1985" b="0">
              <a:solidFill>
                <a:prstClr val="white"/>
              </a:solidFill>
              <a:latin typeface="Arial" charset="0"/>
              <a:ea typeface="Microsoft YaHei" charset="-122"/>
            </a:endParaRPr>
          </a:p>
        </p:txBody>
      </p:sp>
      <p:pic>
        <p:nvPicPr>
          <p:cNvPr id="7" name="Immagine 6"/>
          <p:cNvPicPr>
            <a:picLocks noChangeAspect="1"/>
          </p:cNvPicPr>
          <p:nvPr/>
        </p:nvPicPr>
        <p:blipFill>
          <a:blip r:embed="rId2"/>
          <a:stretch>
            <a:fillRect/>
          </a:stretch>
        </p:blipFill>
        <p:spPr>
          <a:xfrm>
            <a:off x="1166809" y="471508"/>
            <a:ext cx="9024114" cy="2921050"/>
          </a:xfrm>
          <a:prstGeom prst="rect">
            <a:avLst/>
          </a:prstGeom>
        </p:spPr>
      </p:pic>
    </p:spTree>
    <p:extLst>
      <p:ext uri="{BB962C8B-B14F-4D97-AF65-F5344CB8AC3E}">
        <p14:creationId xmlns:p14="http://schemas.microsoft.com/office/powerpoint/2010/main" val="2101794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sz="quarter"/>
          </p:nvPr>
        </p:nvSpPr>
        <p:spPr>
          <a:xfrm>
            <a:off x="457862" y="3614508"/>
            <a:ext cx="10230776" cy="1490179"/>
          </a:xfrm>
        </p:spPr>
        <p:txBody>
          <a:bodyPr/>
          <a:lstStyle/>
          <a:p>
            <a:pPr algn="l"/>
            <a:r>
              <a:rPr lang="it-IT" sz="2000" b="1" dirty="0">
                <a:solidFill>
                  <a:schemeClr val="bg2">
                    <a:lumMod val="25000"/>
                  </a:schemeClr>
                </a:solidFill>
                <a:latin typeface="RotisSemiSerif"/>
              </a:rPr>
              <a:t>Modelli animali in topi con mutazioni nel gene </a:t>
            </a:r>
            <a:r>
              <a:rPr lang="it-IT" sz="2000" b="1" dirty="0" smtClean="0">
                <a:solidFill>
                  <a:schemeClr val="bg2">
                    <a:lumMod val="25000"/>
                  </a:schemeClr>
                </a:solidFill>
                <a:latin typeface="RotisSemiSerif"/>
              </a:rPr>
              <a:t/>
            </a:r>
            <a:br>
              <a:rPr lang="it-IT" sz="2000" b="1" dirty="0" smtClean="0">
                <a:solidFill>
                  <a:schemeClr val="bg2">
                    <a:lumMod val="25000"/>
                  </a:schemeClr>
                </a:solidFill>
                <a:latin typeface="RotisSemiSerif"/>
              </a:rPr>
            </a:br>
            <a:r>
              <a:rPr lang="it-IT" sz="2000" b="1" i="1" dirty="0" smtClean="0">
                <a:solidFill>
                  <a:schemeClr val="bg2">
                    <a:lumMod val="25000"/>
                  </a:schemeClr>
                </a:solidFill>
                <a:latin typeface="RotisSemiSerif"/>
              </a:rPr>
              <a:t>PTPN11 </a:t>
            </a:r>
            <a:r>
              <a:rPr lang="it-IT" sz="2000" b="1" i="1" dirty="0">
                <a:solidFill>
                  <a:schemeClr val="bg2">
                    <a:lumMod val="25000"/>
                  </a:schemeClr>
                </a:solidFill>
                <a:latin typeface="RotisSemiSerif"/>
              </a:rPr>
              <a:t>(s. di </a:t>
            </a:r>
            <a:r>
              <a:rPr lang="it-IT" sz="2000" b="1" i="1" dirty="0" err="1">
                <a:solidFill>
                  <a:schemeClr val="bg2">
                    <a:lumMod val="25000"/>
                  </a:schemeClr>
                </a:solidFill>
                <a:latin typeface="RotisSemiSerif"/>
              </a:rPr>
              <a:t>Noonan</a:t>
            </a:r>
            <a:r>
              <a:rPr lang="it-IT" sz="2000" b="1" i="1" dirty="0">
                <a:solidFill>
                  <a:schemeClr val="bg2">
                    <a:lumMod val="25000"/>
                  </a:schemeClr>
                </a:solidFill>
                <a:latin typeface="RotisSemiSerif"/>
              </a:rPr>
              <a:t>)</a:t>
            </a:r>
            <a:r>
              <a:rPr lang="it-IT" sz="2000" b="1" dirty="0">
                <a:solidFill>
                  <a:schemeClr val="bg2">
                    <a:lumMod val="25000"/>
                  </a:schemeClr>
                </a:solidFill>
                <a:latin typeface="RotisSemiSerif"/>
              </a:rPr>
              <a:t>,</a:t>
            </a:r>
            <a:r>
              <a:rPr lang="it-IT" sz="2000" b="1" i="1" dirty="0">
                <a:solidFill>
                  <a:schemeClr val="bg2">
                    <a:lumMod val="25000"/>
                  </a:schemeClr>
                </a:solidFill>
                <a:latin typeface="RotisSemiSerif"/>
              </a:rPr>
              <a:t> </a:t>
            </a:r>
            <a:r>
              <a:rPr lang="it-IT" sz="2000" b="1" dirty="0">
                <a:solidFill>
                  <a:schemeClr val="bg2">
                    <a:lumMod val="25000"/>
                  </a:schemeClr>
                </a:solidFill>
                <a:latin typeface="RotisSemiSerif"/>
              </a:rPr>
              <a:t>che creano una </a:t>
            </a:r>
            <a:r>
              <a:rPr lang="it-IT" sz="2000" b="1" dirty="0" err="1" smtClean="0">
                <a:solidFill>
                  <a:schemeClr val="bg2">
                    <a:lumMod val="25000"/>
                  </a:schemeClr>
                </a:solidFill>
                <a:latin typeface="RotisSemiSerif"/>
              </a:rPr>
              <a:t>iperattivazione</a:t>
            </a:r>
            <a:r>
              <a:rPr lang="it-IT" sz="2000" b="1" dirty="0" smtClean="0">
                <a:solidFill>
                  <a:schemeClr val="bg2">
                    <a:lumMod val="25000"/>
                  </a:schemeClr>
                </a:solidFill>
                <a:latin typeface="RotisSemiSerif"/>
              </a:rPr>
              <a:t/>
            </a:r>
            <a:br>
              <a:rPr lang="it-IT" sz="2000" b="1" dirty="0" smtClean="0">
                <a:solidFill>
                  <a:schemeClr val="bg2">
                    <a:lumMod val="25000"/>
                  </a:schemeClr>
                </a:solidFill>
                <a:latin typeface="RotisSemiSerif"/>
              </a:rPr>
            </a:br>
            <a:r>
              <a:rPr lang="it-IT" sz="2000" b="1" dirty="0" smtClean="0">
                <a:solidFill>
                  <a:schemeClr val="bg2">
                    <a:lumMod val="25000"/>
                  </a:schemeClr>
                </a:solidFill>
                <a:latin typeface="RotisSemiSerif"/>
              </a:rPr>
              <a:t>della </a:t>
            </a:r>
            <a:r>
              <a:rPr lang="it-IT" sz="2000" b="1" dirty="0">
                <a:solidFill>
                  <a:schemeClr val="bg2">
                    <a:lumMod val="25000"/>
                  </a:schemeClr>
                </a:solidFill>
                <a:latin typeface="RotisSemiSerif"/>
              </a:rPr>
              <a:t>via RAS-MAP-ERK </a:t>
            </a:r>
            <a:r>
              <a:rPr lang="it-IT" sz="2000" b="1" dirty="0" err="1">
                <a:solidFill>
                  <a:schemeClr val="bg2">
                    <a:lumMod val="25000"/>
                  </a:schemeClr>
                </a:solidFill>
                <a:latin typeface="RotisSemiSerif"/>
              </a:rPr>
              <a:t>chinasi</a:t>
            </a:r>
            <a:r>
              <a:rPr lang="it-IT" sz="2000" b="1" dirty="0">
                <a:solidFill>
                  <a:schemeClr val="bg2">
                    <a:lumMod val="25000"/>
                  </a:schemeClr>
                </a:solidFill>
                <a:latin typeface="RotisSemiSerif"/>
              </a:rPr>
              <a:t>, hanno </a:t>
            </a:r>
            <a:r>
              <a:rPr lang="it-IT" sz="2000" b="1" dirty="0" smtClean="0">
                <a:solidFill>
                  <a:schemeClr val="bg2">
                    <a:lumMod val="25000"/>
                  </a:schemeClr>
                </a:solidFill>
                <a:latin typeface="RotisSemiSerif"/>
              </a:rPr>
              <a:t>mostrato</a:t>
            </a:r>
            <a:br>
              <a:rPr lang="it-IT" sz="2000" b="1" dirty="0" smtClean="0">
                <a:solidFill>
                  <a:schemeClr val="bg2">
                    <a:lumMod val="25000"/>
                  </a:schemeClr>
                </a:solidFill>
                <a:latin typeface="RotisSemiSerif"/>
              </a:rPr>
            </a:br>
            <a:r>
              <a:rPr lang="it-IT" sz="2000" b="1" dirty="0" smtClean="0">
                <a:solidFill>
                  <a:schemeClr val="bg2">
                    <a:lumMod val="25000"/>
                  </a:schemeClr>
                </a:solidFill>
                <a:latin typeface="RotisSemiSerif"/>
              </a:rPr>
              <a:t>un </a:t>
            </a:r>
            <a:r>
              <a:rPr lang="it-IT" sz="2000" b="1" dirty="0">
                <a:solidFill>
                  <a:schemeClr val="bg2">
                    <a:lumMod val="25000"/>
                  </a:schemeClr>
                </a:solidFill>
                <a:latin typeface="RotisSemiSerif"/>
              </a:rPr>
              <a:t>deficit nei meccanismi di long </a:t>
            </a:r>
            <a:r>
              <a:rPr lang="it-IT" sz="2000" b="1" dirty="0" err="1">
                <a:solidFill>
                  <a:schemeClr val="bg2">
                    <a:lumMod val="25000"/>
                  </a:schemeClr>
                </a:solidFill>
                <a:latin typeface="RotisSemiSerif"/>
              </a:rPr>
              <a:t>term</a:t>
            </a:r>
            <a:r>
              <a:rPr lang="it-IT" sz="2000" b="1" dirty="0">
                <a:solidFill>
                  <a:schemeClr val="bg2">
                    <a:lumMod val="25000"/>
                  </a:schemeClr>
                </a:solidFill>
                <a:latin typeface="RotisSemiSerif"/>
              </a:rPr>
              <a:t> </a:t>
            </a:r>
            <a:r>
              <a:rPr lang="it-IT" sz="2000" b="1" dirty="0" err="1">
                <a:solidFill>
                  <a:schemeClr val="bg2">
                    <a:lumMod val="25000"/>
                  </a:schemeClr>
                </a:solidFill>
                <a:latin typeface="RotisSemiSerif"/>
              </a:rPr>
              <a:t>potentiation</a:t>
            </a:r>
            <a:r>
              <a:rPr lang="it-IT" sz="2000" b="1" dirty="0">
                <a:solidFill>
                  <a:schemeClr val="bg2">
                    <a:lumMod val="25000"/>
                  </a:schemeClr>
                </a:solidFill>
                <a:latin typeface="RotisSemiSerif"/>
              </a:rPr>
              <a:t> e nell’apprendimento spaziale</a:t>
            </a:r>
            <a:br>
              <a:rPr lang="it-IT" sz="2000" b="1" dirty="0">
                <a:solidFill>
                  <a:schemeClr val="bg2">
                    <a:lumMod val="25000"/>
                  </a:schemeClr>
                </a:solidFill>
                <a:latin typeface="RotisSemiSerif"/>
              </a:rPr>
            </a:br>
            <a:r>
              <a:rPr lang="it-IT" sz="2000" b="1" dirty="0">
                <a:solidFill>
                  <a:schemeClr val="bg2">
                    <a:lumMod val="25000"/>
                  </a:schemeClr>
                </a:solidFill>
                <a:latin typeface="RotisSemiSerif"/>
              </a:rPr>
              <a:t/>
            </a:r>
            <a:br>
              <a:rPr lang="it-IT" sz="2000" b="1" dirty="0">
                <a:solidFill>
                  <a:schemeClr val="bg2">
                    <a:lumMod val="25000"/>
                  </a:schemeClr>
                </a:solidFill>
                <a:latin typeface="RotisSemiSerif"/>
              </a:rPr>
            </a:br>
            <a:r>
              <a:rPr lang="it-IT" sz="2000" b="1" dirty="0">
                <a:solidFill>
                  <a:schemeClr val="bg2">
                    <a:lumMod val="25000"/>
                  </a:schemeClr>
                </a:solidFill>
                <a:latin typeface="RotisSemiSerif"/>
              </a:rPr>
              <a:t>Farmaci che inibiscono la via RAS-MAP-ERK come la </a:t>
            </a:r>
            <a:r>
              <a:rPr lang="it-IT" sz="2000" b="1" dirty="0" err="1">
                <a:solidFill>
                  <a:schemeClr val="bg2">
                    <a:lumMod val="25000"/>
                  </a:schemeClr>
                </a:solidFill>
                <a:latin typeface="RotisSemiSerif"/>
              </a:rPr>
              <a:t>lovostatina</a:t>
            </a:r>
            <a:r>
              <a:rPr lang="it-IT" sz="2000" b="1" dirty="0">
                <a:solidFill>
                  <a:schemeClr val="bg2">
                    <a:lumMod val="25000"/>
                  </a:schemeClr>
                </a:solidFill>
                <a:latin typeface="RotisSemiSerif"/>
              </a:rPr>
              <a:t> hanno mostrato un miglioramento del long </a:t>
            </a:r>
            <a:r>
              <a:rPr lang="it-IT" sz="2000" b="1" dirty="0" err="1">
                <a:solidFill>
                  <a:schemeClr val="bg2">
                    <a:lumMod val="25000"/>
                  </a:schemeClr>
                </a:solidFill>
                <a:latin typeface="RotisSemiSerif"/>
              </a:rPr>
              <a:t>term</a:t>
            </a:r>
            <a:r>
              <a:rPr lang="it-IT" sz="2000" b="1" dirty="0">
                <a:solidFill>
                  <a:schemeClr val="bg2">
                    <a:lumMod val="25000"/>
                  </a:schemeClr>
                </a:solidFill>
                <a:latin typeface="RotisSemiSerif"/>
              </a:rPr>
              <a:t> </a:t>
            </a:r>
            <a:r>
              <a:rPr lang="it-IT" sz="2000" b="1" dirty="0" err="1">
                <a:solidFill>
                  <a:schemeClr val="bg2">
                    <a:lumMod val="25000"/>
                  </a:schemeClr>
                </a:solidFill>
                <a:latin typeface="RotisSemiSerif"/>
              </a:rPr>
              <a:t>potentiation</a:t>
            </a:r>
            <a:r>
              <a:rPr lang="it-IT" sz="2000" b="1" dirty="0">
                <a:solidFill>
                  <a:schemeClr val="bg2">
                    <a:lumMod val="25000"/>
                  </a:schemeClr>
                </a:solidFill>
                <a:latin typeface="RotisSemiSerif"/>
              </a:rPr>
              <a:t> e nelle capacità di apprendimento del topo con mutazione in </a:t>
            </a:r>
            <a:r>
              <a:rPr lang="it-IT" sz="2000" b="1" i="1" dirty="0">
                <a:solidFill>
                  <a:schemeClr val="bg2">
                    <a:lumMod val="25000"/>
                  </a:schemeClr>
                </a:solidFill>
                <a:latin typeface="RotisSemiSerif"/>
              </a:rPr>
              <a:t>PTPN11</a:t>
            </a:r>
            <a:endParaRPr lang="it-IT" sz="2000" b="1" dirty="0">
              <a:solidFill>
                <a:schemeClr val="bg2">
                  <a:lumMod val="25000"/>
                </a:schemeClr>
              </a:solidFill>
              <a:latin typeface="RotisSemiSerif"/>
            </a:endParaRPr>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54" y="357809"/>
            <a:ext cx="6829159" cy="254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schemacascata2"/>
          <p:cNvPicPr>
            <a:picLocks noChangeAspect="1" noChangeArrowheads="1"/>
          </p:cNvPicPr>
          <p:nvPr/>
        </p:nvPicPr>
        <p:blipFill>
          <a:blip r:embed="rId3">
            <a:extLst>
              <a:ext uri="{28A0092B-C50C-407E-A947-70E740481C1C}">
                <a14:useLocalDpi xmlns:a14="http://schemas.microsoft.com/office/drawing/2010/main" val="0"/>
              </a:ext>
            </a:extLst>
          </a:blip>
          <a:srcRect l="9018" t="3238" r="17412" b="8237"/>
          <a:stretch>
            <a:fillRect/>
          </a:stretch>
        </p:blipFill>
        <p:spPr bwMode="auto">
          <a:xfrm>
            <a:off x="7134805" y="742262"/>
            <a:ext cx="3144963" cy="3458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400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13877" y="214971"/>
            <a:ext cx="7384208" cy="2654197"/>
          </a:xfrm>
          <a:prstGeom prst="rect">
            <a:avLst/>
          </a:prstGeom>
        </p:spPr>
      </p:pic>
      <p:pic>
        <p:nvPicPr>
          <p:cNvPr id="3" name="Immagine 2"/>
          <p:cNvPicPr>
            <a:picLocks noChangeAspect="1"/>
          </p:cNvPicPr>
          <p:nvPr/>
        </p:nvPicPr>
        <p:blipFill>
          <a:blip r:embed="rId3"/>
          <a:stretch>
            <a:fillRect/>
          </a:stretch>
        </p:blipFill>
        <p:spPr>
          <a:xfrm>
            <a:off x="1703193" y="2869168"/>
            <a:ext cx="7294892" cy="2297473"/>
          </a:xfrm>
          <a:prstGeom prst="rect">
            <a:avLst/>
          </a:prstGeom>
        </p:spPr>
      </p:pic>
      <p:pic>
        <p:nvPicPr>
          <p:cNvPr id="5" name="Immagine 4"/>
          <p:cNvPicPr>
            <a:picLocks noChangeAspect="1"/>
          </p:cNvPicPr>
          <p:nvPr/>
        </p:nvPicPr>
        <p:blipFill>
          <a:blip r:embed="rId4"/>
          <a:stretch>
            <a:fillRect/>
          </a:stretch>
        </p:blipFill>
        <p:spPr>
          <a:xfrm>
            <a:off x="1666967" y="5180032"/>
            <a:ext cx="7321390" cy="2379656"/>
          </a:xfrm>
          <a:prstGeom prst="rect">
            <a:avLst/>
          </a:prstGeom>
        </p:spPr>
      </p:pic>
    </p:spTree>
    <p:extLst>
      <p:ext uri="{BB962C8B-B14F-4D97-AF65-F5344CB8AC3E}">
        <p14:creationId xmlns:p14="http://schemas.microsoft.com/office/powerpoint/2010/main" val="679186663"/>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13236" y="295274"/>
            <a:ext cx="5125297" cy="5191125"/>
          </a:xfrm>
          <a:prstGeom prst="rect">
            <a:avLst/>
          </a:prstGeom>
        </p:spPr>
      </p:pic>
      <p:pic>
        <p:nvPicPr>
          <p:cNvPr id="4" name="Immagine 3"/>
          <p:cNvPicPr>
            <a:picLocks noChangeAspect="1"/>
          </p:cNvPicPr>
          <p:nvPr/>
        </p:nvPicPr>
        <p:blipFill>
          <a:blip r:embed="rId3"/>
          <a:stretch>
            <a:fillRect/>
          </a:stretch>
        </p:blipFill>
        <p:spPr>
          <a:xfrm>
            <a:off x="613235" y="5486399"/>
            <a:ext cx="5125297" cy="1809750"/>
          </a:xfrm>
          <a:prstGeom prst="rect">
            <a:avLst/>
          </a:prstGeom>
        </p:spPr>
      </p:pic>
      <p:pic>
        <p:nvPicPr>
          <p:cNvPr id="6" name="Immagine 5"/>
          <p:cNvPicPr>
            <a:picLocks noChangeAspect="1"/>
          </p:cNvPicPr>
          <p:nvPr/>
        </p:nvPicPr>
        <p:blipFill rotWithShape="1">
          <a:blip r:embed="rId4"/>
          <a:srcRect r="18981"/>
          <a:stretch/>
        </p:blipFill>
        <p:spPr>
          <a:xfrm>
            <a:off x="5818722" y="395503"/>
            <a:ext cx="4869916" cy="2047930"/>
          </a:xfrm>
          <a:prstGeom prst="rect">
            <a:avLst/>
          </a:prstGeom>
        </p:spPr>
      </p:pic>
      <p:grpSp>
        <p:nvGrpSpPr>
          <p:cNvPr id="9" name="Gruppo 8"/>
          <p:cNvGrpSpPr/>
          <p:nvPr/>
        </p:nvGrpSpPr>
        <p:grpSpPr>
          <a:xfrm>
            <a:off x="6097048" y="3145320"/>
            <a:ext cx="4464935" cy="2473601"/>
            <a:chOff x="6415100" y="3781425"/>
            <a:chExt cx="4124325" cy="2057400"/>
          </a:xfrm>
        </p:grpSpPr>
        <p:pic>
          <p:nvPicPr>
            <p:cNvPr id="5" name="Immagine 4"/>
            <p:cNvPicPr>
              <a:picLocks noChangeAspect="1"/>
            </p:cNvPicPr>
            <p:nvPr/>
          </p:nvPicPr>
          <p:blipFill>
            <a:blip r:embed="rId5"/>
            <a:stretch>
              <a:fillRect/>
            </a:stretch>
          </p:blipFill>
          <p:spPr>
            <a:xfrm>
              <a:off x="6415100" y="3781425"/>
              <a:ext cx="4124325" cy="2057400"/>
            </a:xfrm>
            <a:prstGeom prst="rect">
              <a:avLst/>
            </a:prstGeom>
          </p:spPr>
        </p:pic>
        <p:cxnSp>
          <p:nvCxnSpPr>
            <p:cNvPr id="8" name="Connettore 1 7"/>
            <p:cNvCxnSpPr/>
            <p:nvPr/>
          </p:nvCxnSpPr>
          <p:spPr bwMode="auto">
            <a:xfrm>
              <a:off x="6415100" y="4337372"/>
              <a:ext cx="3958416" cy="0"/>
            </a:xfrm>
            <a:prstGeom prst="line">
              <a:avLst/>
            </a:prstGeom>
            <a:noFill/>
            <a:ln w="28575" cap="flat" cmpd="sng" algn="ctr">
              <a:solidFill>
                <a:srgbClr val="FF0000"/>
              </a:solidFill>
              <a:prstDash val="solid"/>
              <a:round/>
              <a:headEnd type="none" w="med" len="med"/>
              <a:tailEnd type="none" w="med" len="med"/>
            </a:ln>
            <a:effectLst/>
          </p:spPr>
        </p:cxnSp>
        <p:cxnSp>
          <p:nvCxnSpPr>
            <p:cNvPr id="7" name="Connettore 1 6"/>
            <p:cNvCxnSpPr/>
            <p:nvPr/>
          </p:nvCxnSpPr>
          <p:spPr bwMode="auto">
            <a:xfrm flipV="1">
              <a:off x="6581009" y="3917647"/>
              <a:ext cx="3027686" cy="32479"/>
            </a:xfrm>
            <a:prstGeom prst="line">
              <a:avLst/>
            </a:prstGeom>
            <a:noFill/>
            <a:ln w="2857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1048064730"/>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olo 1"/>
          <p:cNvSpPr>
            <a:spLocks noGrp="1"/>
          </p:cNvSpPr>
          <p:nvPr>
            <p:ph type="title"/>
          </p:nvPr>
        </p:nvSpPr>
        <p:spPr>
          <a:xfrm>
            <a:off x="1769678" y="350716"/>
            <a:ext cx="8110806" cy="592965"/>
          </a:xfrm>
        </p:spPr>
        <p:txBody>
          <a:bodyPr/>
          <a:lstStyle/>
          <a:p>
            <a:pPr>
              <a:defRPr/>
            </a:pPr>
            <a:r>
              <a:rPr lang="it-IT" altLang="it-IT" sz="3200" b="1" dirty="0" smtClean="0">
                <a:ea typeface="ＭＳ Ｐゴシック" panose="020B0600070205080204" pitchFamily="34" charset="-128"/>
              </a:rPr>
              <a:t>Fenotipo cognitivo-comportamentale</a:t>
            </a:r>
          </a:p>
        </p:txBody>
      </p:sp>
      <p:sp>
        <p:nvSpPr>
          <p:cNvPr id="179203" name="Segnaposto contenuto 2"/>
          <p:cNvSpPr>
            <a:spLocks noGrp="1"/>
          </p:cNvSpPr>
          <p:nvPr>
            <p:ph idx="1"/>
          </p:nvPr>
        </p:nvSpPr>
        <p:spPr>
          <a:xfrm>
            <a:off x="622853" y="1507788"/>
            <a:ext cx="9045596" cy="4179606"/>
          </a:xfrm>
        </p:spPr>
        <p:txBody>
          <a:bodyPr/>
          <a:lstStyle/>
          <a:p>
            <a:pPr marL="0" indent="0">
              <a:buNone/>
              <a:defRPr/>
            </a:pPr>
            <a:r>
              <a:rPr lang="it-IT" altLang="it-IT" sz="1600" dirty="0" smtClean="0">
                <a:solidFill>
                  <a:schemeClr val="tx1"/>
                </a:solidFill>
                <a:latin typeface="+mj-lt"/>
                <a:ea typeface="ＭＳ Ｐゴシック" panose="020B0600070205080204" pitchFamily="34" charset="-128"/>
                <a:cs typeface="Times New Roman" panose="02020603050405020304" pitchFamily="18" charset="0"/>
              </a:rPr>
              <a:t>Il </a:t>
            </a:r>
            <a:r>
              <a:rPr lang="it-IT" altLang="it-IT" sz="1600" b="1" dirty="0" smtClean="0">
                <a:solidFill>
                  <a:schemeClr val="tx1"/>
                </a:solidFill>
                <a:latin typeface="+mj-lt"/>
                <a:ea typeface="ＭＳ Ｐゴシック" panose="020B0600070205080204" pitchFamily="34" charset="-128"/>
                <a:cs typeface="Times New Roman" panose="02020603050405020304" pitchFamily="18" charset="0"/>
              </a:rPr>
              <a:t>COMPORTAMENTO</a:t>
            </a:r>
            <a:r>
              <a:rPr lang="it-IT" altLang="it-IT" sz="1600" dirty="0" smtClean="0">
                <a:solidFill>
                  <a:schemeClr val="tx1"/>
                </a:solidFill>
                <a:latin typeface="+mj-lt"/>
                <a:ea typeface="ＭＳ Ｐゴシック" panose="020B0600070205080204" pitchFamily="34" charset="-128"/>
                <a:cs typeface="Times New Roman" panose="02020603050405020304" pitchFamily="18" charset="0"/>
              </a:rPr>
              <a:t> è un’ </a:t>
            </a:r>
            <a:r>
              <a:rPr lang="it-IT" altLang="it-IT" sz="1600" dirty="0">
                <a:solidFill>
                  <a:schemeClr val="tx1"/>
                </a:solidFill>
                <a:latin typeface="+mj-lt"/>
                <a:ea typeface="ＭＳ Ｐゴシック" panose="020B0600070205080204" pitchFamily="34" charset="-128"/>
                <a:cs typeface="Times New Roman" panose="02020603050405020304" pitchFamily="18" charset="0"/>
              </a:rPr>
              <a:t>importante maniglia diagnostica </a:t>
            </a:r>
            <a:r>
              <a:rPr lang="it-IT" altLang="it-IT" sz="1600" dirty="0" smtClean="0">
                <a:solidFill>
                  <a:schemeClr val="tx1"/>
                </a:solidFill>
                <a:latin typeface="+mj-lt"/>
                <a:ea typeface="ＭＳ Ｐゴシック" panose="020B0600070205080204" pitchFamily="34" charset="-128"/>
                <a:cs typeface="Times New Roman" panose="02020603050405020304" pitchFamily="18" charset="0"/>
              </a:rPr>
              <a:t>(così come gli elementi fisici).</a:t>
            </a:r>
          </a:p>
          <a:p>
            <a:pPr marL="0" indent="0">
              <a:buNone/>
              <a:defRPr/>
            </a:pPr>
            <a:r>
              <a:rPr lang="it-IT" altLang="it-IT" sz="1600" dirty="0" smtClean="0">
                <a:solidFill>
                  <a:schemeClr val="tx1"/>
                </a:solidFill>
                <a:latin typeface="+mj-lt"/>
                <a:ea typeface="ＭＳ Ｐゴシック" panose="020B0600070205080204" pitchFamily="34" charset="-128"/>
                <a:cs typeface="Times New Roman" panose="02020603050405020304" pitchFamily="18" charset="0"/>
              </a:rPr>
              <a:t>Spesso possiamo riscontrare:</a:t>
            </a:r>
          </a:p>
          <a:p>
            <a:pPr>
              <a:defRPr/>
            </a:pPr>
            <a:r>
              <a:rPr lang="it-IT" sz="1600" dirty="0">
                <a:solidFill>
                  <a:schemeClr val="tx1"/>
                </a:solidFill>
                <a:latin typeface="+mj-lt"/>
              </a:rPr>
              <a:t>Autolesionismo</a:t>
            </a:r>
          </a:p>
          <a:p>
            <a:pPr>
              <a:defRPr/>
            </a:pPr>
            <a:r>
              <a:rPr lang="it-IT" sz="1600" dirty="0">
                <a:solidFill>
                  <a:schemeClr val="tx1"/>
                </a:solidFill>
                <a:latin typeface="+mj-lt"/>
              </a:rPr>
              <a:t>Autismo</a:t>
            </a:r>
          </a:p>
          <a:p>
            <a:pPr>
              <a:defRPr/>
            </a:pPr>
            <a:r>
              <a:rPr lang="it-IT" sz="1600" dirty="0">
                <a:solidFill>
                  <a:schemeClr val="tx1"/>
                </a:solidFill>
                <a:latin typeface="+mj-lt"/>
              </a:rPr>
              <a:t>Psicosi</a:t>
            </a:r>
          </a:p>
          <a:p>
            <a:pPr>
              <a:defRPr/>
            </a:pPr>
            <a:r>
              <a:rPr lang="it-IT" sz="1600" dirty="0">
                <a:solidFill>
                  <a:schemeClr val="tx1"/>
                </a:solidFill>
                <a:latin typeface="+mj-lt"/>
              </a:rPr>
              <a:t>Aggressività</a:t>
            </a:r>
          </a:p>
          <a:p>
            <a:pPr>
              <a:defRPr/>
            </a:pPr>
            <a:r>
              <a:rPr lang="it-IT" sz="1600" dirty="0">
                <a:solidFill>
                  <a:schemeClr val="tx1"/>
                </a:solidFill>
                <a:latin typeface="+mj-lt"/>
              </a:rPr>
              <a:t>Disturbi dell’alimentazione</a:t>
            </a:r>
          </a:p>
          <a:p>
            <a:pPr>
              <a:defRPr/>
            </a:pPr>
            <a:r>
              <a:rPr lang="it-IT" sz="1600" dirty="0">
                <a:solidFill>
                  <a:schemeClr val="tx1"/>
                </a:solidFill>
                <a:latin typeface="+mj-lt"/>
              </a:rPr>
              <a:t>Disturbi del sonno</a:t>
            </a:r>
          </a:p>
          <a:p>
            <a:pPr>
              <a:defRPr/>
            </a:pPr>
            <a:r>
              <a:rPr lang="it-IT" sz="1600" dirty="0">
                <a:solidFill>
                  <a:schemeClr val="tx1"/>
                </a:solidFill>
                <a:latin typeface="+mj-lt"/>
              </a:rPr>
              <a:t>Disturbi della respirazione</a:t>
            </a:r>
          </a:p>
          <a:p>
            <a:pPr marL="0" indent="0">
              <a:buNone/>
              <a:defRPr/>
            </a:pPr>
            <a:endParaRPr lang="it-IT" altLang="it-IT" sz="1600" dirty="0" smtClean="0">
              <a:solidFill>
                <a:schemeClr val="tx1"/>
              </a:solidFill>
              <a:latin typeface="+mj-lt"/>
              <a:ea typeface="ＭＳ Ｐゴシック" panose="020B0600070205080204" pitchFamily="34" charset="-128"/>
              <a:cs typeface="Times New Roman" panose="02020603050405020304" pitchFamily="18" charset="0"/>
            </a:endParaRPr>
          </a:p>
          <a:p>
            <a:pPr marL="0" indent="0">
              <a:buNone/>
              <a:defRPr/>
            </a:pPr>
            <a:endParaRPr lang="it-IT" altLang="it-IT" sz="1600" dirty="0">
              <a:solidFill>
                <a:schemeClr val="tx1"/>
              </a:solidFill>
              <a:latin typeface="+mj-lt"/>
              <a:ea typeface="ＭＳ Ｐゴシック" panose="020B0600070205080204" pitchFamily="34" charset="-128"/>
              <a:cs typeface="Times New Roman" panose="02020603050405020304" pitchFamily="18" charset="0"/>
            </a:endParaRPr>
          </a:p>
          <a:p>
            <a:pPr algn="just">
              <a:buFont typeface="Wingdings" panose="05000000000000000000" pitchFamily="2" charset="2"/>
              <a:buNone/>
              <a:defRPr/>
            </a:pPr>
            <a:r>
              <a:rPr lang="it-IT" altLang="it-IT" sz="1600" dirty="0" smtClean="0">
                <a:solidFill>
                  <a:schemeClr val="tx1"/>
                </a:solidFill>
                <a:latin typeface="+mj-lt"/>
                <a:ea typeface="ＭＳ Ｐゴシック" panose="020B0600070205080204" pitchFamily="34" charset="-128"/>
                <a:cs typeface="Times New Roman" panose="02020603050405020304" pitchFamily="18" charset="0"/>
              </a:rPr>
              <a:t> 	</a:t>
            </a:r>
            <a:r>
              <a:rPr lang="it-IT" altLang="it-IT" sz="1800" dirty="0" smtClean="0">
                <a:solidFill>
                  <a:schemeClr val="tx1"/>
                </a:solidFill>
                <a:latin typeface="+mj-lt"/>
                <a:ea typeface="ＭＳ Ｐゴシック" panose="020B0600070205080204" pitchFamily="34" charset="-128"/>
                <a:cs typeface="Times New Roman" panose="02020603050405020304" pitchFamily="18" charset="0"/>
              </a:rPr>
              <a:t>Negli </a:t>
            </a:r>
            <a:r>
              <a:rPr lang="it-IT" altLang="it-IT" sz="1800" dirty="0">
                <a:solidFill>
                  <a:schemeClr val="tx1"/>
                </a:solidFill>
                <a:latin typeface="+mj-lt"/>
                <a:ea typeface="ＭＳ Ｐゴシック" panose="020B0600070205080204" pitchFamily="34" charset="-128"/>
                <a:cs typeface="Times New Roman" panose="02020603050405020304" pitchFamily="18" charset="0"/>
              </a:rPr>
              <a:t>ultimi anni si è sviluppato </a:t>
            </a:r>
            <a:r>
              <a:rPr lang="it-IT" altLang="it-IT" sz="1800" dirty="0" smtClean="0">
                <a:solidFill>
                  <a:schemeClr val="tx1"/>
                </a:solidFill>
                <a:latin typeface="+mj-lt"/>
                <a:ea typeface="ＭＳ Ｐゴシック" panose="020B0600070205080204" pitchFamily="34" charset="-128"/>
                <a:cs typeface="Times New Roman" panose="02020603050405020304" pitchFamily="18" charset="0"/>
              </a:rPr>
              <a:t>molto interesse  </a:t>
            </a:r>
            <a:r>
              <a:rPr lang="it-IT" altLang="it-IT" sz="1800" dirty="0">
                <a:solidFill>
                  <a:schemeClr val="tx1"/>
                </a:solidFill>
                <a:latin typeface="+mj-lt"/>
                <a:ea typeface="ＭＳ Ｐゴシック" panose="020B0600070205080204" pitchFamily="34" charset="-128"/>
                <a:cs typeface="Times New Roman" panose="02020603050405020304" pitchFamily="18" charset="0"/>
              </a:rPr>
              <a:t>intorno allo studio del </a:t>
            </a:r>
            <a:r>
              <a:rPr lang="it-IT" altLang="it-IT" sz="1800" dirty="0" smtClean="0">
                <a:solidFill>
                  <a:schemeClr val="tx1"/>
                </a:solidFill>
                <a:latin typeface="+mj-lt"/>
                <a:ea typeface="ＭＳ Ｐゴシック" panose="020B0600070205080204" pitchFamily="34" charset="-128"/>
                <a:cs typeface="Times New Roman" panose="02020603050405020304" pitchFamily="18" charset="0"/>
              </a:rPr>
              <a:t>fenotipo comportamentale </a:t>
            </a:r>
            <a:r>
              <a:rPr lang="it-IT" altLang="it-IT" sz="1800" dirty="0">
                <a:solidFill>
                  <a:schemeClr val="tx1"/>
                </a:solidFill>
                <a:latin typeface="+mj-lt"/>
                <a:ea typeface="ＭＳ Ｐゴシック" panose="020B0600070205080204" pitchFamily="34" charset="-128"/>
                <a:cs typeface="Times New Roman" panose="02020603050405020304" pitchFamily="18" charset="0"/>
              </a:rPr>
              <a:t>nelle sindromi genetiche, al fine di identificare una relazione tra gli aspetti comportamentali di una sindrome ed il genotipo (Battaglia 2001</a:t>
            </a:r>
            <a:r>
              <a:rPr lang="it-IT" altLang="it-IT" sz="1800" dirty="0" smtClean="0">
                <a:solidFill>
                  <a:schemeClr val="tx1"/>
                </a:solidFill>
                <a:latin typeface="+mj-lt"/>
                <a:ea typeface="ＭＳ Ｐゴシック" panose="020B0600070205080204" pitchFamily="34" charset="-128"/>
                <a:cs typeface="Times New Roman" panose="02020603050405020304" pitchFamily="18" charset="0"/>
              </a:rPr>
              <a:t>).</a:t>
            </a:r>
            <a:endParaRPr lang="it-IT" altLang="it-IT" sz="1800" dirty="0">
              <a:solidFill>
                <a:schemeClr val="tx1"/>
              </a:solidFill>
              <a:latin typeface="+mj-lt"/>
              <a:ea typeface="ＭＳ Ｐゴシック" panose="020B0600070205080204" pitchFamily="34" charset="-128"/>
              <a:cs typeface="Times New Roman" panose="02020603050405020304" pitchFamily="18" charset="0"/>
            </a:endParaRPr>
          </a:p>
        </p:txBody>
      </p:sp>
      <p:cxnSp>
        <p:nvCxnSpPr>
          <p:cNvPr id="4" name="Connettore 1 3"/>
          <p:cNvCxnSpPr/>
          <p:nvPr/>
        </p:nvCxnSpPr>
        <p:spPr bwMode="auto">
          <a:xfrm>
            <a:off x="1219407" y="974339"/>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25711594"/>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olo 1"/>
          <p:cNvSpPr>
            <a:spLocks noGrp="1"/>
          </p:cNvSpPr>
          <p:nvPr>
            <p:ph type="title"/>
          </p:nvPr>
        </p:nvSpPr>
        <p:spPr>
          <a:xfrm>
            <a:off x="755374" y="2655507"/>
            <a:ext cx="9607826" cy="3758575"/>
          </a:xfrm>
        </p:spPr>
        <p:txBody>
          <a:bodyPr/>
          <a:lstStyle/>
          <a:p>
            <a:pPr>
              <a:defRPr/>
            </a:pPr>
            <a:r>
              <a:rPr lang="it-IT" altLang="it-IT" sz="1698" u="sng" cap="none" dirty="0">
                <a:solidFill>
                  <a:schemeClr val="tx1"/>
                </a:solidFill>
                <a:ea typeface="ＭＳ Ｐゴシック" panose="020B0600070205080204" pitchFamily="34" charset="-128"/>
              </a:rPr>
              <a:t>Limiti</a:t>
            </a:r>
            <a:r>
              <a:rPr lang="it-IT" altLang="it-IT" sz="1698" b="0" cap="none" dirty="0">
                <a:solidFill>
                  <a:schemeClr val="tx1"/>
                </a:solidFill>
                <a:ea typeface="ＭＳ Ｐゴシック" panose="020B0600070205080204" pitchFamily="34" charset="-128"/>
              </a:rPr>
              <a:t>: sebbene sia alto il rischio di presentare aspetti comportamentali peculiari, tuttavia non sempre tutti gli individui con quella sindrome presentano caratteristiche simili (Harris JC, 2010). </a:t>
            </a:r>
            <a:br>
              <a:rPr lang="it-IT" altLang="it-IT" sz="1698" b="0" cap="none" dirty="0">
                <a:solidFill>
                  <a:schemeClr val="tx1"/>
                </a:solidFill>
                <a:ea typeface="ＭＳ Ｐゴシック" panose="020B0600070205080204" pitchFamily="34" charset="-128"/>
              </a:rPr>
            </a:br>
            <a:r>
              <a:rPr lang="it-IT" altLang="it-IT" sz="1698" b="0" cap="none" dirty="0" err="1">
                <a:solidFill>
                  <a:schemeClr val="tx1"/>
                </a:solidFill>
                <a:ea typeface="ＭＳ Ｐゴシック" panose="020B0600070205080204" pitchFamily="34" charset="-128"/>
              </a:rPr>
              <a:t>Dyckens</a:t>
            </a:r>
            <a:r>
              <a:rPr lang="it-IT" altLang="it-IT" sz="1698" b="0" cap="none" dirty="0">
                <a:solidFill>
                  <a:schemeClr val="tx1"/>
                </a:solidFill>
                <a:ea typeface="ＭＳ Ｐゴシック" panose="020B0600070205080204" pitchFamily="34" charset="-128"/>
              </a:rPr>
              <a:t> e </a:t>
            </a:r>
            <a:r>
              <a:rPr lang="it-IT" altLang="it-IT" sz="1698" b="0" cap="none" dirty="0" err="1">
                <a:solidFill>
                  <a:schemeClr val="tx1"/>
                </a:solidFill>
                <a:ea typeface="ＭＳ Ｐゴシック" panose="020B0600070205080204" pitchFamily="34" charset="-128"/>
              </a:rPr>
              <a:t>Cassidy</a:t>
            </a:r>
            <a:r>
              <a:rPr lang="it-IT" altLang="it-IT" sz="1698" b="0" cap="none" dirty="0">
                <a:solidFill>
                  <a:schemeClr val="tx1"/>
                </a:solidFill>
                <a:ea typeface="ＭＳ Ｐゴシック" panose="020B0600070205080204" pitchFamily="34" charset="-128"/>
              </a:rPr>
              <a:t> del 1995 lo definirono come “la maggiore possibilità che una persona con una determinata sindrome genetica possa mostrare determinate caratteristiche comportamentali o dello sviluppo rispetto ad una persona senza quella sindrome”. </a:t>
            </a:r>
            <a:br>
              <a:rPr lang="it-IT" altLang="it-IT" sz="1698" b="0" cap="none" dirty="0">
                <a:solidFill>
                  <a:schemeClr val="tx1"/>
                </a:solidFill>
                <a:ea typeface="ＭＳ Ｐゴシック" panose="020B0600070205080204" pitchFamily="34" charset="-128"/>
              </a:rPr>
            </a:br>
            <a:r>
              <a:rPr lang="it-IT" altLang="it-IT" sz="1698" b="0" cap="none" dirty="0">
                <a:solidFill>
                  <a:schemeClr val="tx1"/>
                </a:solidFill>
                <a:ea typeface="ＭＳ Ｐゴシック" panose="020B0600070205080204" pitchFamily="34" charset="-128"/>
              </a:rPr>
              <a:t>Teoria riduzionistica, dal momento che molti dei comportamenti distintivi dei disordini </a:t>
            </a:r>
            <a:r>
              <a:rPr lang="it-IT" altLang="it-IT" sz="1698" b="0" cap="none" dirty="0" err="1">
                <a:solidFill>
                  <a:schemeClr val="tx1"/>
                </a:solidFill>
                <a:ea typeface="ＭＳ Ｐゴシック" panose="020B0600070205080204" pitchFamily="34" charset="-128"/>
              </a:rPr>
              <a:t>neurogenetici</a:t>
            </a:r>
            <a:r>
              <a:rPr lang="it-IT" altLang="it-IT" sz="1698" b="0" cap="none" dirty="0">
                <a:solidFill>
                  <a:schemeClr val="tx1"/>
                </a:solidFill>
                <a:ea typeface="ＭＳ Ｐゴシック" panose="020B0600070205080204" pitchFamily="34" charset="-128"/>
              </a:rPr>
              <a:t> non sono codificati nel DSM (</a:t>
            </a:r>
            <a:r>
              <a:rPr lang="it-IT" altLang="it-IT" sz="1698" b="0" cap="none" dirty="0" err="1">
                <a:solidFill>
                  <a:schemeClr val="tx1"/>
                </a:solidFill>
                <a:ea typeface="ＭＳ Ｐゴシック" panose="020B0600070205080204" pitchFamily="34" charset="-128"/>
              </a:rPr>
              <a:t>Feinstein</a:t>
            </a:r>
            <a:r>
              <a:rPr lang="it-IT" altLang="it-IT" sz="1698" b="0" cap="none" dirty="0">
                <a:solidFill>
                  <a:schemeClr val="tx1"/>
                </a:solidFill>
                <a:ea typeface="ＭＳ Ｐゴシック" panose="020B0600070205080204" pitchFamily="34" charset="-128"/>
              </a:rPr>
              <a:t> and </a:t>
            </a:r>
            <a:r>
              <a:rPr lang="it-IT" altLang="it-IT" sz="1698" b="0" cap="none" dirty="0" err="1">
                <a:solidFill>
                  <a:schemeClr val="tx1"/>
                </a:solidFill>
                <a:ea typeface="ＭＳ Ｐゴシック" panose="020B0600070205080204" pitchFamily="34" charset="-128"/>
              </a:rPr>
              <a:t>Singh</a:t>
            </a:r>
            <a:r>
              <a:rPr lang="it-IT" altLang="it-IT" sz="1698" b="0" cap="none" dirty="0">
                <a:solidFill>
                  <a:schemeClr val="tx1"/>
                </a:solidFill>
                <a:ea typeface="ＭＳ Ｐゴシック" panose="020B0600070205080204" pitchFamily="34" charset="-128"/>
              </a:rPr>
              <a:t>, 2007)</a:t>
            </a:r>
            <a:br>
              <a:rPr lang="it-IT" altLang="it-IT" sz="1698" b="0" cap="none" dirty="0">
                <a:solidFill>
                  <a:schemeClr val="tx1"/>
                </a:solidFill>
                <a:ea typeface="ＭＳ Ｐゴシック" panose="020B0600070205080204" pitchFamily="34" charset="-128"/>
              </a:rPr>
            </a:br>
            <a:r>
              <a:rPr lang="it-IT" altLang="it-IT" sz="1698" cap="none" dirty="0">
                <a:solidFill>
                  <a:schemeClr val="tx1"/>
                </a:solidFill>
                <a:ea typeface="ＭＳ Ｐゴシック" panose="020B0600070205080204" pitchFamily="34" charset="-128"/>
              </a:rPr>
              <a:t/>
            </a:r>
            <a:br>
              <a:rPr lang="it-IT" altLang="it-IT" sz="1698" cap="none" dirty="0">
                <a:solidFill>
                  <a:schemeClr val="tx1"/>
                </a:solidFill>
                <a:ea typeface="ＭＳ Ｐゴシック" panose="020B0600070205080204" pitchFamily="34" charset="-128"/>
              </a:rPr>
            </a:br>
            <a:r>
              <a:rPr lang="it-IT" altLang="it-IT" sz="1698" u="sng" cap="none" dirty="0">
                <a:solidFill>
                  <a:schemeClr val="tx1"/>
                </a:solidFill>
                <a:ea typeface="ＭＳ Ｐゴシック" panose="020B0600070205080204" pitchFamily="34" charset="-128"/>
              </a:rPr>
              <a:t>Vantaggi</a:t>
            </a:r>
            <a:r>
              <a:rPr lang="it-IT" altLang="it-IT" sz="1698" cap="none" dirty="0">
                <a:solidFill>
                  <a:schemeClr val="tx1"/>
                </a:solidFill>
                <a:ea typeface="ＭＳ Ｐゴシック" panose="020B0600070205080204" pitchFamily="34" charset="-128"/>
              </a:rPr>
              <a:t/>
            </a:r>
            <a:br>
              <a:rPr lang="it-IT" altLang="it-IT" sz="1698" cap="none" dirty="0">
                <a:solidFill>
                  <a:schemeClr val="tx1"/>
                </a:solidFill>
                <a:ea typeface="ＭＳ Ｐゴシック" panose="020B0600070205080204" pitchFamily="34" charset="-128"/>
              </a:rPr>
            </a:br>
            <a:r>
              <a:rPr lang="it-IT" altLang="it-IT" sz="1698" u="sng" cap="none" dirty="0">
                <a:solidFill>
                  <a:schemeClr val="tx1"/>
                </a:solidFill>
                <a:ea typeface="ＭＳ Ｐゴシック" panose="020B0600070205080204" pitchFamily="34" charset="-128"/>
              </a:rPr>
              <a:t>Conoscere i profili ha però ricadute diagnostiche cliniche e riabilitative </a:t>
            </a:r>
            <a:r>
              <a:rPr lang="it-IT" altLang="it-IT" sz="1698" u="sng" cap="none" dirty="0" smtClean="0">
                <a:solidFill>
                  <a:schemeClr val="tx1"/>
                </a:solidFill>
                <a:ea typeface="ＭＳ Ｐゴシック" panose="020B0600070205080204" pitchFamily="34" charset="-128"/>
              </a:rPr>
              <a:t>significative</a:t>
            </a:r>
            <a:br>
              <a:rPr lang="it-IT" altLang="it-IT" sz="1698" u="sng" cap="none" dirty="0" smtClean="0">
                <a:solidFill>
                  <a:schemeClr val="tx1"/>
                </a:solidFill>
                <a:ea typeface="ＭＳ Ｐゴシック" panose="020B0600070205080204" pitchFamily="34" charset="-128"/>
              </a:rPr>
            </a:br>
            <a:r>
              <a:rPr lang="it-IT" altLang="it-IT" sz="1698" u="sng" cap="none" dirty="0" smtClean="0">
                <a:solidFill>
                  <a:schemeClr val="tx1"/>
                </a:solidFill>
                <a:ea typeface="ＭＳ Ｐゴシック" panose="020B0600070205080204" pitchFamily="34" charset="-128"/>
              </a:rPr>
              <a:t>ma…attenzione ad aspetti psicologici non ricondurre tutto al social </a:t>
            </a:r>
            <a:r>
              <a:rPr lang="it-IT" altLang="it-IT" sz="1698" u="sng" cap="none" dirty="0" err="1" smtClean="0">
                <a:solidFill>
                  <a:schemeClr val="tx1"/>
                </a:solidFill>
                <a:ea typeface="ＭＳ Ｐゴシック" panose="020B0600070205080204" pitchFamily="34" charset="-128"/>
              </a:rPr>
              <a:t>behavior</a:t>
            </a:r>
            <a:r>
              <a:rPr lang="it-IT" altLang="it-IT" sz="1698" u="sng" cap="none" dirty="0" smtClean="0">
                <a:solidFill>
                  <a:schemeClr val="tx1"/>
                </a:solidFill>
                <a:ea typeface="ＭＳ Ｐゴシック" panose="020B0600070205080204" pitchFamily="34" charset="-128"/>
              </a:rPr>
              <a:t>!!!</a:t>
            </a:r>
            <a:endParaRPr lang="it-IT" altLang="it-IT" sz="1698" b="0" u="sng" cap="none" dirty="0">
              <a:solidFill>
                <a:schemeClr val="tx1"/>
              </a:solidFill>
              <a:ea typeface="ＭＳ Ｐゴシック" panose="020B0600070205080204" pitchFamily="34" charset="-128"/>
            </a:endParaRPr>
          </a:p>
        </p:txBody>
      </p:sp>
      <p:sp>
        <p:nvSpPr>
          <p:cNvPr id="183299" name="Segnaposto testo 2"/>
          <p:cNvSpPr>
            <a:spLocks noGrp="1"/>
          </p:cNvSpPr>
          <p:nvPr>
            <p:ph type="body" idx="1"/>
          </p:nvPr>
        </p:nvSpPr>
        <p:spPr>
          <a:xfrm>
            <a:off x="755374" y="1374752"/>
            <a:ext cx="9793356" cy="1714957"/>
          </a:xfrm>
        </p:spPr>
        <p:txBody>
          <a:bodyPr/>
          <a:lstStyle/>
          <a:p>
            <a:pPr>
              <a:defRPr/>
            </a:pPr>
            <a:r>
              <a:rPr lang="it-IT" altLang="it-IT" sz="2264" dirty="0">
                <a:latin typeface="Times New Roman" panose="02020603050405020304" pitchFamily="18" charset="0"/>
                <a:ea typeface="ＭＳ Ｐゴシック" panose="020B0600070205080204" pitchFamily="34" charset="-128"/>
                <a:cs typeface="Times New Roman" panose="02020603050405020304" pitchFamily="18" charset="0"/>
              </a:rPr>
              <a:t>“</a:t>
            </a:r>
            <a:r>
              <a:rPr lang="it-IT" altLang="it-IT" sz="1800" b="1" dirty="0">
                <a:solidFill>
                  <a:schemeClr val="tx1"/>
                </a:solidFill>
                <a:ea typeface="ＭＳ Ｐゴシック" panose="020B0600070205080204" pitchFamily="34" charset="-128"/>
                <a:cs typeface="Times New Roman" panose="02020603050405020304" pitchFamily="18" charset="0"/>
              </a:rPr>
              <a:t>Caratteristico pattern di anomalie motorie, cognitive, linguistiche e sociali strettamente associate ad un disturbo biologico” (Flint and </a:t>
            </a:r>
            <a:r>
              <a:rPr lang="it-IT" altLang="it-IT" sz="1800" b="1" dirty="0" err="1">
                <a:solidFill>
                  <a:schemeClr val="tx1"/>
                </a:solidFill>
                <a:ea typeface="ＭＳ Ｐゴシック" panose="020B0600070205080204" pitchFamily="34" charset="-128"/>
                <a:cs typeface="Times New Roman" panose="02020603050405020304" pitchFamily="18" charset="0"/>
              </a:rPr>
              <a:t>Yule</a:t>
            </a:r>
            <a:r>
              <a:rPr lang="it-IT" altLang="it-IT" sz="1800" b="1" dirty="0">
                <a:solidFill>
                  <a:schemeClr val="tx1"/>
                </a:solidFill>
                <a:ea typeface="ＭＳ Ｐゴシック" panose="020B0600070205080204" pitchFamily="34" charset="-128"/>
                <a:cs typeface="Times New Roman" panose="02020603050405020304" pitchFamily="18" charset="0"/>
              </a:rPr>
              <a:t>, 1994)</a:t>
            </a:r>
          </a:p>
          <a:p>
            <a:pPr>
              <a:defRPr/>
            </a:pPr>
            <a:endParaRPr lang="it-IT" altLang="it-IT" sz="1800" b="1" dirty="0">
              <a:solidFill>
                <a:schemeClr val="tx1"/>
              </a:solidFill>
              <a:ea typeface="ＭＳ Ｐゴシック" panose="020B0600070205080204" pitchFamily="34" charset="-128"/>
              <a:cs typeface="Times New Roman" panose="02020603050405020304" pitchFamily="18" charset="0"/>
            </a:endParaRPr>
          </a:p>
          <a:p>
            <a:pPr>
              <a:defRPr/>
            </a:pPr>
            <a:endParaRPr lang="it-IT" altLang="it-IT" sz="1800" b="1" dirty="0">
              <a:solidFill>
                <a:schemeClr val="tx1"/>
              </a:solidFill>
              <a:ea typeface="ＭＳ Ｐゴシック" panose="020B0600070205080204" pitchFamily="34" charset="-128"/>
              <a:cs typeface="Times New Roman" panose="02020603050405020304" pitchFamily="18" charset="0"/>
            </a:endParaRPr>
          </a:p>
          <a:p>
            <a:pPr>
              <a:defRPr/>
            </a:pPr>
            <a:r>
              <a:rPr lang="it-IT" altLang="it-IT" sz="1800" b="1" dirty="0" smtClean="0">
                <a:solidFill>
                  <a:schemeClr val="tx1"/>
                </a:solidFill>
                <a:ea typeface="ＭＳ Ｐゴシック" panose="020B0600070205080204" pitchFamily="34" charset="-128"/>
              </a:rPr>
              <a:t> </a:t>
            </a:r>
          </a:p>
        </p:txBody>
      </p:sp>
      <p:sp>
        <p:nvSpPr>
          <p:cNvPr id="7" name="Titolo 1"/>
          <p:cNvSpPr txBox="1">
            <a:spLocks/>
          </p:cNvSpPr>
          <p:nvPr/>
        </p:nvSpPr>
        <p:spPr bwMode="auto">
          <a:xfrm>
            <a:off x="1690165" y="405102"/>
            <a:ext cx="8110806" cy="5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spAutoFit/>
          </a:bodyPr>
          <a:lstStyle>
            <a:lvl1pPr algn="l" defTabSz="995363" rtl="0" eaLnBrk="0" fontAlgn="base" hangingPunct="0">
              <a:spcBef>
                <a:spcPct val="0"/>
              </a:spcBef>
              <a:spcAft>
                <a:spcPct val="0"/>
              </a:spcAft>
              <a:defRPr sz="4000" b="1" cap="all">
                <a:solidFill>
                  <a:srgbClr val="0154A0"/>
                </a:solidFill>
                <a:latin typeface="+mj-lt"/>
                <a:ea typeface="ＭＳ Ｐゴシック" pitchFamily="-106" charset="-128"/>
                <a:cs typeface="+mj-cs"/>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a:lstStyle>
          <a:p>
            <a:pPr>
              <a:defRPr/>
            </a:pPr>
            <a:r>
              <a:rPr lang="it-IT" altLang="it-IT" sz="2800" dirty="0"/>
              <a:t>Fenotipo cognitivo-comportamentale</a:t>
            </a:r>
          </a:p>
        </p:txBody>
      </p:sp>
      <p:cxnSp>
        <p:nvCxnSpPr>
          <p:cNvPr id="5" name="Connettore 1 4"/>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000249"/>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4"/>
          <p:cNvPicPr>
            <a:picLocks noGrp="1" noChangeAspect="1" noChangeArrowheads="1"/>
          </p:cNvPicPr>
          <p:nvPr>
            <p:ph type="body" idx="1"/>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2922834" y="447294"/>
            <a:ext cx="5602111" cy="638465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52" name="Picture 3"/>
          <p:cNvPicPr>
            <a:picLocks noChangeAspect="1" noChangeArrowheads="1"/>
          </p:cNvPicPr>
          <p:nvPr/>
        </p:nvPicPr>
        <p:blipFill>
          <a:blip r:embed="rId3">
            <a:extLst>
              <a:ext uri="{28A0092B-C50C-407E-A947-70E740481C1C}">
                <a14:useLocalDpi xmlns:a14="http://schemas.microsoft.com/office/drawing/2010/main" val="0"/>
              </a:ext>
            </a:extLst>
          </a:blip>
          <a:srcRect l="4504" t="7468" r="4256" b="2187"/>
          <a:stretch>
            <a:fillRect/>
          </a:stretch>
        </p:blipFill>
        <p:spPr bwMode="auto">
          <a:xfrm>
            <a:off x="738334" y="4234847"/>
            <a:ext cx="1624612" cy="121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36795" y="3639622"/>
            <a:ext cx="1827689" cy="59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66" tIns="43133" rIns="86266" bIns="43133">
            <a:spAutoFit/>
          </a:bodyPr>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marL="0" indent="0">
              <a:buNone/>
              <a:defRPr/>
            </a:pPr>
            <a:r>
              <a:rPr lang="it-IT" altLang="it-IT" sz="3302" kern="0" dirty="0">
                <a:ea typeface="ＭＳ Ｐゴシック" panose="020B0600070205080204" pitchFamily="34" charset="-128"/>
              </a:rPr>
              <a:t> </a:t>
            </a:r>
            <a:r>
              <a:rPr lang="it-IT" altLang="it-IT" sz="1800" b="0" i="1" kern="0" dirty="0">
                <a:solidFill>
                  <a:schemeClr val="bg2">
                    <a:lumMod val="25000"/>
                  </a:schemeClr>
                </a:solidFill>
                <a:ea typeface="ＭＳ Ｐゴシック" panose="020B0600070205080204" pitchFamily="34" charset="-128"/>
              </a:rPr>
              <a:t>tratto </a:t>
            </a:r>
            <a:r>
              <a:rPr lang="it-IT" altLang="it-IT" sz="1800" b="0" i="1" kern="0" dirty="0" smtClean="0">
                <a:solidFill>
                  <a:schemeClr val="bg2">
                    <a:lumMod val="25000"/>
                  </a:schemeClr>
                </a:solidFill>
                <a:ea typeface="ＭＳ Ｐゴシック" panose="020B0600070205080204" pitchFamily="34" charset="-128"/>
              </a:rPr>
              <a:t>da:</a:t>
            </a:r>
            <a:endParaRPr lang="it-IT" altLang="it-IT" sz="2400" b="0" i="1" kern="0" dirty="0">
              <a:solidFill>
                <a:schemeClr val="bg2">
                  <a:lumMod val="25000"/>
                </a:schemeClr>
              </a:solidFill>
              <a:ea typeface="ＭＳ Ｐゴシック" panose="020B0600070205080204" pitchFamily="34" charset="-128"/>
            </a:endParaRPr>
          </a:p>
        </p:txBody>
      </p:sp>
    </p:spTree>
    <p:extLst>
      <p:ext uri="{BB962C8B-B14F-4D97-AF65-F5344CB8AC3E}">
        <p14:creationId xmlns:p14="http://schemas.microsoft.com/office/powerpoint/2010/main" val="1239859001"/>
      </p:ext>
    </p:extLst>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7078" y="-1533160"/>
            <a:ext cx="10546381" cy="5482893"/>
          </a:xfrm>
        </p:spPr>
        <p:txBody>
          <a:bodyPr/>
          <a:lstStyle/>
          <a:p>
            <a:pPr>
              <a:defRPr/>
            </a:pP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b="1" dirty="0" smtClean="0"/>
              <a:t>S. Di Cornelia De Lange</a:t>
            </a:r>
            <a:br>
              <a:rPr lang="it-IT" b="1" dirty="0" smtClean="0"/>
            </a:br>
            <a:r>
              <a:rPr lang="it-IT" b="1" dirty="0" smtClean="0"/>
              <a:t/>
            </a:r>
            <a:br>
              <a:rPr lang="it-IT" b="1" dirty="0" smtClean="0"/>
            </a:br>
            <a:r>
              <a:rPr lang="it-IT" sz="3088" b="1" dirty="0"/>
              <a:t>Mutazioni nel gene </a:t>
            </a:r>
            <a:r>
              <a:rPr lang="it-IT" sz="3088" b="1" dirty="0" smtClean="0"/>
              <a:t>NIPBL</a:t>
            </a:r>
            <a:r>
              <a:rPr lang="it-IT" sz="3088" b="1" dirty="0"/>
              <a:t/>
            </a:r>
            <a:br>
              <a:rPr lang="it-IT" sz="3088" b="1" dirty="0"/>
            </a:br>
            <a:r>
              <a:rPr lang="it-IT" sz="3088" b="1" dirty="0" smtClean="0"/>
              <a:t>braccio </a:t>
            </a:r>
            <a:r>
              <a:rPr lang="it-IT" sz="3088" b="1" dirty="0"/>
              <a:t>corto cromosoma 5</a:t>
            </a:r>
            <a:r>
              <a:rPr lang="it-IT" b="1" dirty="0" smtClean="0"/>
              <a:t/>
            </a:r>
            <a:br>
              <a:rPr lang="it-IT" b="1" dirty="0" smtClean="0"/>
            </a:br>
            <a:r>
              <a:rPr lang="it-IT" b="1" dirty="0" smtClean="0"/>
              <a:t/>
            </a:r>
            <a:br>
              <a:rPr lang="it-IT" b="1" dirty="0" smtClean="0"/>
            </a:br>
            <a:endParaRPr lang="it-IT" b="1" dirty="0"/>
          </a:p>
        </p:txBody>
      </p:sp>
      <p:sp>
        <p:nvSpPr>
          <p:cNvPr id="3" name="Segnaposto contenuto 2"/>
          <p:cNvSpPr>
            <a:spLocks noGrp="1"/>
          </p:cNvSpPr>
          <p:nvPr>
            <p:ph idx="1"/>
          </p:nvPr>
        </p:nvSpPr>
        <p:spPr>
          <a:xfrm>
            <a:off x="477078" y="2823558"/>
            <a:ext cx="10721040" cy="3216265"/>
          </a:xfrm>
        </p:spPr>
        <p:txBody>
          <a:bodyPr/>
          <a:lstStyle/>
          <a:p>
            <a:pPr>
              <a:buFont typeface="Wingdings" panose="05000000000000000000" pitchFamily="2" charset="2"/>
              <a:buNone/>
              <a:defRPr/>
            </a:pPr>
            <a:endParaRPr lang="it-IT" dirty="0" smtClean="0"/>
          </a:p>
          <a:p>
            <a:pPr>
              <a:defRPr/>
            </a:pPr>
            <a:r>
              <a:rPr lang="it-IT" sz="2800" dirty="0" err="1" smtClean="0">
                <a:solidFill>
                  <a:schemeClr val="tx1"/>
                </a:solidFill>
              </a:rPr>
              <a:t>Autoaggressività</a:t>
            </a:r>
            <a:r>
              <a:rPr lang="it-IT" sz="2800" dirty="0" smtClean="0">
                <a:solidFill>
                  <a:schemeClr val="tx1"/>
                </a:solidFill>
              </a:rPr>
              <a:t> nel 60 % </a:t>
            </a:r>
          </a:p>
          <a:p>
            <a:pPr>
              <a:buFont typeface="Wingdings" panose="05000000000000000000" pitchFamily="2" charset="2"/>
              <a:buNone/>
              <a:defRPr/>
            </a:pPr>
            <a:r>
              <a:rPr lang="it-IT" sz="2800" dirty="0" smtClean="0">
                <a:solidFill>
                  <a:schemeClr val="tx1"/>
                </a:solidFill>
              </a:rPr>
              <a:t>   - con caratteristiche compulsive (speculazione?)</a:t>
            </a:r>
          </a:p>
          <a:p>
            <a:pPr>
              <a:buFont typeface="Wingdings" panose="05000000000000000000" pitchFamily="2" charset="2"/>
              <a:buNone/>
              <a:defRPr/>
            </a:pPr>
            <a:r>
              <a:rPr lang="it-IT" sz="2800" dirty="0" smtClean="0">
                <a:solidFill>
                  <a:schemeClr val="tx1"/>
                </a:solidFill>
              </a:rPr>
              <a:t>   - frequentemente coinvolte le mani, presenti</a:t>
            </a:r>
          </a:p>
          <a:p>
            <a:pPr>
              <a:buFont typeface="Wingdings" panose="05000000000000000000" pitchFamily="2" charset="2"/>
              <a:buNone/>
              <a:defRPr/>
            </a:pPr>
            <a:r>
              <a:rPr lang="it-IT" sz="2800" dirty="0" smtClean="0">
                <a:solidFill>
                  <a:schemeClr val="tx1"/>
                </a:solidFill>
              </a:rPr>
              <a:t>     morsi, </a:t>
            </a:r>
            <a:r>
              <a:rPr lang="it-IT" sz="2800" dirty="0" err="1" smtClean="0">
                <a:solidFill>
                  <a:schemeClr val="tx1"/>
                </a:solidFill>
              </a:rPr>
              <a:t>autocontenimento</a:t>
            </a:r>
            <a:endParaRPr lang="it-IT" sz="2800" dirty="0" smtClean="0">
              <a:solidFill>
                <a:schemeClr val="tx1"/>
              </a:solidFill>
            </a:endParaRPr>
          </a:p>
          <a:p>
            <a:pPr>
              <a:defRPr/>
            </a:pPr>
            <a:r>
              <a:rPr lang="it-IT" sz="2800" dirty="0" smtClean="0">
                <a:solidFill>
                  <a:schemeClr val="tx1"/>
                </a:solidFill>
              </a:rPr>
              <a:t>Scarsa comunicatività, stereotipie (</a:t>
            </a:r>
            <a:r>
              <a:rPr lang="it-IT" sz="2800" dirty="0" err="1" smtClean="0">
                <a:solidFill>
                  <a:schemeClr val="tx1"/>
                </a:solidFill>
              </a:rPr>
              <a:t>asd</a:t>
            </a:r>
            <a:r>
              <a:rPr lang="it-IT" sz="2800" dirty="0" smtClean="0">
                <a:solidFill>
                  <a:schemeClr val="tx1"/>
                </a:solidFill>
              </a:rPr>
              <a:t>)</a:t>
            </a:r>
            <a:endParaRPr lang="it-IT" sz="2800" dirty="0">
              <a:solidFill>
                <a:schemeClr val="tx1"/>
              </a:solidFill>
            </a:endParaRPr>
          </a:p>
        </p:txBody>
      </p:sp>
      <p:cxnSp>
        <p:nvCxnSpPr>
          <p:cNvPr id="5" name="Connettore 1 4"/>
          <p:cNvCxnSpPr/>
          <p:nvPr/>
        </p:nvCxnSpPr>
        <p:spPr bwMode="auto">
          <a:xfrm>
            <a:off x="477078" y="1348312"/>
            <a:ext cx="5287618" cy="29914"/>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8431245"/>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74164" y="1225240"/>
            <a:ext cx="6745573" cy="5869040"/>
          </a:xfrm>
          <a:prstGeom prst="rect">
            <a:avLst/>
          </a:prstGeom>
        </p:spPr>
      </p:pic>
      <p:pic>
        <p:nvPicPr>
          <p:cNvPr id="3" name="Immagine 2"/>
          <p:cNvPicPr>
            <a:picLocks noChangeAspect="1"/>
          </p:cNvPicPr>
          <p:nvPr/>
        </p:nvPicPr>
        <p:blipFill>
          <a:blip r:embed="rId3"/>
          <a:stretch>
            <a:fillRect/>
          </a:stretch>
        </p:blipFill>
        <p:spPr>
          <a:xfrm>
            <a:off x="1124262" y="119922"/>
            <a:ext cx="5981076" cy="1402703"/>
          </a:xfrm>
          <a:prstGeom prst="rect">
            <a:avLst/>
          </a:prstGeom>
        </p:spPr>
      </p:pic>
      <p:cxnSp>
        <p:nvCxnSpPr>
          <p:cNvPr id="5" name="Connettore 1 4"/>
          <p:cNvCxnSpPr/>
          <p:nvPr/>
        </p:nvCxnSpPr>
        <p:spPr bwMode="auto">
          <a:xfrm flipV="1">
            <a:off x="1349115" y="6205723"/>
            <a:ext cx="6490741" cy="1"/>
          </a:xfrm>
          <a:prstGeom prst="line">
            <a:avLst/>
          </a:prstGeom>
          <a:noFill/>
          <a:ln w="28575" cap="flat" cmpd="sng" algn="ctr">
            <a:solidFill>
              <a:srgbClr val="FF0000"/>
            </a:solidFill>
            <a:prstDash val="solid"/>
            <a:round/>
            <a:headEnd type="none" w="med" len="med"/>
            <a:tailEnd type="none" w="med" len="med"/>
          </a:ln>
          <a:effectLst/>
        </p:spPr>
      </p:cxnSp>
      <p:cxnSp>
        <p:nvCxnSpPr>
          <p:cNvPr id="9" name="Connettore 1 8"/>
          <p:cNvCxnSpPr/>
          <p:nvPr/>
        </p:nvCxnSpPr>
        <p:spPr bwMode="auto">
          <a:xfrm>
            <a:off x="1349115" y="6321609"/>
            <a:ext cx="2937733" cy="4996"/>
          </a:xfrm>
          <a:prstGeom prst="line">
            <a:avLst/>
          </a:prstGeom>
          <a:noFill/>
          <a:ln w="28575" cap="flat" cmpd="sng" algn="ctr">
            <a:solidFill>
              <a:srgbClr val="FF0000"/>
            </a:solidFill>
            <a:prstDash val="solid"/>
            <a:round/>
            <a:headEnd type="none" w="med" len="med"/>
            <a:tailEnd type="none" w="med" len="med"/>
          </a:ln>
          <a:effectLst/>
        </p:spPr>
      </p:cxnSp>
      <p:sp>
        <p:nvSpPr>
          <p:cNvPr id="13" name="Ovale 12"/>
          <p:cNvSpPr/>
          <p:nvPr/>
        </p:nvSpPr>
        <p:spPr bwMode="auto">
          <a:xfrm>
            <a:off x="3267856" y="2353456"/>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cxnSp>
        <p:nvCxnSpPr>
          <p:cNvPr id="14" name="Connettore 1 13"/>
          <p:cNvCxnSpPr/>
          <p:nvPr/>
        </p:nvCxnSpPr>
        <p:spPr bwMode="auto">
          <a:xfrm>
            <a:off x="4744388" y="6083815"/>
            <a:ext cx="3028013" cy="1"/>
          </a:xfrm>
          <a:prstGeom prst="line">
            <a:avLst/>
          </a:prstGeom>
          <a:noFill/>
          <a:ln w="28575" cap="flat" cmpd="sng" algn="ctr">
            <a:solidFill>
              <a:srgbClr val="FF0000"/>
            </a:solidFill>
            <a:prstDash val="solid"/>
            <a:round/>
            <a:headEnd type="none" w="med" len="med"/>
            <a:tailEnd type="none" w="med" len="med"/>
          </a:ln>
          <a:effectLst/>
        </p:spPr>
      </p:cxnSp>
      <p:sp>
        <p:nvSpPr>
          <p:cNvPr id="16" name="Rettangolo 15"/>
          <p:cNvSpPr/>
          <p:nvPr/>
        </p:nvSpPr>
        <p:spPr bwMode="auto">
          <a:xfrm>
            <a:off x="3267856" y="2578308"/>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17" name="Rettangolo 16"/>
          <p:cNvSpPr/>
          <p:nvPr/>
        </p:nvSpPr>
        <p:spPr bwMode="auto">
          <a:xfrm>
            <a:off x="1274164" y="2309597"/>
            <a:ext cx="6745573" cy="5431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18" name="Rettangolo 17"/>
          <p:cNvSpPr/>
          <p:nvPr/>
        </p:nvSpPr>
        <p:spPr bwMode="auto">
          <a:xfrm>
            <a:off x="1244185" y="4089769"/>
            <a:ext cx="6775552" cy="132039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11" name="Titolo 1"/>
          <p:cNvSpPr txBox="1">
            <a:spLocks/>
          </p:cNvSpPr>
          <p:nvPr/>
        </p:nvSpPr>
        <p:spPr>
          <a:xfrm>
            <a:off x="8019736" y="628180"/>
            <a:ext cx="2668901" cy="654520"/>
          </a:xfrm>
          <a:prstGeom prst="rect">
            <a:avLst/>
          </a:prstGeom>
        </p:spPr>
        <p:txBody>
          <a:bodyPr/>
          <a:lstStyle>
            <a:lvl1pPr algn="l" defTabSz="995363" rtl="0" eaLnBrk="0" fontAlgn="base" hangingPunct="0">
              <a:spcBef>
                <a:spcPct val="0"/>
              </a:spcBef>
              <a:spcAft>
                <a:spcPct val="0"/>
              </a:spcAft>
              <a:defRPr sz="3600">
                <a:solidFill>
                  <a:srgbClr val="0154A0"/>
                </a:solidFill>
                <a:latin typeface="+mj-lt"/>
                <a:ea typeface="ＭＳ Ｐゴシック" pitchFamily="-106" charset="-128"/>
                <a:cs typeface="+mj-cs"/>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a:lstStyle>
          <a:p>
            <a:pPr>
              <a:defRPr/>
            </a:pPr>
            <a:r>
              <a:rPr lang="it-IT" sz="1600" b="0" i="1" kern="0" dirty="0" err="1" smtClean="0">
                <a:solidFill>
                  <a:schemeClr val="accent2">
                    <a:lumMod val="50000"/>
                  </a:schemeClr>
                </a:solidFill>
                <a:latin typeface="RotisSemiSerif"/>
                <a:cs typeface="Times New Roman" panose="02020603050405020304" pitchFamily="18" charset="0"/>
              </a:rPr>
              <a:t>Dossetor</a:t>
            </a:r>
            <a:r>
              <a:rPr lang="it-IT" sz="1600" b="0" i="1" kern="0" dirty="0" smtClean="0">
                <a:solidFill>
                  <a:schemeClr val="accent2">
                    <a:lumMod val="50000"/>
                  </a:schemeClr>
                </a:solidFill>
                <a:latin typeface="RotisSemiSerif"/>
                <a:cs typeface="Times New Roman" panose="02020603050405020304" pitchFamily="18" charset="0"/>
              </a:rPr>
              <a:t> D, Area </a:t>
            </a:r>
            <a:r>
              <a:rPr lang="it-IT" sz="1600" b="0" i="1" kern="0" dirty="0" err="1" smtClean="0">
                <a:solidFill>
                  <a:schemeClr val="accent2">
                    <a:lumMod val="50000"/>
                  </a:schemeClr>
                </a:solidFill>
                <a:latin typeface="RotisSemiSerif"/>
                <a:cs typeface="Times New Roman" panose="02020603050405020304" pitchFamily="18" charset="0"/>
              </a:rPr>
              <a:t>Director</a:t>
            </a:r>
            <a:r>
              <a:rPr lang="it-IT" sz="1600" b="0" i="1" kern="0" dirty="0" smtClean="0">
                <a:solidFill>
                  <a:schemeClr val="accent2">
                    <a:lumMod val="50000"/>
                  </a:schemeClr>
                </a:solidFill>
                <a:latin typeface="RotisSemiSerif"/>
                <a:cs typeface="Times New Roman" panose="02020603050405020304" pitchFamily="18" charset="0"/>
              </a:rPr>
              <a:t> of </a:t>
            </a:r>
            <a:r>
              <a:rPr lang="it-IT" sz="1600" b="0" i="1" kern="0" dirty="0" err="1" smtClean="0">
                <a:solidFill>
                  <a:schemeClr val="accent2">
                    <a:lumMod val="50000"/>
                  </a:schemeClr>
                </a:solidFill>
                <a:latin typeface="RotisSemiSerif"/>
                <a:cs typeface="Times New Roman" panose="02020603050405020304" pitchFamily="18" charset="0"/>
              </a:rPr>
              <a:t>Division</a:t>
            </a:r>
            <a:r>
              <a:rPr lang="it-IT" sz="1600" b="0" i="1" kern="0" dirty="0" smtClean="0">
                <a:solidFill>
                  <a:schemeClr val="accent2">
                    <a:lumMod val="50000"/>
                  </a:schemeClr>
                </a:solidFill>
                <a:latin typeface="RotisSemiSerif"/>
                <a:cs typeface="Times New Roman" panose="02020603050405020304" pitchFamily="18" charset="0"/>
              </a:rPr>
              <a:t> of Medicine, </a:t>
            </a:r>
            <a:r>
              <a:rPr lang="it-IT" sz="1600" b="0" i="1" kern="0" dirty="0" err="1" smtClean="0">
                <a:solidFill>
                  <a:schemeClr val="accent2">
                    <a:lumMod val="50000"/>
                  </a:schemeClr>
                </a:solidFill>
                <a:latin typeface="RotisSemiSerif"/>
                <a:cs typeface="Times New Roman" panose="02020603050405020304" pitchFamily="18" charset="0"/>
              </a:rPr>
              <a:t>Developmental</a:t>
            </a:r>
            <a:r>
              <a:rPr lang="it-IT" sz="1600" b="0" i="1" kern="0" dirty="0" smtClean="0">
                <a:solidFill>
                  <a:schemeClr val="accent2">
                    <a:lumMod val="50000"/>
                  </a:schemeClr>
                </a:solidFill>
                <a:latin typeface="RotisSemiSerif"/>
                <a:cs typeface="Times New Roman" panose="02020603050405020304" pitchFamily="18" charset="0"/>
              </a:rPr>
              <a:t> and </a:t>
            </a:r>
            <a:r>
              <a:rPr lang="it-IT" sz="1600" b="0" i="1" kern="0" dirty="0" err="1" smtClean="0">
                <a:solidFill>
                  <a:schemeClr val="accent2">
                    <a:lumMod val="50000"/>
                  </a:schemeClr>
                </a:solidFill>
                <a:latin typeface="RotisSemiSerif"/>
                <a:cs typeface="Times New Roman" panose="02020603050405020304" pitchFamily="18" charset="0"/>
              </a:rPr>
              <a:t>Rehabilitation</a:t>
            </a:r>
            <a:r>
              <a:rPr lang="it-IT" sz="1600" b="0" i="1" kern="0" dirty="0" smtClean="0">
                <a:solidFill>
                  <a:schemeClr val="accent2">
                    <a:lumMod val="50000"/>
                  </a:schemeClr>
                </a:solidFill>
                <a:latin typeface="RotisSemiSerif"/>
                <a:cs typeface="Times New Roman" panose="02020603050405020304" pitchFamily="18" charset="0"/>
              </a:rPr>
              <a:t> Medicine </a:t>
            </a:r>
            <a:r>
              <a:rPr lang="it-IT" sz="1600" b="0" i="1" kern="0" dirty="0" err="1" smtClean="0">
                <a:solidFill>
                  <a:schemeClr val="accent2">
                    <a:lumMod val="50000"/>
                  </a:schemeClr>
                </a:solidFill>
                <a:latin typeface="RotisSemiSerif"/>
                <a:cs typeface="Times New Roman" panose="02020603050405020304" pitchFamily="18" charset="0"/>
              </a:rPr>
              <a:t>Children’s</a:t>
            </a:r>
            <a:r>
              <a:rPr lang="it-IT" sz="1600" b="0" i="1" kern="0" dirty="0" smtClean="0">
                <a:solidFill>
                  <a:schemeClr val="accent2">
                    <a:lumMod val="50000"/>
                  </a:schemeClr>
                </a:solidFill>
                <a:latin typeface="RotisSemiSerif"/>
                <a:cs typeface="Times New Roman" panose="02020603050405020304" pitchFamily="18" charset="0"/>
              </a:rPr>
              <a:t> hospital </a:t>
            </a:r>
            <a:r>
              <a:rPr lang="it-IT" sz="1600" b="0" i="1" kern="0" dirty="0" err="1" smtClean="0">
                <a:solidFill>
                  <a:schemeClr val="accent2">
                    <a:lumMod val="50000"/>
                  </a:schemeClr>
                </a:solidFill>
                <a:latin typeface="RotisSemiSerif"/>
                <a:cs typeface="Times New Roman" panose="02020603050405020304" pitchFamily="18" charset="0"/>
              </a:rPr>
              <a:t>Westmead</a:t>
            </a:r>
            <a:r>
              <a:rPr lang="it-IT" sz="1600" b="0" i="1" kern="0" dirty="0" smtClean="0">
                <a:solidFill>
                  <a:schemeClr val="accent2">
                    <a:lumMod val="50000"/>
                  </a:schemeClr>
                </a:solidFill>
                <a:latin typeface="RotisSemiSerif"/>
                <a:cs typeface="Times New Roman" panose="02020603050405020304" pitchFamily="18" charset="0"/>
              </a:rPr>
              <a:t> (Australia)</a:t>
            </a:r>
            <a:endParaRPr lang="it-IT" sz="1600" b="0" i="1" kern="0" dirty="0">
              <a:solidFill>
                <a:schemeClr val="accent2">
                  <a:lumMod val="50000"/>
                </a:schemeClr>
              </a:solidFill>
              <a:latin typeface="RotisSemiSerif"/>
              <a:cs typeface="Times New Roman" panose="02020603050405020304" pitchFamily="18" charset="0"/>
            </a:endParaRPr>
          </a:p>
        </p:txBody>
      </p:sp>
      <p:cxnSp>
        <p:nvCxnSpPr>
          <p:cNvPr id="12" name="Connettore 1 11"/>
          <p:cNvCxnSpPr/>
          <p:nvPr/>
        </p:nvCxnSpPr>
        <p:spPr bwMode="auto">
          <a:xfrm>
            <a:off x="1334125" y="5961905"/>
            <a:ext cx="6505731" cy="0"/>
          </a:xfrm>
          <a:prstGeom prst="line">
            <a:avLst/>
          </a:prstGeom>
          <a:noFill/>
          <a:ln w="28575" cap="flat" cmpd="sng" algn="ctr">
            <a:solidFill>
              <a:srgbClr val="FF0000"/>
            </a:solidFill>
            <a:prstDash val="solid"/>
            <a:round/>
            <a:headEnd type="none" w="med" len="med"/>
            <a:tailEnd type="none" w="med" len="med"/>
          </a:ln>
          <a:effectLst/>
        </p:spPr>
      </p:cxnSp>
      <p:cxnSp>
        <p:nvCxnSpPr>
          <p:cNvPr id="15" name="Connettore 1 14"/>
          <p:cNvCxnSpPr/>
          <p:nvPr/>
        </p:nvCxnSpPr>
        <p:spPr bwMode="auto">
          <a:xfrm flipV="1">
            <a:off x="1304145" y="6082787"/>
            <a:ext cx="3297835" cy="2055"/>
          </a:xfrm>
          <a:prstGeom prst="line">
            <a:avLst/>
          </a:prstGeom>
          <a:noFill/>
          <a:ln w="28575" cap="flat" cmpd="sng" algn="ctr">
            <a:solidFill>
              <a:srgbClr val="FF0000"/>
            </a:solidFill>
            <a:prstDash val="solid"/>
            <a:round/>
            <a:headEnd type="none" w="med" len="med"/>
            <a:tailEnd type="none" w="med" len="med"/>
          </a:ln>
          <a:effectLst/>
        </p:spPr>
      </p:cxnSp>
      <p:cxnSp>
        <p:nvCxnSpPr>
          <p:cNvPr id="19" name="Connettore 1 18"/>
          <p:cNvCxnSpPr/>
          <p:nvPr/>
        </p:nvCxnSpPr>
        <p:spPr bwMode="auto">
          <a:xfrm>
            <a:off x="1349115" y="5851303"/>
            <a:ext cx="6505731" cy="0"/>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491362574"/>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330325" y="541103"/>
            <a:ext cx="8597900" cy="654520"/>
          </a:xfrm>
        </p:spPr>
        <p:txBody>
          <a:bodyPr/>
          <a:lstStyle/>
          <a:p>
            <a:pPr eaLnBrk="1" hangingPunct="1"/>
            <a:endParaRPr lang="en-GB" smtClean="0"/>
          </a:p>
        </p:txBody>
      </p:sp>
      <p:sp>
        <p:nvSpPr>
          <p:cNvPr id="51203" name="Rectangle 3"/>
          <p:cNvSpPr>
            <a:spLocks noGrp="1" noChangeArrowheads="1"/>
          </p:cNvSpPr>
          <p:nvPr>
            <p:ph type="body" idx="1"/>
          </p:nvPr>
        </p:nvSpPr>
        <p:spPr>
          <a:xfrm>
            <a:off x="1330325" y="1854200"/>
            <a:ext cx="8597900" cy="630942"/>
          </a:xfrm>
        </p:spPr>
        <p:txBody>
          <a:bodyPr/>
          <a:lstStyle/>
          <a:p>
            <a:pPr eaLnBrk="1" hangingPunct="1"/>
            <a:endParaRPr lang="en-GB" smtClean="0"/>
          </a:p>
        </p:txBody>
      </p:sp>
      <p:pic>
        <p:nvPicPr>
          <p:cNvPr id="51204" name="Picture 4" descr="ZZZZZZZZ"/>
          <p:cNvPicPr>
            <a:picLocks noChangeAspect="1" noChangeArrowheads="1"/>
          </p:cNvPicPr>
          <p:nvPr/>
        </p:nvPicPr>
        <p:blipFill>
          <a:blip r:embed="rId2"/>
          <a:srcRect/>
          <a:stretch>
            <a:fillRect/>
          </a:stretch>
        </p:blipFill>
        <p:spPr bwMode="auto">
          <a:xfrm>
            <a:off x="9582" y="2967"/>
            <a:ext cx="10669475" cy="7562850"/>
          </a:xfrm>
          <a:prstGeom prst="rect">
            <a:avLst/>
          </a:prstGeom>
          <a:noFill/>
          <a:ln w="9525">
            <a:noFill/>
            <a:miter lim="800000"/>
            <a:headEnd/>
            <a:tailEnd/>
          </a:ln>
        </p:spPr>
      </p:pic>
      <p:sp>
        <p:nvSpPr>
          <p:cNvPr id="2" name="CasellaDiTesto 1"/>
          <p:cNvSpPr txBox="1"/>
          <p:nvPr/>
        </p:nvSpPr>
        <p:spPr>
          <a:xfrm>
            <a:off x="2601105" y="460693"/>
            <a:ext cx="6208326" cy="586252"/>
          </a:xfrm>
          <a:prstGeom prst="rect">
            <a:avLst/>
          </a:prstGeom>
          <a:noFill/>
        </p:spPr>
        <p:txBody>
          <a:bodyPr wrap="square" rtlCol="0">
            <a:spAutoFit/>
          </a:bodyPr>
          <a:lstStyle/>
          <a:p>
            <a:pPr algn="ctr"/>
            <a:r>
              <a:rPr lang="it-IT" sz="3208" dirty="0" smtClean="0">
                <a:solidFill>
                  <a:srgbClr val="0070C0"/>
                </a:solidFill>
                <a:latin typeface="Calibri" panose="020F0502020204030204" pitchFamily="34" charset="0"/>
              </a:rPr>
              <a:t>caso </a:t>
            </a:r>
            <a:r>
              <a:rPr lang="it-IT" sz="3208" dirty="0">
                <a:solidFill>
                  <a:srgbClr val="0070C0"/>
                </a:solidFill>
                <a:latin typeface="Calibri" panose="020F0502020204030204" pitchFamily="34" charset="0"/>
              </a:rPr>
              <a:t>clinico (</a:t>
            </a:r>
            <a:r>
              <a:rPr lang="it-IT" sz="3208" i="1" dirty="0">
                <a:solidFill>
                  <a:srgbClr val="0070C0"/>
                </a:solidFill>
                <a:latin typeface="Calibri" panose="020F0502020204030204" pitchFamily="34" charset="0"/>
              </a:rPr>
              <a:t>tripla X</a:t>
            </a:r>
            <a:r>
              <a:rPr lang="it-IT" sz="3208" dirty="0">
                <a:solidFill>
                  <a:srgbClr val="0070C0"/>
                </a:solidFill>
                <a:latin typeface="Calibri" panose="020F0502020204030204" pitchFamily="34" charset="0"/>
              </a:rPr>
              <a:t>)</a:t>
            </a:r>
          </a:p>
        </p:txBody>
      </p:sp>
      <p:sp>
        <p:nvSpPr>
          <p:cNvPr id="29" name="Rettangolo 28"/>
          <p:cNvSpPr/>
          <p:nvPr/>
        </p:nvSpPr>
        <p:spPr>
          <a:xfrm>
            <a:off x="1012928" y="1213046"/>
            <a:ext cx="9384679" cy="339409"/>
          </a:xfrm>
          <a:prstGeom prst="rect">
            <a:avLst/>
          </a:prstGeom>
        </p:spPr>
        <p:txBody>
          <a:bodyPr wrap="square">
            <a:spAutoFit/>
          </a:bodyPr>
          <a:lstStyle/>
          <a:p>
            <a:pPr algn="ctr"/>
            <a:r>
              <a:rPr lang="it-IT" sz="1604" b="0" dirty="0">
                <a:latin typeface="+mn-lt"/>
                <a:cs typeface="Tahoma" pitchFamily="34" charset="0"/>
              </a:rPr>
              <a:t>T.S. </a:t>
            </a:r>
            <a:r>
              <a:rPr lang="it-IT" sz="1604" b="0" dirty="0" smtClean="0">
                <a:latin typeface="+mn-lt"/>
                <a:cs typeface="Tahoma" pitchFamily="34" charset="0"/>
              </a:rPr>
              <a:t>05-03-2002 </a:t>
            </a:r>
            <a:r>
              <a:rPr lang="it-IT" sz="1604" b="0" dirty="0">
                <a:latin typeface="+mn-lt"/>
                <a:cs typeface="Tahoma" pitchFamily="34" charset="0"/>
              </a:rPr>
              <a:t>età al momento della valutazione: 11 anni e 11 mesi</a:t>
            </a:r>
          </a:p>
        </p:txBody>
      </p:sp>
      <p:sp>
        <p:nvSpPr>
          <p:cNvPr id="30" name="Rettangolo 29"/>
          <p:cNvSpPr/>
          <p:nvPr/>
        </p:nvSpPr>
        <p:spPr>
          <a:xfrm>
            <a:off x="868547" y="1623615"/>
            <a:ext cx="9312489" cy="1631216"/>
          </a:xfrm>
          <a:prstGeom prst="rect">
            <a:avLst/>
          </a:prstGeom>
        </p:spPr>
        <p:txBody>
          <a:bodyPr wrap="square">
            <a:spAutoFit/>
          </a:bodyPr>
          <a:lstStyle/>
          <a:p>
            <a:pPr algn="just"/>
            <a:r>
              <a:rPr lang="it-IT" sz="1600" dirty="0" smtClean="0">
                <a:solidFill>
                  <a:srgbClr val="0070C0"/>
                </a:solidFill>
                <a:latin typeface="RotisSemiSerif"/>
              </a:rPr>
              <a:t>Anamnesi: </a:t>
            </a:r>
            <a:r>
              <a:rPr lang="it-IT" sz="1400" b="0" dirty="0" smtClean="0">
                <a:latin typeface="RotisSemiSerif"/>
              </a:rPr>
              <a:t>Bambina </a:t>
            </a:r>
            <a:r>
              <a:rPr lang="it-IT" sz="1400" b="0" dirty="0">
                <a:latin typeface="RotisSemiSerif"/>
              </a:rPr>
              <a:t>di 11 anni ed 11 mesi, nata in Cambogia (da sempre in Istituto), adottata nel novembre 2007, scarse le notizie anamnestiche antecedenti l'adozione, non reperibili le informazioni sull'anamnesi familiare. </a:t>
            </a:r>
            <a:endParaRPr lang="it-IT" sz="1400" b="0" dirty="0" smtClean="0">
              <a:latin typeface="RotisSemiSerif"/>
            </a:endParaRPr>
          </a:p>
          <a:p>
            <a:pPr algn="just"/>
            <a:r>
              <a:rPr lang="it-IT" sz="1400" b="0" dirty="0" smtClean="0">
                <a:latin typeface="RotisSemiSerif"/>
              </a:rPr>
              <a:t>Posticipato </a:t>
            </a:r>
            <a:r>
              <a:rPr lang="it-IT" sz="1400" b="0" dirty="0">
                <a:latin typeface="RotisSemiSerif"/>
              </a:rPr>
              <a:t>di un anno l'ingresso a scuola primaria. </a:t>
            </a:r>
            <a:r>
              <a:rPr lang="it-IT" sz="1400" b="0" dirty="0" smtClean="0">
                <a:latin typeface="RotisSemiSerif"/>
              </a:rPr>
              <a:t>Difficoltà marcate nell’apprendere lingua italiana.</a:t>
            </a:r>
          </a:p>
          <a:p>
            <a:pPr algn="just"/>
            <a:r>
              <a:rPr lang="it-IT" sz="1400" b="0" dirty="0" smtClean="0">
                <a:latin typeface="RotisSemiSerif"/>
              </a:rPr>
              <a:t>Frequenta </a:t>
            </a:r>
            <a:r>
              <a:rPr lang="it-IT" sz="1400" b="0" dirty="0">
                <a:latin typeface="RotisSemiSerif"/>
              </a:rPr>
              <a:t>la V elementare con insegnante di sostegno e piano educativo individualizzato. </a:t>
            </a:r>
            <a:endParaRPr lang="it-IT" sz="1400" b="0" dirty="0" smtClean="0">
              <a:latin typeface="RotisSemiSerif"/>
            </a:endParaRPr>
          </a:p>
          <a:p>
            <a:pPr algn="just"/>
            <a:r>
              <a:rPr lang="it-IT" sz="1400" b="0" dirty="0" smtClean="0">
                <a:latin typeface="RotisSemiSerif"/>
              </a:rPr>
              <a:t>Descritta </a:t>
            </a:r>
            <a:r>
              <a:rPr lang="it-IT" sz="1400" b="0" dirty="0">
                <a:latin typeface="RotisSemiSerif"/>
              </a:rPr>
              <a:t>bassa </a:t>
            </a:r>
            <a:r>
              <a:rPr lang="it-IT" sz="1400" b="0" dirty="0" smtClean="0">
                <a:latin typeface="RotisSemiSerif"/>
              </a:rPr>
              <a:t>autostima, inibizione da sempre. </a:t>
            </a:r>
            <a:r>
              <a:rPr lang="it-IT" sz="1400" b="0" dirty="0">
                <a:latin typeface="RotisSemiSerif"/>
              </a:rPr>
              <a:t>Esame audiometrico effettuato nel 2010 risultato nella norma (pregressa ipoacusia trasmissiva). Nel 2009 effettuata diagnosi di pubertà precoce trattata con Decapeptyl fino a giugno 2012. Enuresi notturna trattata con un dispositivo </a:t>
            </a:r>
            <a:r>
              <a:rPr lang="it-IT" sz="1400" b="0" dirty="0" smtClean="0">
                <a:latin typeface="RotisSemiSerif"/>
              </a:rPr>
              <a:t>notturno con allarme.</a:t>
            </a:r>
          </a:p>
        </p:txBody>
      </p:sp>
      <p:sp>
        <p:nvSpPr>
          <p:cNvPr id="9" name="CasellaDiTesto 8"/>
          <p:cNvSpPr txBox="1"/>
          <p:nvPr/>
        </p:nvSpPr>
        <p:spPr>
          <a:xfrm>
            <a:off x="868546" y="4226534"/>
            <a:ext cx="9168109" cy="2279085"/>
          </a:xfrm>
          <a:prstGeom prst="rect">
            <a:avLst/>
          </a:prstGeom>
          <a:noFill/>
        </p:spPr>
        <p:txBody>
          <a:bodyPr wrap="square" rtlCol="0">
            <a:spAutoFit/>
          </a:bodyPr>
          <a:lstStyle/>
          <a:p>
            <a:r>
              <a:rPr lang="it-IT" sz="1600" dirty="0">
                <a:solidFill>
                  <a:srgbClr val="0070C0"/>
                </a:solidFill>
                <a:latin typeface="RotisSemiSerif"/>
                <a:cs typeface="Tahoma" pitchFamily="34" charset="0"/>
              </a:rPr>
              <a:t>Competenze Accademiche</a:t>
            </a:r>
          </a:p>
          <a:p>
            <a:r>
              <a:rPr lang="it-IT" sz="1400" b="0" dirty="0">
                <a:latin typeface="RotisSemiSerif"/>
                <a:cs typeface="Tahoma" pitchFamily="34" charset="0"/>
              </a:rPr>
              <a:t>Lettura: velocità gravemente inferiore alla media, buona la correttezza per la classe frequentata;</a:t>
            </a:r>
          </a:p>
          <a:p>
            <a:r>
              <a:rPr lang="it-IT" sz="1400" b="0" dirty="0">
                <a:latin typeface="RotisSemiSerif"/>
                <a:cs typeface="Tahoma" pitchFamily="34" charset="0"/>
              </a:rPr>
              <a:t>Scrittura: inferiore alla norma nel dettato di brano per la classe frequentata</a:t>
            </a:r>
          </a:p>
          <a:p>
            <a:r>
              <a:rPr lang="it-IT" sz="1400" b="0" dirty="0">
                <a:latin typeface="RotisSemiSerif"/>
                <a:cs typeface="Tahoma" pitchFamily="34" charset="0"/>
              </a:rPr>
              <a:t>Comprensione del testo: inferiore alla norma per la classe frequentata, ai limiti inferiori della norma per il profilo cognitivo</a:t>
            </a:r>
            <a:r>
              <a:rPr lang="it-IT" sz="1400" b="0" dirty="0" smtClean="0">
                <a:latin typeface="RotisSemiSerif"/>
                <a:cs typeface="Tahoma" pitchFamily="34" charset="0"/>
              </a:rPr>
              <a:t>.</a:t>
            </a:r>
          </a:p>
          <a:p>
            <a:endParaRPr lang="it-IT" sz="1805" b="0" dirty="0" smtClean="0">
              <a:latin typeface="RotisSemiSerif"/>
              <a:cs typeface="Tahoma" pitchFamily="34" charset="0"/>
            </a:endParaRPr>
          </a:p>
          <a:p>
            <a:r>
              <a:rPr lang="it-IT" sz="1600" dirty="0">
                <a:solidFill>
                  <a:srgbClr val="0070C0"/>
                </a:solidFill>
                <a:latin typeface="RotisSemiSerif"/>
                <a:cs typeface="Tahoma" pitchFamily="34" charset="0"/>
              </a:rPr>
              <a:t>Competenze </a:t>
            </a:r>
            <a:r>
              <a:rPr lang="it-IT" sz="1600" dirty="0" smtClean="0">
                <a:solidFill>
                  <a:srgbClr val="0070C0"/>
                </a:solidFill>
                <a:latin typeface="RotisSemiSerif"/>
                <a:cs typeface="Tahoma" pitchFamily="34" charset="0"/>
              </a:rPr>
              <a:t>Adattive</a:t>
            </a:r>
          </a:p>
          <a:p>
            <a:r>
              <a:rPr lang="it-IT" sz="1400" b="0" dirty="0" smtClean="0">
                <a:latin typeface="RotisSemiSerif"/>
                <a:cs typeface="Tahoma" pitchFamily="34" charset="0"/>
              </a:rPr>
              <a:t>Profilo ai limiti inferiori della norma ma socializzazione più compromessa </a:t>
            </a:r>
            <a:endParaRPr lang="it-IT" sz="1400" b="0" dirty="0">
              <a:solidFill>
                <a:srgbClr val="0070C0"/>
              </a:solidFill>
              <a:latin typeface="RotisSemiSerif"/>
              <a:cs typeface="Tahoma" pitchFamily="34" charset="0"/>
            </a:endParaRPr>
          </a:p>
          <a:p>
            <a:endParaRPr lang="it-IT" sz="1805" dirty="0">
              <a:latin typeface="Tahoma" pitchFamily="34" charset="0"/>
              <a:cs typeface="Tahoma" pitchFamily="34" charset="0"/>
            </a:endParaRPr>
          </a:p>
        </p:txBody>
      </p:sp>
      <p:sp>
        <p:nvSpPr>
          <p:cNvPr id="10" name="CasellaDiTesto 9"/>
          <p:cNvSpPr txBox="1"/>
          <p:nvPr/>
        </p:nvSpPr>
        <p:spPr>
          <a:xfrm>
            <a:off x="868545" y="3323227"/>
            <a:ext cx="9168109" cy="769441"/>
          </a:xfrm>
          <a:prstGeom prst="rect">
            <a:avLst/>
          </a:prstGeom>
          <a:noFill/>
        </p:spPr>
        <p:txBody>
          <a:bodyPr wrap="square" rtlCol="0">
            <a:spAutoFit/>
          </a:bodyPr>
          <a:lstStyle/>
          <a:p>
            <a:r>
              <a:rPr lang="it-IT" sz="1600" dirty="0" smtClean="0">
                <a:solidFill>
                  <a:srgbClr val="0070C0"/>
                </a:solidFill>
                <a:latin typeface="+mj-lt"/>
                <a:cs typeface="Tahoma" pitchFamily="34" charset="0"/>
              </a:rPr>
              <a:t>Livello cognitivo </a:t>
            </a:r>
            <a:endParaRPr lang="it-IT" sz="1600" dirty="0" smtClean="0">
              <a:latin typeface="+mj-lt"/>
            </a:endParaRPr>
          </a:p>
          <a:p>
            <a:r>
              <a:rPr lang="it-IT" sz="1400" b="0" dirty="0" err="1" smtClean="0">
                <a:latin typeface="RotisSemiSerif"/>
              </a:rPr>
              <a:t>Leiter</a:t>
            </a:r>
            <a:r>
              <a:rPr lang="it-IT" sz="1400" b="0" dirty="0" smtClean="0">
                <a:latin typeface="RotisSemiSerif"/>
              </a:rPr>
              <a:t>-r: livello cognitivo non verbale ai limiti della norma (QI breve 83; Ragionamento Fluido 75); </a:t>
            </a:r>
            <a:r>
              <a:rPr lang="it-IT" sz="1400" b="0" dirty="0" smtClean="0">
                <a:latin typeface="RotisSemiSerif"/>
                <a:cs typeface="Tahoma" pitchFamily="34" charset="0"/>
              </a:rPr>
              <a:t>WISC IV: ICV 66, IRP 85, IML 55, IVE 79, QIT 62</a:t>
            </a:r>
            <a:endParaRPr lang="it-IT" sz="1400" b="0" dirty="0">
              <a:latin typeface="RotisSemiSerif"/>
              <a:cs typeface="Tahoma" pitchFamily="34" charset="0"/>
            </a:endParaRPr>
          </a:p>
        </p:txBody>
      </p:sp>
    </p:spTree>
    <p:extLst>
      <p:ext uri="{BB962C8B-B14F-4D97-AF65-F5344CB8AC3E}">
        <p14:creationId xmlns:p14="http://schemas.microsoft.com/office/powerpoint/2010/main" val="3517415660"/>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1330325" y="479547"/>
            <a:ext cx="8597900" cy="777631"/>
          </a:xfrm>
        </p:spPr>
        <p:txBody>
          <a:bodyPr/>
          <a:lstStyle/>
          <a:p>
            <a:pPr algn="ctr"/>
            <a:r>
              <a:rPr lang="it-IT" altLang="it-IT" sz="4400" dirty="0" smtClean="0">
                <a:latin typeface="RotisSemiSerif"/>
                <a:ea typeface="ＭＳ Ｐゴシック" panose="020B0600070205080204" pitchFamily="34" charset="-128"/>
                <a:cs typeface="Times New Roman" panose="02020603050405020304" pitchFamily="18" charset="0"/>
              </a:rPr>
              <a:t>DSM 5 </a:t>
            </a:r>
            <a:r>
              <a:rPr lang="it-IT" altLang="it-IT" sz="4400" dirty="0" err="1" smtClean="0">
                <a:latin typeface="RotisSemiSerif"/>
                <a:ea typeface="ＭＳ Ｐゴシック" panose="020B0600070205080204" pitchFamily="34" charset="-128"/>
                <a:cs typeface="Times New Roman" panose="02020603050405020304" pitchFamily="18" charset="0"/>
              </a:rPr>
              <a:t>Intellectual</a:t>
            </a:r>
            <a:r>
              <a:rPr lang="it-IT" altLang="it-IT" sz="4400" dirty="0" smtClean="0">
                <a:latin typeface="RotisSemiSerif"/>
                <a:ea typeface="ＭＳ Ｐゴシック" panose="020B0600070205080204" pitchFamily="34" charset="-128"/>
                <a:cs typeface="Times New Roman" panose="02020603050405020304" pitchFamily="18" charset="0"/>
              </a:rPr>
              <a:t> </a:t>
            </a:r>
            <a:r>
              <a:rPr lang="it-IT" altLang="it-IT" sz="4400" dirty="0" err="1">
                <a:latin typeface="RotisSemiSerif"/>
                <a:ea typeface="ＭＳ Ｐゴシック" panose="020B0600070205080204" pitchFamily="34" charset="-128"/>
                <a:cs typeface="Times New Roman" panose="02020603050405020304" pitchFamily="18" charset="0"/>
              </a:rPr>
              <a:t>D</a:t>
            </a:r>
            <a:r>
              <a:rPr lang="it-IT" altLang="it-IT" sz="4400" dirty="0" err="1" smtClean="0">
                <a:latin typeface="RotisSemiSerif"/>
                <a:ea typeface="ＭＳ Ｐゴシック" panose="020B0600070205080204" pitchFamily="34" charset="-128"/>
                <a:cs typeface="Times New Roman" panose="02020603050405020304" pitchFamily="18" charset="0"/>
              </a:rPr>
              <a:t>isability</a:t>
            </a:r>
            <a:endParaRPr lang="it-IT" altLang="it-IT" sz="4400" dirty="0" smtClean="0">
              <a:latin typeface="RotisSemiSerif"/>
              <a:ea typeface="ＭＳ Ｐゴシック" panose="020B0600070205080204" pitchFamily="34" charset="-128"/>
              <a:cs typeface="Times New Roman" panose="02020603050405020304" pitchFamily="18" charset="0"/>
            </a:endParaRPr>
          </a:p>
        </p:txBody>
      </p:sp>
      <p:sp>
        <p:nvSpPr>
          <p:cNvPr id="3" name="Segnaposto contenuto 2"/>
          <p:cNvSpPr>
            <a:spLocks noGrp="1"/>
          </p:cNvSpPr>
          <p:nvPr>
            <p:ph idx="1"/>
          </p:nvPr>
        </p:nvSpPr>
        <p:spPr>
          <a:xfrm>
            <a:off x="967407" y="1588816"/>
            <a:ext cx="8935240" cy="4838248"/>
          </a:xfrm>
        </p:spPr>
        <p:txBody>
          <a:bodyPr/>
          <a:lstStyle/>
          <a:p>
            <a:pPr algn="ctr">
              <a:buFontTx/>
              <a:buNone/>
              <a:defRPr/>
            </a:pPr>
            <a:r>
              <a:rPr lang="it-IT" sz="2400" b="1" dirty="0" smtClean="0">
                <a:solidFill>
                  <a:schemeClr val="tx1"/>
                </a:solidFill>
                <a:latin typeface="RotisSemiSerif"/>
                <a:cs typeface="Times New Roman" pitchFamily="18" charset="0"/>
              </a:rPr>
              <a:t>3 criteri</a:t>
            </a:r>
          </a:p>
          <a:p>
            <a:pPr algn="ctr">
              <a:buFontTx/>
              <a:buNone/>
              <a:defRPr/>
            </a:pPr>
            <a:endParaRPr lang="it-IT" sz="2400" b="1" dirty="0" smtClean="0">
              <a:solidFill>
                <a:schemeClr val="tx1"/>
              </a:solidFill>
              <a:latin typeface="RotisSemiSerif"/>
              <a:cs typeface="Times New Roman" pitchFamily="18" charset="0"/>
            </a:endParaRPr>
          </a:p>
          <a:p>
            <a:pPr marL="457200" indent="-457200" algn="just">
              <a:buFont typeface="+mj-lt"/>
              <a:buAutoNum type="arabicPeriod"/>
              <a:defRPr/>
            </a:pPr>
            <a:r>
              <a:rPr lang="it-IT" sz="1800" b="1" dirty="0" smtClean="0">
                <a:solidFill>
                  <a:schemeClr val="tx1"/>
                </a:solidFill>
                <a:latin typeface="RotisSemiSerif"/>
                <a:cs typeface="Times New Roman" pitchFamily="18" charset="0"/>
              </a:rPr>
              <a:t>Deficit funzioni intellettive </a:t>
            </a:r>
            <a:r>
              <a:rPr lang="it-IT" sz="1800" dirty="0" smtClean="0">
                <a:solidFill>
                  <a:schemeClr val="tx1"/>
                </a:solidFill>
                <a:latin typeface="RotisSemiSerif"/>
                <a:cs typeface="Times New Roman" pitchFamily="18" charset="0"/>
              </a:rPr>
              <a:t>(ragionamento, </a:t>
            </a:r>
            <a:r>
              <a:rPr lang="it-IT" sz="1800" dirty="0" err="1" smtClean="0">
                <a:solidFill>
                  <a:schemeClr val="tx1"/>
                </a:solidFill>
                <a:latin typeface="RotisSemiSerif"/>
                <a:cs typeface="Times New Roman" pitchFamily="18" charset="0"/>
              </a:rPr>
              <a:t>problem</a:t>
            </a:r>
            <a:r>
              <a:rPr lang="it-IT" sz="1800" dirty="0" smtClean="0">
                <a:solidFill>
                  <a:schemeClr val="tx1"/>
                </a:solidFill>
                <a:latin typeface="RotisSemiSerif"/>
                <a:cs typeface="Times New Roman" pitchFamily="18" charset="0"/>
              </a:rPr>
              <a:t> </a:t>
            </a:r>
            <a:r>
              <a:rPr lang="it-IT" sz="1800" dirty="0" err="1" smtClean="0">
                <a:solidFill>
                  <a:schemeClr val="tx1"/>
                </a:solidFill>
                <a:latin typeface="RotisSemiSerif"/>
                <a:cs typeface="Times New Roman" pitchFamily="18" charset="0"/>
              </a:rPr>
              <a:t>solving</a:t>
            </a:r>
            <a:r>
              <a:rPr lang="it-IT" sz="1800" dirty="0" smtClean="0">
                <a:solidFill>
                  <a:schemeClr val="tx1"/>
                </a:solidFill>
                <a:latin typeface="RotisSemiSerif"/>
                <a:cs typeface="Times New Roman" pitchFamily="18" charset="0"/>
              </a:rPr>
              <a:t>, pensiero astratto, apprendimento scolastico e apprendimento dall’esperienza) confermato sia dalla valutazione clinica che dalla somministrazione di un test di intelligenza individuale</a:t>
            </a:r>
          </a:p>
          <a:p>
            <a:pPr marL="457200" indent="-457200" algn="just">
              <a:buFont typeface="+mj-lt"/>
              <a:buAutoNum type="arabicPeriod"/>
              <a:defRPr/>
            </a:pPr>
            <a:endParaRPr lang="it-IT" sz="1800" dirty="0" smtClean="0">
              <a:solidFill>
                <a:schemeClr val="tx1"/>
              </a:solidFill>
              <a:latin typeface="RotisSemiSerif"/>
              <a:cs typeface="Times New Roman" pitchFamily="18" charset="0"/>
            </a:endParaRPr>
          </a:p>
          <a:p>
            <a:pPr marL="457200" indent="-457200" algn="just">
              <a:buFont typeface="+mj-lt"/>
              <a:buAutoNum type="arabicPeriod"/>
              <a:defRPr/>
            </a:pPr>
            <a:r>
              <a:rPr lang="it-IT" sz="1800" b="1" dirty="0" smtClean="0">
                <a:solidFill>
                  <a:schemeClr val="tx1"/>
                </a:solidFill>
                <a:latin typeface="RotisSemiSerif"/>
                <a:cs typeface="Times New Roman" pitchFamily="18" charset="0"/>
              </a:rPr>
              <a:t>Deficit nel funzionamento adattivo </a:t>
            </a:r>
            <a:r>
              <a:rPr lang="it-IT" sz="1800" dirty="0" smtClean="0">
                <a:solidFill>
                  <a:schemeClr val="tx1"/>
                </a:solidFill>
                <a:latin typeface="RotisSemiSerif"/>
                <a:cs typeface="Times New Roman" pitchFamily="18" charset="0"/>
              </a:rPr>
              <a:t>consistente in un mancato raggiungimento degli standard di sviluppo e socioculturali per l’indipendenza personale e la responsabilità sociale. Senza supporto continuativo i deficit adattivi limitano il funzionamento in una o più attività della vita quotidiana, quali la comunicazione, la partecipazione sociale e la vita indipendente, in più ambiti diversi, come la casa, la scuola, il lavoro e la comunità</a:t>
            </a:r>
          </a:p>
          <a:p>
            <a:pPr marL="457200" indent="-457200" algn="just">
              <a:buFont typeface="+mj-lt"/>
              <a:buAutoNum type="arabicPeriod"/>
              <a:defRPr/>
            </a:pPr>
            <a:endParaRPr lang="it-IT" sz="1800" dirty="0" smtClean="0">
              <a:solidFill>
                <a:schemeClr val="tx1"/>
              </a:solidFill>
              <a:latin typeface="RotisSemiSerif"/>
              <a:cs typeface="Times New Roman" pitchFamily="18" charset="0"/>
            </a:endParaRPr>
          </a:p>
          <a:p>
            <a:pPr marL="457200" indent="-457200" algn="just">
              <a:buFont typeface="+mj-lt"/>
              <a:buAutoNum type="arabicPeriod"/>
              <a:defRPr/>
            </a:pPr>
            <a:r>
              <a:rPr lang="it-IT" sz="1800" b="1" dirty="0" smtClean="0">
                <a:solidFill>
                  <a:schemeClr val="tx1"/>
                </a:solidFill>
                <a:latin typeface="RotisSemiSerif"/>
                <a:cs typeface="Times New Roman" pitchFamily="18" charset="0"/>
              </a:rPr>
              <a:t> Insorgenza dei deficit intellettivi e adattivi nell’età evolutiva</a:t>
            </a:r>
          </a:p>
          <a:p>
            <a:pPr algn="just">
              <a:defRPr/>
            </a:pPr>
            <a:endParaRPr lang="it-IT" sz="1800" dirty="0">
              <a:latin typeface="RotisSemiSerif"/>
            </a:endParaRPr>
          </a:p>
        </p:txBody>
      </p:sp>
      <p:cxnSp>
        <p:nvCxnSpPr>
          <p:cNvPr id="4" name="Connettore 1 3"/>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330325" y="541103"/>
            <a:ext cx="8597900" cy="654520"/>
          </a:xfrm>
        </p:spPr>
        <p:txBody>
          <a:bodyPr/>
          <a:lstStyle/>
          <a:p>
            <a:pPr eaLnBrk="1" hangingPunct="1"/>
            <a:endParaRPr lang="en-GB" smtClean="0"/>
          </a:p>
        </p:txBody>
      </p:sp>
      <p:sp>
        <p:nvSpPr>
          <p:cNvPr id="51203" name="Rectangle 3"/>
          <p:cNvSpPr>
            <a:spLocks noGrp="1" noChangeArrowheads="1"/>
          </p:cNvSpPr>
          <p:nvPr>
            <p:ph type="body" idx="1"/>
          </p:nvPr>
        </p:nvSpPr>
        <p:spPr>
          <a:xfrm>
            <a:off x="1330325" y="1854200"/>
            <a:ext cx="8597900" cy="630942"/>
          </a:xfrm>
        </p:spPr>
        <p:txBody>
          <a:bodyPr/>
          <a:lstStyle/>
          <a:p>
            <a:pPr eaLnBrk="1" hangingPunct="1"/>
            <a:endParaRPr lang="en-GB" smtClean="0"/>
          </a:p>
        </p:txBody>
      </p:sp>
      <p:pic>
        <p:nvPicPr>
          <p:cNvPr id="51204" name="Picture 4" descr="ZZZZZZZZ"/>
          <p:cNvPicPr>
            <a:picLocks noChangeAspect="1" noChangeArrowheads="1"/>
          </p:cNvPicPr>
          <p:nvPr/>
        </p:nvPicPr>
        <p:blipFill>
          <a:blip r:embed="rId2"/>
          <a:srcRect/>
          <a:stretch>
            <a:fillRect/>
          </a:stretch>
        </p:blipFill>
        <p:spPr bwMode="auto">
          <a:xfrm>
            <a:off x="0" y="-36774"/>
            <a:ext cx="10669475" cy="7562850"/>
          </a:xfrm>
          <a:prstGeom prst="rect">
            <a:avLst/>
          </a:prstGeom>
          <a:noFill/>
          <a:ln w="9525">
            <a:noFill/>
            <a:miter lim="800000"/>
            <a:headEnd/>
            <a:tailEnd/>
          </a:ln>
        </p:spPr>
      </p:pic>
      <p:sp>
        <p:nvSpPr>
          <p:cNvPr id="6" name="CasellaDiTesto 5"/>
          <p:cNvSpPr txBox="1"/>
          <p:nvPr/>
        </p:nvSpPr>
        <p:spPr>
          <a:xfrm>
            <a:off x="2601105" y="460693"/>
            <a:ext cx="6208326" cy="586252"/>
          </a:xfrm>
          <a:prstGeom prst="rect">
            <a:avLst/>
          </a:prstGeom>
          <a:noFill/>
        </p:spPr>
        <p:txBody>
          <a:bodyPr wrap="square" rtlCol="0">
            <a:spAutoFit/>
          </a:bodyPr>
          <a:lstStyle/>
          <a:p>
            <a:pPr algn="ctr"/>
            <a:r>
              <a:rPr lang="it-IT" sz="3208" dirty="0">
                <a:solidFill>
                  <a:srgbClr val="0070C0"/>
                </a:solidFill>
                <a:latin typeface="Calibri" panose="020F0502020204030204" pitchFamily="34" charset="0"/>
              </a:rPr>
              <a:t>Valutazione clinica</a:t>
            </a:r>
          </a:p>
        </p:txBody>
      </p:sp>
      <p:sp>
        <p:nvSpPr>
          <p:cNvPr id="11" name="Rettangolo 10"/>
          <p:cNvSpPr/>
          <p:nvPr/>
        </p:nvSpPr>
        <p:spPr>
          <a:xfrm>
            <a:off x="794480" y="4059358"/>
            <a:ext cx="9456869" cy="1846659"/>
          </a:xfrm>
          <a:prstGeom prst="rect">
            <a:avLst/>
          </a:prstGeom>
        </p:spPr>
        <p:txBody>
          <a:bodyPr wrap="square">
            <a:spAutoFit/>
          </a:bodyPr>
          <a:lstStyle/>
          <a:p>
            <a:pPr algn="just"/>
            <a:r>
              <a:rPr lang="it-IT" sz="1600" dirty="0" smtClean="0">
                <a:solidFill>
                  <a:srgbClr val="0070C0"/>
                </a:solidFill>
                <a:latin typeface="RotisSemiSerif"/>
              </a:rPr>
              <a:t>Consulenza Genetica: </a:t>
            </a:r>
            <a:r>
              <a:rPr lang="it-IT" sz="1400" b="0" dirty="0" smtClean="0">
                <a:latin typeface="RotisSemiSerif"/>
              </a:rPr>
              <a:t>L’esame </a:t>
            </a:r>
            <a:r>
              <a:rPr lang="it-IT" sz="1400" b="0" dirty="0">
                <a:latin typeface="RotisSemiSerif"/>
              </a:rPr>
              <a:t>cromosomico e lo studio </a:t>
            </a:r>
            <a:r>
              <a:rPr lang="it-IT" sz="1400" b="0" dirty="0" err="1">
                <a:latin typeface="RotisSemiSerif"/>
              </a:rPr>
              <a:t>CGHarray</a:t>
            </a:r>
            <a:r>
              <a:rPr lang="it-IT" sz="1400" b="0" dirty="0">
                <a:latin typeface="RotisSemiSerif"/>
              </a:rPr>
              <a:t> hanno rilevato in </a:t>
            </a:r>
            <a:r>
              <a:rPr lang="it-IT" sz="1400" b="0" dirty="0" smtClean="0">
                <a:latin typeface="RotisSemiSerif"/>
              </a:rPr>
              <a:t>S. </a:t>
            </a:r>
            <a:r>
              <a:rPr lang="it-IT" sz="1400" b="0" dirty="0">
                <a:latin typeface="RotisSemiSerif"/>
              </a:rPr>
              <a:t>la presenza di un cromosoma X soprannumerario. </a:t>
            </a:r>
            <a:r>
              <a:rPr lang="it-IT" sz="1400" b="0" dirty="0" smtClean="0">
                <a:latin typeface="RotisSemiSerif"/>
              </a:rPr>
              <a:t>Il </a:t>
            </a:r>
            <a:r>
              <a:rPr lang="it-IT" sz="1400" b="0" dirty="0">
                <a:latin typeface="RotisSemiSerif"/>
              </a:rPr>
              <a:t>riscontro del triplo XXX all’esame cromosomico </a:t>
            </a:r>
            <a:r>
              <a:rPr lang="it-IT" sz="1400" b="0" dirty="0" err="1">
                <a:latin typeface="RotisSemiSerif"/>
              </a:rPr>
              <a:t>puo’</a:t>
            </a:r>
            <a:r>
              <a:rPr lang="it-IT" sz="1400" b="0" dirty="0">
                <a:latin typeface="RotisSemiSerif"/>
              </a:rPr>
              <a:t> giustificare in parte il ritardo di sviluppo e le difficoltà di linguaggio che presenta </a:t>
            </a:r>
            <a:r>
              <a:rPr lang="it-IT" sz="1400" b="0" dirty="0" smtClean="0">
                <a:latin typeface="RotisSemiSerif"/>
              </a:rPr>
              <a:t>S. </a:t>
            </a:r>
            <a:r>
              <a:rPr lang="it-IT" sz="1400" b="0" dirty="0">
                <a:latin typeface="RotisSemiSerif"/>
              </a:rPr>
              <a:t>E’ probabile che una componente ambientale e un fattore familiare non ricostruibile, in quanto la ragazza è adottata, possano aver contributo in concomitanza</a:t>
            </a:r>
            <a:r>
              <a:rPr lang="it-IT" sz="1400" b="0" dirty="0" smtClean="0">
                <a:latin typeface="RotisSemiSerif"/>
              </a:rPr>
              <a:t>.</a:t>
            </a:r>
          </a:p>
          <a:p>
            <a:pPr algn="just"/>
            <a:endParaRPr lang="it-IT" sz="1400" b="0" dirty="0">
              <a:latin typeface="RotisSemiSerif"/>
            </a:endParaRPr>
          </a:p>
          <a:p>
            <a:pPr algn="just"/>
            <a:r>
              <a:rPr lang="it-IT" sz="1400" b="0" dirty="0" smtClean="0">
                <a:latin typeface="RotisSemiSerif"/>
              </a:rPr>
              <a:t>Il </a:t>
            </a:r>
            <a:r>
              <a:rPr lang="it-IT" sz="1400" b="0" dirty="0">
                <a:latin typeface="RotisSemiSerif"/>
              </a:rPr>
              <a:t>triplo XXX </a:t>
            </a:r>
            <a:r>
              <a:rPr lang="it-IT" sz="1400" b="0" dirty="0" err="1">
                <a:latin typeface="RotisSemiSerif"/>
              </a:rPr>
              <a:t>puo’</a:t>
            </a:r>
            <a:r>
              <a:rPr lang="it-IT" sz="1400" b="0" dirty="0">
                <a:latin typeface="RotisSemiSerif"/>
              </a:rPr>
              <a:t> avere anche implicazioni endocrinologiche (alta statura, pubertà precoce, menopausa precoce), indicato monitorizzare anche questi aspetti. E’ possibile monitorizzare con diagnosi prenatale di </a:t>
            </a:r>
            <a:r>
              <a:rPr lang="it-IT" sz="1400" b="0" dirty="0" err="1">
                <a:latin typeface="RotisSemiSerif"/>
              </a:rPr>
              <a:t>villocentesi</a:t>
            </a:r>
            <a:r>
              <a:rPr lang="it-IT" sz="1400" b="0" dirty="0">
                <a:latin typeface="RotisSemiSerif"/>
              </a:rPr>
              <a:t> o amniocentesi le gravidanze dei soggetti con triplo </a:t>
            </a:r>
            <a:r>
              <a:rPr lang="it-IT" sz="1400" b="0" dirty="0" err="1">
                <a:latin typeface="RotisSemiSerif"/>
              </a:rPr>
              <a:t>XXX</a:t>
            </a:r>
            <a:r>
              <a:rPr lang="it-IT" sz="1400" b="0" dirty="0">
                <a:latin typeface="RotisSemiSerif"/>
              </a:rPr>
              <a:t>.</a:t>
            </a:r>
            <a:endParaRPr lang="it-IT" sz="1400" b="0" dirty="0">
              <a:latin typeface="RotisSemiSerif"/>
              <a:cs typeface="Tahoma" pitchFamily="34" charset="0"/>
            </a:endParaRPr>
          </a:p>
        </p:txBody>
      </p:sp>
      <p:sp>
        <p:nvSpPr>
          <p:cNvPr id="2" name="Rettangolo 1"/>
          <p:cNvSpPr/>
          <p:nvPr/>
        </p:nvSpPr>
        <p:spPr>
          <a:xfrm>
            <a:off x="794480" y="1276033"/>
            <a:ext cx="9563229" cy="2585323"/>
          </a:xfrm>
          <a:prstGeom prst="rect">
            <a:avLst/>
          </a:prstGeom>
        </p:spPr>
        <p:txBody>
          <a:bodyPr wrap="square">
            <a:spAutoFit/>
          </a:bodyPr>
          <a:lstStyle/>
          <a:p>
            <a:r>
              <a:rPr lang="it-IT" sz="1800" dirty="0" smtClean="0">
                <a:solidFill>
                  <a:srgbClr val="0070C0"/>
                </a:solidFill>
                <a:latin typeface="RotisSemiSerif"/>
              </a:rPr>
              <a:t>K-SADS-PL (2012): </a:t>
            </a:r>
            <a:r>
              <a:rPr lang="it-IT" sz="1400" b="0" dirty="0" smtClean="0">
                <a:latin typeface="RotisSemiSerif"/>
              </a:rPr>
              <a:t>enuresi </a:t>
            </a:r>
            <a:r>
              <a:rPr lang="it-IT" sz="1400" b="0" dirty="0">
                <a:latin typeface="RotisSemiSerif"/>
              </a:rPr>
              <a:t>notturna, accompagnata da un'ansia da </a:t>
            </a:r>
            <a:r>
              <a:rPr lang="it-IT" sz="1400" b="0" dirty="0" smtClean="0">
                <a:latin typeface="RotisSemiSerif"/>
              </a:rPr>
              <a:t>prestazione. </a:t>
            </a:r>
            <a:r>
              <a:rPr lang="it-IT" sz="1400" b="0" dirty="0">
                <a:latin typeface="RotisSemiSerif"/>
              </a:rPr>
              <a:t>Nei primi periodi successivi all'adozione presentava marcata aggressività e chiusura rispetto alle figure adulte. Tali aspetti si sono marcatamente attenuati. Da sempre bassa autostima, inibizione</a:t>
            </a:r>
            <a:r>
              <a:rPr lang="it-IT" sz="1400" dirty="0">
                <a:latin typeface="RotisSemiSerif"/>
              </a:rPr>
              <a:t>. </a:t>
            </a:r>
          </a:p>
          <a:p>
            <a:r>
              <a:rPr lang="it-IT" sz="1400" b="0" dirty="0" smtClean="0">
                <a:latin typeface="RotisSemiSerif"/>
              </a:rPr>
              <a:t/>
            </a:r>
            <a:br>
              <a:rPr lang="it-IT" sz="1400" b="0" dirty="0" smtClean="0">
                <a:latin typeface="RotisSemiSerif"/>
              </a:rPr>
            </a:br>
            <a:endParaRPr lang="it-IT" sz="1400" b="0" dirty="0" smtClean="0">
              <a:latin typeface="RotisSemiSerif"/>
            </a:endParaRPr>
          </a:p>
          <a:p>
            <a:r>
              <a:rPr lang="it-IT" sz="1800" dirty="0" smtClean="0">
                <a:solidFill>
                  <a:srgbClr val="0070C0"/>
                </a:solidFill>
                <a:latin typeface="RotisSemiSerif"/>
              </a:rPr>
              <a:t>K-SADS-PL(2016): </a:t>
            </a:r>
            <a:r>
              <a:rPr lang="it-IT" sz="1400" b="0" dirty="0" smtClean="0">
                <a:latin typeface="RotisSemiSerif"/>
              </a:rPr>
              <a:t>tratti </a:t>
            </a:r>
            <a:r>
              <a:rPr lang="it-IT" sz="1400" b="0" dirty="0">
                <a:latin typeface="RotisSemiSerif"/>
              </a:rPr>
              <a:t>di ansia da prestazione, con sentimenti di autosvalutazione e senso di colpa. Viene riferita inoltre inibizione nell’esibirsi in </a:t>
            </a:r>
            <a:r>
              <a:rPr lang="it-IT" sz="1400" b="0" dirty="0" smtClean="0">
                <a:latin typeface="RotisSemiSerif"/>
              </a:rPr>
              <a:t>pubblico, difficoltà </a:t>
            </a:r>
            <a:r>
              <a:rPr lang="it-IT" sz="1400" b="0" dirty="0">
                <a:latin typeface="RotisSemiSerif"/>
              </a:rPr>
              <a:t>di socializzazione con i pari legate al senso di inadeguatezza. </a:t>
            </a:r>
            <a:r>
              <a:rPr lang="it-IT" sz="1400" b="0" dirty="0" smtClean="0">
                <a:latin typeface="RotisSemiSerif"/>
              </a:rPr>
              <a:t>S. </a:t>
            </a:r>
            <a:r>
              <a:rPr lang="it-IT" sz="1400" b="0" dirty="0">
                <a:latin typeface="RotisSemiSerif"/>
              </a:rPr>
              <a:t>presenta da sempre una scarsa tolleranza alla frustrazioni con reazioni talvolta spropositate (alza il tono della voce e scalcia), senza tuttavia presentare episodi di aggressività auto ed etero diretta. </a:t>
            </a:r>
            <a:r>
              <a:rPr lang="it-IT" sz="1400" b="0" dirty="0" smtClean="0">
                <a:latin typeface="RotisSemiSerif"/>
              </a:rPr>
              <a:t>Presenti </a:t>
            </a:r>
            <a:r>
              <a:rPr lang="it-IT" sz="1400" b="0" dirty="0">
                <a:latin typeface="RotisSemiSerif"/>
              </a:rPr>
              <a:t>episodi sporadici di enuresi notturna, aumentati nell’ultimo trimetre (morte </a:t>
            </a:r>
            <a:r>
              <a:rPr lang="it-IT" sz="1400" b="0" dirty="0" smtClean="0">
                <a:latin typeface="RotisSemiSerif"/>
              </a:rPr>
              <a:t>accidentale della </a:t>
            </a:r>
            <a:r>
              <a:rPr lang="it-IT" sz="1400" b="0" dirty="0">
                <a:latin typeface="RotisSemiSerif"/>
              </a:rPr>
              <a:t>nonna materna in casa in sua </a:t>
            </a:r>
            <a:r>
              <a:rPr lang="it-IT" sz="1400" b="0" dirty="0" smtClean="0">
                <a:latin typeface="RotisSemiSerif"/>
              </a:rPr>
              <a:t>presenza) e occasionali </a:t>
            </a:r>
            <a:r>
              <a:rPr lang="it-IT" sz="1400" b="0" dirty="0">
                <a:latin typeface="RotisSemiSerif"/>
              </a:rPr>
              <a:t>episodi di enuresi diurna.</a:t>
            </a:r>
          </a:p>
        </p:txBody>
      </p:sp>
    </p:spTree>
    <p:extLst>
      <p:ext uri="{BB962C8B-B14F-4D97-AF65-F5344CB8AC3E}">
        <p14:creationId xmlns:p14="http://schemas.microsoft.com/office/powerpoint/2010/main" val="1340681275"/>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59174" y="1356923"/>
            <a:ext cx="8764158" cy="4369320"/>
          </a:xfrm>
          <a:prstGeom prst="rect">
            <a:avLst/>
          </a:prstGeom>
        </p:spPr>
      </p:pic>
      <p:cxnSp>
        <p:nvCxnSpPr>
          <p:cNvPr id="4" name="Connettore 1 3"/>
          <p:cNvCxnSpPr/>
          <p:nvPr/>
        </p:nvCxnSpPr>
        <p:spPr bwMode="auto">
          <a:xfrm flipH="1" flipV="1">
            <a:off x="1259175" y="3222886"/>
            <a:ext cx="1888759" cy="14989"/>
          </a:xfrm>
          <a:prstGeom prst="line">
            <a:avLst/>
          </a:prstGeom>
          <a:noFill/>
          <a:ln w="9525" cap="flat" cmpd="sng" algn="ctr">
            <a:solidFill>
              <a:srgbClr val="FF0000"/>
            </a:solidFill>
            <a:prstDash val="solid"/>
            <a:round/>
            <a:headEnd type="none" w="med" len="med"/>
            <a:tailEnd type="none" w="med" len="med"/>
          </a:ln>
          <a:effectLst/>
        </p:spPr>
      </p:cxnSp>
      <p:cxnSp>
        <p:nvCxnSpPr>
          <p:cNvPr id="5" name="Connettore 1 4"/>
          <p:cNvCxnSpPr/>
          <p:nvPr/>
        </p:nvCxnSpPr>
        <p:spPr bwMode="auto">
          <a:xfrm flipH="1" flipV="1">
            <a:off x="5219077" y="3420258"/>
            <a:ext cx="4044844" cy="12490"/>
          </a:xfrm>
          <a:prstGeom prst="line">
            <a:avLst/>
          </a:prstGeom>
          <a:noFill/>
          <a:ln w="9525" cap="flat" cmpd="sng" algn="ctr">
            <a:solidFill>
              <a:srgbClr val="FF0000"/>
            </a:solidFill>
            <a:prstDash val="solid"/>
            <a:round/>
            <a:headEnd type="none" w="med" len="med"/>
            <a:tailEnd type="none" w="med" len="med"/>
          </a:ln>
          <a:effectLst/>
        </p:spPr>
      </p:cxnSp>
      <p:cxnSp>
        <p:nvCxnSpPr>
          <p:cNvPr id="7" name="Connettore 1 6"/>
          <p:cNvCxnSpPr/>
          <p:nvPr/>
        </p:nvCxnSpPr>
        <p:spPr bwMode="auto">
          <a:xfrm flipH="1" flipV="1">
            <a:off x="8134574" y="3899943"/>
            <a:ext cx="1474121" cy="27480"/>
          </a:xfrm>
          <a:prstGeom prst="line">
            <a:avLst/>
          </a:prstGeom>
          <a:noFill/>
          <a:ln w="9525" cap="flat" cmpd="sng" algn="ctr">
            <a:solidFill>
              <a:srgbClr val="FF0000"/>
            </a:solidFill>
            <a:prstDash val="solid"/>
            <a:round/>
            <a:headEnd type="none" w="med" len="med"/>
            <a:tailEnd type="none" w="med" len="med"/>
          </a:ln>
          <a:effectLst/>
        </p:spPr>
      </p:cxnSp>
      <p:cxnSp>
        <p:nvCxnSpPr>
          <p:cNvPr id="9" name="Connettore 1 8"/>
          <p:cNvCxnSpPr/>
          <p:nvPr/>
        </p:nvCxnSpPr>
        <p:spPr bwMode="auto">
          <a:xfrm flipH="1">
            <a:off x="1259176" y="4167266"/>
            <a:ext cx="5231565" cy="2500"/>
          </a:xfrm>
          <a:prstGeom prst="line">
            <a:avLst/>
          </a:prstGeom>
          <a:noFill/>
          <a:ln w="9525" cap="flat" cmpd="sng" algn="ctr">
            <a:solidFill>
              <a:srgbClr val="FF0000"/>
            </a:solidFill>
            <a:prstDash val="solid"/>
            <a:round/>
            <a:headEnd type="none" w="med" len="med"/>
            <a:tailEnd type="none" w="med" len="med"/>
          </a:ln>
          <a:effectLst/>
        </p:spPr>
      </p:cxnSp>
      <p:cxnSp>
        <p:nvCxnSpPr>
          <p:cNvPr id="11" name="Connettore 1 10"/>
          <p:cNvCxnSpPr/>
          <p:nvPr/>
        </p:nvCxnSpPr>
        <p:spPr bwMode="auto">
          <a:xfrm flipH="1" flipV="1">
            <a:off x="1806318" y="4347150"/>
            <a:ext cx="2181066" cy="14988"/>
          </a:xfrm>
          <a:prstGeom prst="line">
            <a:avLst/>
          </a:prstGeom>
          <a:noFill/>
          <a:ln w="9525" cap="flat" cmpd="sng" algn="ctr">
            <a:solidFill>
              <a:srgbClr val="FF0000"/>
            </a:solidFill>
            <a:prstDash val="solid"/>
            <a:round/>
            <a:headEnd type="none" w="med" len="med"/>
            <a:tailEnd type="none" w="med" len="med"/>
          </a:ln>
          <a:effectLst/>
        </p:spPr>
      </p:cxnSp>
      <p:cxnSp>
        <p:nvCxnSpPr>
          <p:cNvPr id="13" name="Connettore 1 12"/>
          <p:cNvCxnSpPr/>
          <p:nvPr/>
        </p:nvCxnSpPr>
        <p:spPr bwMode="auto">
          <a:xfrm flipH="1">
            <a:off x="2640770" y="4844324"/>
            <a:ext cx="7382562" cy="1"/>
          </a:xfrm>
          <a:prstGeom prst="line">
            <a:avLst/>
          </a:prstGeom>
          <a:noFill/>
          <a:ln w="9525" cap="flat" cmpd="sng" algn="ctr">
            <a:solidFill>
              <a:srgbClr val="FF0000"/>
            </a:solidFill>
            <a:prstDash val="solid"/>
            <a:round/>
            <a:headEnd type="none" w="med" len="med"/>
            <a:tailEnd type="none" w="med" len="med"/>
          </a:ln>
          <a:effectLst/>
        </p:spPr>
      </p:cxnSp>
      <p:cxnSp>
        <p:nvCxnSpPr>
          <p:cNvPr id="15" name="Connettore 1 14"/>
          <p:cNvCxnSpPr/>
          <p:nvPr/>
        </p:nvCxnSpPr>
        <p:spPr bwMode="auto">
          <a:xfrm flipH="1" flipV="1">
            <a:off x="1366605" y="5084169"/>
            <a:ext cx="1031821" cy="2498"/>
          </a:xfrm>
          <a:prstGeom prst="line">
            <a:avLst/>
          </a:prstGeom>
          <a:no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266817273"/>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2"/>
          <p:cNvSpPr txBox="1">
            <a:spLocks/>
          </p:cNvSpPr>
          <p:nvPr/>
        </p:nvSpPr>
        <p:spPr>
          <a:xfrm>
            <a:off x="662607" y="584776"/>
            <a:ext cx="10045148" cy="5876964"/>
          </a:xfrm>
          <a:prstGeom prst="rect">
            <a:avLst/>
          </a:prstGeom>
        </p:spPr>
        <p:txBody>
          <a:bodyPr rtlCol="0">
            <a:noAutofit/>
          </a:bodyPr>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algn="just" eaLnBrk="1" fontAlgn="auto" hangingPunct="1">
              <a:spcAft>
                <a:spcPts val="0"/>
              </a:spcAft>
              <a:defRPr/>
            </a:pPr>
            <a:r>
              <a:rPr lang="it-IT" sz="1800" kern="0" dirty="0" smtClean="0">
                <a:solidFill>
                  <a:schemeClr val="tx1"/>
                </a:solidFill>
              </a:rPr>
              <a:t>PRIMA VALUTAZIONE CLINICA  </a:t>
            </a:r>
            <a:r>
              <a:rPr lang="it-IT" sz="1800" b="0" kern="0" dirty="0" smtClean="0">
                <a:solidFill>
                  <a:schemeClr val="tx1"/>
                </a:solidFill>
              </a:rPr>
              <a:t>(età 5 anni)</a:t>
            </a:r>
          </a:p>
          <a:p>
            <a:pPr algn="just" eaLnBrk="1" fontAlgn="auto" hangingPunct="1">
              <a:spcAft>
                <a:spcPts val="0"/>
              </a:spcAft>
              <a:defRPr/>
            </a:pPr>
            <a:r>
              <a:rPr lang="it-IT" sz="1800" b="0" kern="0" dirty="0" smtClean="0">
                <a:solidFill>
                  <a:schemeClr val="tx1"/>
                </a:solidFill>
              </a:rPr>
              <a:t>Parametri </a:t>
            </a:r>
            <a:r>
              <a:rPr lang="it-IT" sz="1800" b="0" kern="0" dirty="0" err="1" smtClean="0">
                <a:solidFill>
                  <a:schemeClr val="tx1"/>
                </a:solidFill>
              </a:rPr>
              <a:t>auxometrici</a:t>
            </a:r>
            <a:r>
              <a:rPr lang="it-IT" sz="1800" b="0" kern="0" dirty="0" smtClean="0">
                <a:solidFill>
                  <a:schemeClr val="tx1"/>
                </a:solidFill>
              </a:rPr>
              <a:t>: nella norma per l’età</a:t>
            </a:r>
          </a:p>
          <a:p>
            <a:pPr algn="just" eaLnBrk="1" fontAlgn="auto" hangingPunct="1">
              <a:spcAft>
                <a:spcPts val="0"/>
              </a:spcAft>
              <a:defRPr/>
            </a:pPr>
            <a:endParaRPr lang="it-IT" sz="1800" b="0" kern="0" dirty="0" smtClean="0">
              <a:solidFill>
                <a:schemeClr val="tx1"/>
              </a:solidFill>
            </a:endParaRPr>
          </a:p>
          <a:p>
            <a:pPr algn="just" eaLnBrk="1" fontAlgn="auto" hangingPunct="1">
              <a:spcAft>
                <a:spcPts val="0"/>
              </a:spcAft>
              <a:defRPr/>
            </a:pPr>
            <a:r>
              <a:rPr lang="it-IT" sz="1800" b="0" kern="0" dirty="0" smtClean="0">
                <a:solidFill>
                  <a:schemeClr val="tx1"/>
                </a:solidFill>
              </a:rPr>
              <a:t>Dismorfismi facciali: ritardo del linguaggio, disturbo del sonno, disturbo del comportamento, facies con rime palpebrali strette, ciglia lunghe, naso tubulare, labbro superiore ben disegnato, padiglioni auricolari con elice spesso ripiegato, ipoacusia trasmissiva bilaterale cronica. Anamnesi familiare: mamma con m. di </a:t>
            </a:r>
            <a:r>
              <a:rPr lang="it-IT" sz="1800" b="0" kern="0" dirty="0" err="1" smtClean="0">
                <a:solidFill>
                  <a:schemeClr val="tx1"/>
                </a:solidFill>
              </a:rPr>
              <a:t>Chron</a:t>
            </a:r>
            <a:r>
              <a:rPr lang="it-IT" sz="1800" b="0" kern="0" dirty="0" smtClean="0">
                <a:solidFill>
                  <a:schemeClr val="tx1"/>
                </a:solidFill>
              </a:rPr>
              <a:t>. Recidiva in corso di gravidanza, terapia farmacologica</a:t>
            </a:r>
          </a:p>
          <a:p>
            <a:pPr algn="just" eaLnBrk="1" fontAlgn="auto" hangingPunct="1">
              <a:spcAft>
                <a:spcPts val="0"/>
              </a:spcAft>
              <a:defRPr/>
            </a:pPr>
            <a:endParaRPr lang="it-IT" sz="1800" b="0" kern="0" dirty="0" smtClean="0">
              <a:solidFill>
                <a:schemeClr val="tx1"/>
              </a:solidFill>
            </a:endParaRPr>
          </a:p>
          <a:p>
            <a:pPr marL="0" lvl="0" indent="0" algn="just" eaLnBrk="1" fontAlgn="auto" hangingPunct="1">
              <a:spcAft>
                <a:spcPts val="0"/>
              </a:spcAft>
              <a:buNone/>
              <a:defRPr/>
            </a:pPr>
            <a:r>
              <a:rPr lang="it-IT" sz="1800" kern="0" dirty="0">
                <a:solidFill>
                  <a:prstClr val="black"/>
                </a:solidFill>
              </a:rPr>
              <a:t>Esami di laboratorio e strumentali effettuati </a:t>
            </a:r>
            <a:endParaRPr lang="it-IT" sz="1800" b="0" kern="0" dirty="0">
              <a:solidFill>
                <a:prstClr val="black"/>
              </a:solidFill>
            </a:endParaRPr>
          </a:p>
          <a:p>
            <a:pPr marL="0" lvl="0" indent="0" algn="just" eaLnBrk="1" fontAlgn="auto" hangingPunct="1">
              <a:spcAft>
                <a:spcPts val="0"/>
              </a:spcAft>
              <a:buNone/>
              <a:defRPr/>
            </a:pPr>
            <a:r>
              <a:rPr lang="it-IT" sz="1800" b="0" kern="0" dirty="0">
                <a:solidFill>
                  <a:prstClr val="black"/>
                </a:solidFill>
              </a:rPr>
              <a:t>- Emocromo con formula leucocitaria </a:t>
            </a:r>
          </a:p>
          <a:p>
            <a:pPr marL="0" lvl="0" indent="0" algn="just" eaLnBrk="1" fontAlgn="auto" hangingPunct="1">
              <a:spcAft>
                <a:spcPts val="0"/>
              </a:spcAft>
              <a:buNone/>
              <a:defRPr/>
            </a:pPr>
            <a:r>
              <a:rPr lang="it-IT" sz="1800" b="0" kern="0" dirty="0">
                <a:solidFill>
                  <a:prstClr val="black"/>
                </a:solidFill>
              </a:rPr>
              <a:t>- glicemia, azotemia, creatinina, Na, K, Ca, colesterolo, trigliceridi, </a:t>
            </a:r>
            <a:r>
              <a:rPr lang="it-IT" sz="1800" b="0" kern="0" dirty="0" err="1">
                <a:solidFill>
                  <a:prstClr val="black"/>
                </a:solidFill>
              </a:rPr>
              <a:t>protidemia</a:t>
            </a:r>
            <a:r>
              <a:rPr lang="it-IT" sz="1800" b="0" kern="0" dirty="0">
                <a:solidFill>
                  <a:prstClr val="black"/>
                </a:solidFill>
              </a:rPr>
              <a:t> tot, albumina, bilirubina totale, gamma GT, </a:t>
            </a:r>
            <a:r>
              <a:rPr lang="it-IT" sz="1800" b="0" kern="0" dirty="0" err="1">
                <a:solidFill>
                  <a:prstClr val="black"/>
                </a:solidFill>
              </a:rPr>
              <a:t>sideremia</a:t>
            </a:r>
            <a:r>
              <a:rPr lang="it-IT" sz="1800" b="0" kern="0" dirty="0">
                <a:solidFill>
                  <a:prstClr val="black"/>
                </a:solidFill>
              </a:rPr>
              <a:t>, ferritina, CK</a:t>
            </a:r>
          </a:p>
          <a:p>
            <a:pPr marL="0" lvl="0" indent="0" algn="just" eaLnBrk="1" fontAlgn="auto" hangingPunct="1">
              <a:spcAft>
                <a:spcPts val="0"/>
              </a:spcAft>
              <a:buNone/>
              <a:defRPr/>
            </a:pPr>
            <a:r>
              <a:rPr lang="it-IT" sz="1800" b="0" kern="0" dirty="0">
                <a:solidFill>
                  <a:prstClr val="black"/>
                </a:solidFill>
              </a:rPr>
              <a:t>- Funzionalità tiroidea tutti normali</a:t>
            </a:r>
            <a:endParaRPr lang="it-IT" sz="1800" b="0" kern="0" dirty="0">
              <a:solidFill>
                <a:prstClr val="black">
                  <a:tint val="75000"/>
                </a:prstClr>
              </a:solidFill>
            </a:endParaRPr>
          </a:p>
          <a:p>
            <a:pPr marL="0" lvl="0" indent="0" algn="just" eaLnBrk="1" fontAlgn="auto" hangingPunct="1">
              <a:spcAft>
                <a:spcPts val="0"/>
              </a:spcAft>
              <a:buNone/>
              <a:defRPr/>
            </a:pPr>
            <a:r>
              <a:rPr lang="it-IT" sz="1800" b="0" kern="0" dirty="0">
                <a:solidFill>
                  <a:prstClr val="black"/>
                </a:solidFill>
              </a:rPr>
              <a:t>- Valutazione ORL e audiometrica: ipoacusia lieve bilaterale, otopatia </a:t>
            </a:r>
            <a:r>
              <a:rPr lang="it-IT" sz="1800" b="0" kern="0" dirty="0" err="1">
                <a:solidFill>
                  <a:prstClr val="black"/>
                </a:solidFill>
              </a:rPr>
              <a:t>mucogelatinosa</a:t>
            </a:r>
            <a:r>
              <a:rPr lang="it-IT" sz="1800" b="0" kern="0" dirty="0">
                <a:solidFill>
                  <a:prstClr val="black"/>
                </a:solidFill>
              </a:rPr>
              <a:t>, drenaggio</a:t>
            </a:r>
          </a:p>
          <a:p>
            <a:pPr marL="0" lvl="0" indent="0" algn="just" eaLnBrk="1" fontAlgn="auto" hangingPunct="1">
              <a:spcAft>
                <a:spcPts val="0"/>
              </a:spcAft>
              <a:buNone/>
              <a:defRPr/>
            </a:pPr>
            <a:r>
              <a:rPr lang="it-IT" sz="1800" b="0" kern="0" dirty="0">
                <a:solidFill>
                  <a:prstClr val="black"/>
                </a:solidFill>
              </a:rPr>
              <a:t>- ECG: nella norma </a:t>
            </a:r>
          </a:p>
          <a:p>
            <a:pPr marL="0" lvl="0" indent="0" algn="just" eaLnBrk="1" fontAlgn="auto" hangingPunct="1">
              <a:spcAft>
                <a:spcPts val="0"/>
              </a:spcAft>
              <a:buNone/>
              <a:defRPr/>
            </a:pPr>
            <a:r>
              <a:rPr lang="it-IT" sz="1800" b="0" kern="0" dirty="0" smtClean="0">
                <a:solidFill>
                  <a:prstClr val="black"/>
                </a:solidFill>
              </a:rPr>
              <a:t>- Visita </a:t>
            </a:r>
            <a:r>
              <a:rPr lang="it-IT" sz="1800" b="0" kern="0" dirty="0">
                <a:solidFill>
                  <a:prstClr val="black"/>
                </a:solidFill>
              </a:rPr>
              <a:t>oculistica con esame del </a:t>
            </a:r>
            <a:r>
              <a:rPr lang="it-IT" sz="1800" b="0" kern="0" dirty="0" err="1">
                <a:solidFill>
                  <a:prstClr val="black"/>
                </a:solidFill>
              </a:rPr>
              <a:t>fundus</a:t>
            </a:r>
            <a:r>
              <a:rPr lang="it-IT" sz="1800" b="0" kern="0" dirty="0">
                <a:solidFill>
                  <a:prstClr val="black"/>
                </a:solidFill>
              </a:rPr>
              <a:t>: nella norma. </a:t>
            </a:r>
          </a:p>
          <a:p>
            <a:pPr marL="0" indent="0" algn="just" eaLnBrk="1" fontAlgn="auto" hangingPunct="1">
              <a:spcAft>
                <a:spcPts val="0"/>
              </a:spcAft>
              <a:buNone/>
              <a:defRPr/>
            </a:pPr>
            <a:r>
              <a:rPr lang="it-IT" sz="1800" b="0" kern="0" dirty="0" smtClean="0">
                <a:solidFill>
                  <a:schemeClr val="tx1"/>
                </a:solidFill>
              </a:rPr>
              <a:t> </a:t>
            </a:r>
          </a:p>
          <a:p>
            <a:pPr algn="just" eaLnBrk="1" fontAlgn="auto" hangingPunct="1">
              <a:spcAft>
                <a:spcPts val="0"/>
              </a:spcAft>
              <a:defRPr/>
            </a:pPr>
            <a:endParaRPr lang="it-IT" sz="1764" b="0" kern="0" dirty="0" smtClean="0">
              <a:solidFill>
                <a:schemeClr val="tx1"/>
              </a:solidFill>
            </a:endParaRPr>
          </a:p>
          <a:p>
            <a:pPr eaLnBrk="1" fontAlgn="auto" hangingPunct="1">
              <a:spcAft>
                <a:spcPts val="0"/>
              </a:spcAft>
              <a:defRPr/>
            </a:pPr>
            <a:endParaRPr lang="it-IT" sz="1764" b="0" kern="0" dirty="0"/>
          </a:p>
        </p:txBody>
      </p:sp>
    </p:spTree>
    <p:extLst>
      <p:ext uri="{BB962C8B-B14F-4D97-AF65-F5344CB8AC3E}">
        <p14:creationId xmlns:p14="http://schemas.microsoft.com/office/powerpoint/2010/main" val="3963615398"/>
      </p:ext>
    </p:extLst>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38607" y="287437"/>
            <a:ext cx="9075420" cy="6291594"/>
          </a:xfrm>
        </p:spPr>
        <p:txBody>
          <a:bodyPr/>
          <a:lstStyle/>
          <a:p>
            <a:pPr marL="0" indent="0" algn="just" eaLnBrk="1" fontAlgn="auto" hangingPunct="1">
              <a:spcAft>
                <a:spcPts val="0"/>
              </a:spcAft>
              <a:buNone/>
              <a:defRPr/>
            </a:pPr>
            <a:endParaRPr lang="it-IT" sz="1764" dirty="0">
              <a:solidFill>
                <a:prstClr val="black"/>
              </a:solidFill>
            </a:endParaRPr>
          </a:p>
          <a:p>
            <a:pPr marL="0" indent="0" algn="just" eaLnBrk="1" fontAlgn="auto" hangingPunct="1">
              <a:spcAft>
                <a:spcPts val="0"/>
              </a:spcAft>
              <a:buNone/>
              <a:defRPr/>
            </a:pPr>
            <a:r>
              <a:rPr lang="it-IT" sz="1800" b="1" u="sng" dirty="0">
                <a:solidFill>
                  <a:srgbClr val="0070C0"/>
                </a:solidFill>
              </a:rPr>
              <a:t>Valutazione NPI</a:t>
            </a:r>
            <a:r>
              <a:rPr lang="it-IT" sz="1800" b="1" dirty="0">
                <a:solidFill>
                  <a:srgbClr val="0070C0"/>
                </a:solidFill>
              </a:rPr>
              <a:t>: </a:t>
            </a:r>
            <a:r>
              <a:rPr lang="it-IT" sz="1800" dirty="0">
                <a:solidFill>
                  <a:schemeClr val="tx1"/>
                </a:solidFill>
              </a:rPr>
              <a:t>ritardo psicomotorio lieve, ritardo del linguaggio. Comportamento ipercinetico, oppositivo, </a:t>
            </a:r>
            <a:r>
              <a:rPr lang="it-IT" sz="1800" dirty="0" smtClean="0">
                <a:solidFill>
                  <a:schemeClr val="tx1"/>
                </a:solidFill>
              </a:rPr>
              <a:t>grave aggressività </a:t>
            </a:r>
            <a:r>
              <a:rPr lang="it-IT" sz="1800" dirty="0">
                <a:solidFill>
                  <a:schemeClr val="tx1"/>
                </a:solidFill>
              </a:rPr>
              <a:t>compulsiva dai 5 anni. Disturbo del sonno marcato inversione ritmo </a:t>
            </a:r>
            <a:r>
              <a:rPr lang="it-IT" sz="1800" dirty="0" smtClean="0">
                <a:solidFill>
                  <a:schemeClr val="tx1"/>
                </a:solidFill>
              </a:rPr>
              <a:t>s/v.</a:t>
            </a:r>
          </a:p>
          <a:p>
            <a:pPr marL="0" indent="0" algn="just" eaLnBrk="1" fontAlgn="auto" hangingPunct="1">
              <a:spcAft>
                <a:spcPts val="0"/>
              </a:spcAft>
              <a:buNone/>
              <a:defRPr/>
            </a:pPr>
            <a:endParaRPr lang="it-IT" sz="1800" dirty="0">
              <a:solidFill>
                <a:schemeClr val="tx1"/>
              </a:solidFill>
            </a:endParaRPr>
          </a:p>
          <a:p>
            <a:pPr algn="just" eaLnBrk="1" fontAlgn="auto" hangingPunct="1">
              <a:spcAft>
                <a:spcPts val="0"/>
              </a:spcAft>
              <a:buFontTx/>
              <a:buChar char="-"/>
              <a:defRPr/>
            </a:pPr>
            <a:r>
              <a:rPr lang="it-IT" sz="1800" b="1" dirty="0">
                <a:solidFill>
                  <a:schemeClr val="tx1"/>
                </a:solidFill>
              </a:rPr>
              <a:t>QI inferiore alla norma</a:t>
            </a:r>
            <a:r>
              <a:rPr lang="it-IT" sz="1800" dirty="0">
                <a:solidFill>
                  <a:schemeClr val="tx1"/>
                </a:solidFill>
              </a:rPr>
              <a:t>: QI Totale 75; Indice di Comprensione verbale 84; Indice di Ragionamento percettivo 85; Indice di Memoria di lavoro 76; Indice di Velocità di elaborazione 76. </a:t>
            </a:r>
          </a:p>
          <a:p>
            <a:pPr marL="0" indent="0" algn="just" eaLnBrk="1" fontAlgn="auto" hangingPunct="1">
              <a:spcAft>
                <a:spcPts val="0"/>
              </a:spcAft>
              <a:buNone/>
              <a:defRPr/>
            </a:pPr>
            <a:endParaRPr lang="it-IT" sz="1800" dirty="0" smtClean="0">
              <a:solidFill>
                <a:schemeClr val="tx1"/>
              </a:solidFill>
            </a:endParaRPr>
          </a:p>
          <a:p>
            <a:pPr marL="0" indent="0" eaLnBrk="1" fontAlgn="auto" hangingPunct="1">
              <a:spcAft>
                <a:spcPts val="0"/>
              </a:spcAft>
              <a:buNone/>
              <a:defRPr/>
            </a:pPr>
            <a:r>
              <a:rPr lang="it-IT" sz="1800" dirty="0" smtClean="0">
                <a:solidFill>
                  <a:schemeClr val="tx1"/>
                </a:solidFill>
              </a:rPr>
              <a:t>      </a:t>
            </a:r>
            <a:r>
              <a:rPr lang="it-IT" sz="1800" b="1" dirty="0" smtClean="0">
                <a:solidFill>
                  <a:schemeClr val="tx1"/>
                </a:solidFill>
              </a:rPr>
              <a:t>ABAS </a:t>
            </a:r>
            <a:r>
              <a:rPr lang="it-IT" sz="1800" b="1" dirty="0">
                <a:solidFill>
                  <a:schemeClr val="tx1"/>
                </a:solidFill>
              </a:rPr>
              <a:t>II </a:t>
            </a:r>
          </a:p>
          <a:p>
            <a:pPr eaLnBrk="1" fontAlgn="auto" hangingPunct="1">
              <a:spcAft>
                <a:spcPts val="0"/>
              </a:spcAft>
              <a:buFontTx/>
              <a:buChar char="-"/>
              <a:defRPr/>
            </a:pPr>
            <a:r>
              <a:rPr lang="it-IT" sz="1800" dirty="0" smtClean="0">
                <a:solidFill>
                  <a:schemeClr val="tx1"/>
                </a:solidFill>
              </a:rPr>
              <a:t>Dominio </a:t>
            </a:r>
            <a:r>
              <a:rPr lang="it-IT" sz="1800" dirty="0">
                <a:solidFill>
                  <a:schemeClr val="tx1"/>
                </a:solidFill>
              </a:rPr>
              <a:t>Generale di Funzionamento Adattivo: punteggio composito 72, 3°centile,</a:t>
            </a:r>
          </a:p>
          <a:p>
            <a:pPr algn="just" eaLnBrk="1" fontAlgn="auto" hangingPunct="1">
              <a:spcAft>
                <a:spcPts val="0"/>
              </a:spcAft>
              <a:buFontTx/>
              <a:buChar char="-"/>
              <a:defRPr/>
            </a:pPr>
            <a:r>
              <a:rPr lang="it-IT" sz="1800" dirty="0">
                <a:solidFill>
                  <a:schemeClr val="tx1"/>
                </a:solidFill>
              </a:rPr>
              <a:t>Dominio Concettuale: punteggio composito 78, </a:t>
            </a:r>
            <a:r>
              <a:rPr lang="it-IT" sz="1800" dirty="0" smtClean="0">
                <a:solidFill>
                  <a:schemeClr val="tx1"/>
                </a:solidFill>
              </a:rPr>
              <a:t>7°centile</a:t>
            </a:r>
            <a:r>
              <a:rPr lang="it-IT" sz="1800" dirty="0">
                <a:solidFill>
                  <a:schemeClr val="tx1"/>
                </a:solidFill>
              </a:rPr>
              <a:t>; </a:t>
            </a:r>
          </a:p>
          <a:p>
            <a:pPr algn="just" eaLnBrk="1" fontAlgn="auto" hangingPunct="1">
              <a:spcAft>
                <a:spcPts val="0"/>
              </a:spcAft>
              <a:buFontTx/>
              <a:buChar char="-"/>
              <a:defRPr/>
            </a:pPr>
            <a:r>
              <a:rPr lang="it-IT" sz="1800" dirty="0">
                <a:solidFill>
                  <a:schemeClr val="tx1"/>
                </a:solidFill>
              </a:rPr>
              <a:t>Dominio Sociale: punteggio composito 64, 1°centile</a:t>
            </a:r>
          </a:p>
          <a:p>
            <a:pPr algn="just" eaLnBrk="1" fontAlgn="auto" hangingPunct="1">
              <a:spcAft>
                <a:spcPts val="0"/>
              </a:spcAft>
              <a:buFontTx/>
              <a:buChar char="-"/>
              <a:defRPr/>
            </a:pPr>
            <a:r>
              <a:rPr lang="it-IT" sz="1800" dirty="0">
                <a:solidFill>
                  <a:schemeClr val="tx1"/>
                </a:solidFill>
              </a:rPr>
              <a:t>Dominio Pratico: punteggio composito 87, 19°centile, nella media per l’età cronologica di Mattia. </a:t>
            </a:r>
          </a:p>
          <a:p>
            <a:pPr algn="just" eaLnBrk="1" fontAlgn="auto" hangingPunct="1">
              <a:spcAft>
                <a:spcPts val="0"/>
              </a:spcAft>
              <a:buFontTx/>
              <a:buChar char="-"/>
              <a:defRPr/>
            </a:pPr>
            <a:endParaRPr lang="it-IT" sz="1800" dirty="0">
              <a:solidFill>
                <a:prstClr val="black"/>
              </a:solidFill>
            </a:endParaRPr>
          </a:p>
          <a:p>
            <a:pPr algn="just" eaLnBrk="1" fontAlgn="auto" hangingPunct="1">
              <a:spcAft>
                <a:spcPts val="0"/>
              </a:spcAft>
              <a:buFontTx/>
              <a:buChar char="-"/>
              <a:defRPr/>
            </a:pPr>
            <a:r>
              <a:rPr lang="it-IT" sz="1800" dirty="0">
                <a:solidFill>
                  <a:prstClr val="black"/>
                </a:solidFill>
              </a:rPr>
              <a:t>Avviato </a:t>
            </a:r>
            <a:r>
              <a:rPr lang="it-IT" sz="1800" dirty="0" err="1">
                <a:solidFill>
                  <a:prstClr val="black"/>
                </a:solidFill>
              </a:rPr>
              <a:t>Risperdal</a:t>
            </a:r>
            <a:r>
              <a:rPr lang="it-IT" sz="1800" dirty="0">
                <a:solidFill>
                  <a:prstClr val="black"/>
                </a:solidFill>
              </a:rPr>
              <a:t> e terapia comportamentale con risposta fluttuante, melatonina ad alto dosaggio con effetto positivo sul ritmo s/v ed avviato CGH ed eventuale studio gene RAI 1</a:t>
            </a:r>
          </a:p>
          <a:p>
            <a:pPr marL="0" indent="0" algn="just" eaLnBrk="1" fontAlgn="auto" hangingPunct="1">
              <a:spcAft>
                <a:spcPts val="0"/>
              </a:spcAft>
              <a:buNone/>
              <a:defRPr/>
            </a:pPr>
            <a:endParaRPr lang="it-IT" sz="1800" dirty="0"/>
          </a:p>
        </p:txBody>
      </p:sp>
    </p:spTree>
    <p:extLst>
      <p:ext uri="{BB962C8B-B14F-4D97-AF65-F5344CB8AC3E}">
        <p14:creationId xmlns:p14="http://schemas.microsoft.com/office/powerpoint/2010/main" val="3158740880"/>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2234" y="707466"/>
            <a:ext cx="9075420" cy="654520"/>
          </a:xfrm>
        </p:spPr>
        <p:txBody>
          <a:bodyPr/>
          <a:lstStyle/>
          <a:p>
            <a:pPr>
              <a:defRPr/>
            </a:pPr>
            <a:r>
              <a:rPr lang="it-IT" b="1" dirty="0" smtClean="0"/>
              <a:t>S. di Smith </a:t>
            </a:r>
            <a:r>
              <a:rPr lang="it-IT" b="1" dirty="0" err="1" smtClean="0"/>
              <a:t>Magenis</a:t>
            </a:r>
            <a:endParaRPr lang="it-IT" b="1" dirty="0"/>
          </a:p>
        </p:txBody>
      </p:sp>
      <p:pic>
        <p:nvPicPr>
          <p:cNvPr id="2140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19704" y="401837"/>
            <a:ext cx="4707525" cy="6731286"/>
          </a:xfrm>
        </p:spPr>
      </p:pic>
      <p:sp>
        <p:nvSpPr>
          <p:cNvPr id="214020" name="Rettangolo 6"/>
          <p:cNvSpPr>
            <a:spLocks noChangeArrowheads="1"/>
          </p:cNvSpPr>
          <p:nvPr/>
        </p:nvSpPr>
        <p:spPr bwMode="auto">
          <a:xfrm>
            <a:off x="1656522" y="6871161"/>
            <a:ext cx="5764696" cy="56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it-IT" altLang="it-IT" sz="1544" b="0" i="1" dirty="0" err="1">
                <a:solidFill>
                  <a:schemeClr val="bg1"/>
                </a:solidFill>
                <a:hlinkClick r:id="rId3" action="ppaction://hlinkfile"/>
              </a:rPr>
              <a:t>Edelman</a:t>
            </a:r>
            <a:r>
              <a:rPr lang="it-IT" altLang="it-IT" sz="1544" b="0" i="1" dirty="0">
                <a:solidFill>
                  <a:schemeClr val="bg1"/>
                </a:solidFill>
                <a:hlinkClick r:id="rId3" action="ppaction://hlinkfile"/>
              </a:rPr>
              <a:t> et al [2007]</a:t>
            </a:r>
            <a:r>
              <a:rPr lang="it-IT" altLang="it-IT" sz="1544" b="0" i="1" dirty="0">
                <a:solidFill>
                  <a:schemeClr val="bg1"/>
                </a:solidFill>
              </a:rPr>
              <a:t>, </a:t>
            </a:r>
            <a:r>
              <a:rPr lang="it-IT" altLang="it-IT" sz="1544" b="0" i="1" dirty="0">
                <a:solidFill>
                  <a:schemeClr val="bg1"/>
                </a:solidFill>
                <a:hlinkClick r:id="rId4" action="ppaction://hlinkfile"/>
              </a:rPr>
              <a:t>Smith et al [2007]</a:t>
            </a:r>
            <a:r>
              <a:rPr lang="it-IT" altLang="it-IT" sz="1544" b="0" i="1" dirty="0">
                <a:solidFill>
                  <a:schemeClr val="bg1"/>
                </a:solidFill>
              </a:rPr>
              <a:t>, </a:t>
            </a:r>
            <a:endParaRPr lang="it-IT" altLang="it-IT" sz="1544" b="0" i="1" dirty="0" smtClean="0">
              <a:solidFill>
                <a:schemeClr val="bg1"/>
              </a:solidFill>
            </a:endParaRPr>
          </a:p>
          <a:p>
            <a:pPr eaLnBrk="1" hangingPunct="1">
              <a:spcBef>
                <a:spcPct val="0"/>
              </a:spcBef>
              <a:buClrTx/>
              <a:buSzTx/>
              <a:buFontTx/>
              <a:buNone/>
            </a:pPr>
            <a:r>
              <a:rPr lang="it-IT" altLang="it-IT" sz="1544" b="0" i="1" dirty="0" smtClean="0">
                <a:solidFill>
                  <a:schemeClr val="bg1"/>
                </a:solidFill>
                <a:hlinkClick r:id="rId5" action="ppaction://hlinkfile"/>
              </a:rPr>
              <a:t>Smith </a:t>
            </a:r>
            <a:r>
              <a:rPr lang="it-IT" altLang="it-IT" sz="1544" b="0" i="1" dirty="0">
                <a:solidFill>
                  <a:schemeClr val="bg1"/>
                </a:solidFill>
                <a:hlinkClick r:id="rId5" action="ppaction://hlinkfile"/>
              </a:rPr>
              <a:t>&amp; </a:t>
            </a:r>
            <a:r>
              <a:rPr lang="it-IT" altLang="it-IT" sz="1544" b="0" i="1" dirty="0" err="1">
                <a:solidFill>
                  <a:schemeClr val="bg1"/>
                </a:solidFill>
                <a:hlinkClick r:id="rId5" action="ppaction://hlinkfile"/>
              </a:rPr>
              <a:t>Gropman</a:t>
            </a:r>
            <a:r>
              <a:rPr lang="it-IT" altLang="it-IT" sz="1544" b="0" i="1" dirty="0">
                <a:solidFill>
                  <a:schemeClr val="bg1"/>
                </a:solidFill>
                <a:hlinkClick r:id="rId5" action="ppaction://hlinkfile"/>
              </a:rPr>
              <a:t> [2010]</a:t>
            </a:r>
            <a:endParaRPr lang="it-IT" altLang="it-IT" sz="1544" b="0" i="1" dirty="0">
              <a:solidFill>
                <a:schemeClr val="bg1"/>
              </a:solidFill>
            </a:endParaRPr>
          </a:p>
        </p:txBody>
      </p:sp>
      <p:cxnSp>
        <p:nvCxnSpPr>
          <p:cNvPr id="6" name="Connettore 1 5"/>
          <p:cNvCxnSpPr/>
          <p:nvPr/>
        </p:nvCxnSpPr>
        <p:spPr bwMode="auto">
          <a:xfrm flipV="1">
            <a:off x="679714" y="1364975"/>
            <a:ext cx="4939990" cy="9842"/>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8516545"/>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contenuto 2"/>
          <p:cNvSpPr>
            <a:spLocks noGrp="1"/>
          </p:cNvSpPr>
          <p:nvPr>
            <p:ph idx="1"/>
          </p:nvPr>
        </p:nvSpPr>
        <p:spPr>
          <a:xfrm>
            <a:off x="723481" y="570533"/>
            <a:ext cx="9075420" cy="923330"/>
          </a:xfrm>
        </p:spPr>
        <p:txBody>
          <a:bodyPr/>
          <a:lstStyle/>
          <a:p>
            <a:pPr marL="0" indent="0" algn="just" eaLnBrk="1" hangingPunct="1">
              <a:buNone/>
            </a:pPr>
            <a:r>
              <a:rPr lang="it-IT" sz="1800" b="1" dirty="0" smtClean="0">
                <a:solidFill>
                  <a:srgbClr val="0070C0"/>
                </a:solidFill>
              </a:rPr>
              <a:t>Esito CGH</a:t>
            </a:r>
            <a:r>
              <a:rPr lang="it-IT" sz="1800" b="1" dirty="0">
                <a:solidFill>
                  <a:srgbClr val="0070C0"/>
                </a:solidFill>
              </a:rPr>
              <a:t>: </a:t>
            </a:r>
            <a:r>
              <a:rPr lang="it-IT" sz="1800" dirty="0" err="1">
                <a:solidFill>
                  <a:schemeClr val="tx1"/>
                </a:solidFill>
              </a:rPr>
              <a:t>Microduplicazione</a:t>
            </a:r>
            <a:r>
              <a:rPr lang="it-IT" sz="1800" dirty="0">
                <a:solidFill>
                  <a:schemeClr val="tx1"/>
                </a:solidFill>
              </a:rPr>
              <a:t> sul braccio lungo del cromosoma 7 (regione 7q11.22q11.23, estesa circa 2.1 Mb, non presente nei genitori e che configura la sindrome da </a:t>
            </a:r>
            <a:r>
              <a:rPr lang="it-IT" sz="1800" dirty="0" err="1">
                <a:solidFill>
                  <a:schemeClr val="tx1"/>
                </a:solidFill>
              </a:rPr>
              <a:t>microduplicazione</a:t>
            </a:r>
            <a:r>
              <a:rPr lang="it-IT" sz="1800" dirty="0">
                <a:solidFill>
                  <a:schemeClr val="tx1"/>
                </a:solidFill>
              </a:rPr>
              <a:t> 7q11.2q11.23 (</a:t>
            </a:r>
            <a:r>
              <a:rPr lang="it-IT" sz="1800" dirty="0" err="1">
                <a:solidFill>
                  <a:schemeClr val="tx1"/>
                </a:solidFill>
              </a:rPr>
              <a:t>Omim</a:t>
            </a:r>
            <a:r>
              <a:rPr lang="it-IT" sz="1800" dirty="0">
                <a:solidFill>
                  <a:schemeClr val="tx1"/>
                </a:solidFill>
              </a:rPr>
              <a:t> 609757).</a:t>
            </a:r>
            <a:endParaRPr lang="it-IT" altLang="it-IT" sz="1800" dirty="0">
              <a:solidFill>
                <a:schemeClr val="tx1"/>
              </a:solidFill>
            </a:endParaRPr>
          </a:p>
        </p:txBody>
      </p:sp>
      <p:pic>
        <p:nvPicPr>
          <p:cNvPr id="2" name="Immagine 1"/>
          <p:cNvPicPr>
            <a:picLocks noChangeAspect="1"/>
          </p:cNvPicPr>
          <p:nvPr/>
        </p:nvPicPr>
        <p:blipFill>
          <a:blip r:embed="rId2"/>
          <a:stretch>
            <a:fillRect/>
          </a:stretch>
        </p:blipFill>
        <p:spPr>
          <a:xfrm>
            <a:off x="818017" y="1478570"/>
            <a:ext cx="8980884" cy="5553394"/>
          </a:xfrm>
          <a:prstGeom prst="rect">
            <a:avLst/>
          </a:prstGeom>
        </p:spPr>
      </p:pic>
      <p:cxnSp>
        <p:nvCxnSpPr>
          <p:cNvPr id="4" name="Connettore 1 3"/>
          <p:cNvCxnSpPr/>
          <p:nvPr/>
        </p:nvCxnSpPr>
        <p:spPr bwMode="auto">
          <a:xfrm flipH="1">
            <a:off x="818018" y="4379628"/>
            <a:ext cx="7321641" cy="0"/>
          </a:xfrm>
          <a:prstGeom prst="line">
            <a:avLst/>
          </a:prstGeom>
          <a:noFill/>
          <a:ln w="9525" cap="flat" cmpd="sng" algn="ctr">
            <a:solidFill>
              <a:srgbClr val="FF0000"/>
            </a:solidFill>
            <a:prstDash val="solid"/>
            <a:round/>
            <a:headEnd type="none" w="med" len="med"/>
            <a:tailEnd type="none" w="med" len="med"/>
          </a:ln>
          <a:effectLst/>
        </p:spPr>
      </p:cxnSp>
      <p:cxnSp>
        <p:nvCxnSpPr>
          <p:cNvPr id="6" name="Connettore 1 5"/>
          <p:cNvCxnSpPr/>
          <p:nvPr/>
        </p:nvCxnSpPr>
        <p:spPr bwMode="auto">
          <a:xfrm flipH="1">
            <a:off x="5647349" y="4092454"/>
            <a:ext cx="3886395" cy="2500"/>
          </a:xfrm>
          <a:prstGeom prst="line">
            <a:avLst/>
          </a:prstGeom>
          <a:noFill/>
          <a:ln w="9525" cap="flat" cmpd="sng" algn="ctr">
            <a:solidFill>
              <a:srgbClr val="FF0000"/>
            </a:solidFill>
            <a:prstDash val="solid"/>
            <a:round/>
            <a:headEnd type="none" w="med" len="med"/>
            <a:tailEnd type="none" w="med" len="med"/>
          </a:ln>
          <a:effectLst/>
        </p:spPr>
      </p:cxnSp>
      <p:cxnSp>
        <p:nvCxnSpPr>
          <p:cNvPr id="9" name="Connettore 1 8"/>
          <p:cNvCxnSpPr/>
          <p:nvPr/>
        </p:nvCxnSpPr>
        <p:spPr bwMode="auto">
          <a:xfrm flipH="1">
            <a:off x="818017" y="4377128"/>
            <a:ext cx="5231565" cy="2500"/>
          </a:xfrm>
          <a:prstGeom prst="line">
            <a:avLst/>
          </a:prstGeom>
          <a:noFill/>
          <a:ln w="9525" cap="flat" cmpd="sng" algn="ctr">
            <a:solidFill>
              <a:srgbClr val="FF0000"/>
            </a:solidFill>
            <a:prstDash val="solid"/>
            <a:round/>
            <a:headEnd type="none" w="med" len="med"/>
            <a:tailEnd type="none" w="med" len="med"/>
          </a:ln>
          <a:effectLst/>
        </p:spPr>
      </p:cxnSp>
      <p:cxnSp>
        <p:nvCxnSpPr>
          <p:cNvPr id="11" name="Connettore 1 10"/>
          <p:cNvCxnSpPr/>
          <p:nvPr/>
        </p:nvCxnSpPr>
        <p:spPr bwMode="auto">
          <a:xfrm flipH="1">
            <a:off x="1839848" y="4931764"/>
            <a:ext cx="7959053" cy="19989"/>
          </a:xfrm>
          <a:prstGeom prst="line">
            <a:avLst/>
          </a:prstGeom>
          <a:noFill/>
          <a:ln w="9525" cap="flat" cmpd="sng" algn="ctr">
            <a:solidFill>
              <a:srgbClr val="FF0000"/>
            </a:solidFill>
            <a:prstDash val="solid"/>
            <a:round/>
            <a:headEnd type="none" w="med" len="med"/>
            <a:tailEnd type="none" w="med" len="med"/>
          </a:ln>
          <a:effectLst/>
        </p:spPr>
      </p:cxnSp>
      <p:cxnSp>
        <p:nvCxnSpPr>
          <p:cNvPr id="14" name="Connettore 1 13"/>
          <p:cNvCxnSpPr/>
          <p:nvPr/>
        </p:nvCxnSpPr>
        <p:spPr bwMode="auto">
          <a:xfrm flipH="1">
            <a:off x="818017" y="5216438"/>
            <a:ext cx="6542153" cy="22489"/>
          </a:xfrm>
          <a:prstGeom prst="line">
            <a:avLst/>
          </a:prstGeom>
          <a:noFill/>
          <a:ln w="9525" cap="flat" cmpd="sng" algn="ctr">
            <a:solidFill>
              <a:srgbClr val="FF0000"/>
            </a:solidFill>
            <a:prstDash val="solid"/>
            <a:round/>
            <a:headEnd type="none" w="med" len="med"/>
            <a:tailEnd type="none" w="med" len="med"/>
          </a:ln>
          <a:effectLst/>
        </p:spPr>
      </p:cxnSp>
      <p:cxnSp>
        <p:nvCxnSpPr>
          <p:cNvPr id="16" name="Connettore 1 15"/>
          <p:cNvCxnSpPr/>
          <p:nvPr/>
        </p:nvCxnSpPr>
        <p:spPr bwMode="auto">
          <a:xfrm flipH="1" flipV="1">
            <a:off x="2125384" y="5772252"/>
            <a:ext cx="7063586" cy="16310"/>
          </a:xfrm>
          <a:prstGeom prst="line">
            <a:avLst/>
          </a:prstGeom>
          <a:noFill/>
          <a:ln w="9525" cap="flat" cmpd="sng" algn="ctr">
            <a:solidFill>
              <a:srgbClr val="FF0000"/>
            </a:solidFill>
            <a:prstDash val="solid"/>
            <a:round/>
            <a:headEnd type="none" w="med" len="med"/>
            <a:tailEnd type="none" w="med" len="med"/>
          </a:ln>
          <a:effectLst/>
        </p:spPr>
      </p:cxnSp>
      <p:cxnSp>
        <p:nvCxnSpPr>
          <p:cNvPr id="19" name="Connettore 1 18"/>
          <p:cNvCxnSpPr/>
          <p:nvPr/>
        </p:nvCxnSpPr>
        <p:spPr bwMode="auto">
          <a:xfrm flipH="1" flipV="1">
            <a:off x="818016" y="6043116"/>
            <a:ext cx="8610797" cy="16310"/>
          </a:xfrm>
          <a:prstGeom prst="line">
            <a:avLst/>
          </a:prstGeom>
          <a:noFill/>
          <a:ln w="9525" cap="flat" cmpd="sng" algn="ctr">
            <a:solidFill>
              <a:srgbClr val="FF0000"/>
            </a:solidFill>
            <a:prstDash val="solid"/>
            <a:round/>
            <a:headEnd type="none" w="med" len="med"/>
            <a:tailEnd type="none" w="med" len="med"/>
          </a:ln>
          <a:effectLst/>
        </p:spPr>
      </p:cxnSp>
      <p:cxnSp>
        <p:nvCxnSpPr>
          <p:cNvPr id="21" name="Connettore 1 20"/>
          <p:cNvCxnSpPr/>
          <p:nvPr/>
        </p:nvCxnSpPr>
        <p:spPr bwMode="auto">
          <a:xfrm flipH="1">
            <a:off x="947045" y="6359090"/>
            <a:ext cx="3142048" cy="17618"/>
          </a:xfrm>
          <a:prstGeom prst="line">
            <a:avLst/>
          </a:prstGeom>
          <a:no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56135602"/>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a:xfrm>
            <a:off x="807396" y="2828090"/>
            <a:ext cx="9231026" cy="3046988"/>
          </a:xfrm>
        </p:spPr>
        <p:txBody>
          <a:bodyPr/>
          <a:lstStyle/>
          <a:p>
            <a:r>
              <a:rPr lang="it-IT" altLang="it-IT" sz="2000" dirty="0">
                <a:solidFill>
                  <a:schemeClr val="tx1"/>
                </a:solidFill>
                <a:latin typeface="RotisSemiSerif"/>
                <a:cs typeface="Times New Roman" panose="02020603050405020304" pitchFamily="18" charset="0"/>
              </a:rPr>
              <a:t>La prevalenza di disturbi psichiatrici nei soggetti con </a:t>
            </a:r>
            <a:r>
              <a:rPr lang="it-IT" altLang="it-IT" sz="2000" dirty="0" smtClean="0">
                <a:solidFill>
                  <a:schemeClr val="tx1"/>
                </a:solidFill>
                <a:latin typeface="RotisSemiSerif"/>
                <a:cs typeface="Times New Roman" panose="02020603050405020304" pitchFamily="18" charset="0"/>
              </a:rPr>
              <a:t>DI tra il 20 e il 35%, da 3 a 5 </a:t>
            </a:r>
            <a:r>
              <a:rPr lang="it-IT" altLang="it-IT" sz="2000" b="1" i="1" dirty="0" smtClean="0">
                <a:solidFill>
                  <a:schemeClr val="tx1"/>
                </a:solidFill>
                <a:latin typeface="RotisSemiSerif"/>
                <a:cs typeface="Times New Roman" panose="02020603050405020304" pitchFamily="18" charset="0"/>
              </a:rPr>
              <a:t>volte</a:t>
            </a:r>
            <a:r>
              <a:rPr lang="it-IT" altLang="it-IT" sz="2000" dirty="0" smtClean="0">
                <a:solidFill>
                  <a:schemeClr val="tx1"/>
                </a:solidFill>
                <a:latin typeface="RotisSemiSerif"/>
                <a:cs typeface="Times New Roman" panose="02020603050405020304" pitchFamily="18" charset="0"/>
              </a:rPr>
              <a:t> </a:t>
            </a:r>
            <a:r>
              <a:rPr lang="it-IT" altLang="it-IT" sz="2000" dirty="0">
                <a:solidFill>
                  <a:schemeClr val="tx1"/>
                </a:solidFill>
                <a:latin typeface="RotisSemiSerif"/>
                <a:cs typeface="Times New Roman" panose="02020603050405020304" pitchFamily="18" charset="0"/>
              </a:rPr>
              <a:t>maggiore che nella popolazione </a:t>
            </a:r>
            <a:r>
              <a:rPr lang="it-IT" altLang="it-IT" sz="2000" dirty="0" smtClean="0">
                <a:solidFill>
                  <a:schemeClr val="tx1"/>
                </a:solidFill>
                <a:latin typeface="RotisSemiSerif"/>
                <a:cs typeface="Times New Roman" panose="02020603050405020304" pitchFamily="18" charset="0"/>
              </a:rPr>
              <a:t>generale</a:t>
            </a:r>
          </a:p>
          <a:p>
            <a:r>
              <a:rPr lang="it-IT" altLang="it-IT" sz="2000" dirty="0" smtClean="0">
                <a:solidFill>
                  <a:schemeClr val="tx1"/>
                </a:solidFill>
                <a:latin typeface="RotisSemiSerif"/>
                <a:cs typeface="Times New Roman" panose="02020603050405020304" pitchFamily="18" charset="0"/>
              </a:rPr>
              <a:t>Attenzione a cause organiche come apnee notturne, RGE o abusi fisici/sessuali, dolori cronici di </a:t>
            </a:r>
            <a:r>
              <a:rPr lang="it-IT" altLang="it-IT" sz="2000" dirty="0" err="1" smtClean="0">
                <a:solidFill>
                  <a:schemeClr val="tx1"/>
                </a:solidFill>
                <a:latin typeface="RotisSemiSerif"/>
                <a:cs typeface="Times New Roman" panose="02020603050405020304" pitchFamily="18" charset="0"/>
              </a:rPr>
              <a:t>ndd</a:t>
            </a:r>
            <a:endParaRPr lang="it-IT" altLang="it-IT" sz="2000" dirty="0" smtClean="0">
              <a:solidFill>
                <a:schemeClr val="tx1"/>
              </a:solidFill>
              <a:latin typeface="RotisSemiSerif"/>
              <a:cs typeface="Times New Roman" panose="02020603050405020304" pitchFamily="18" charset="0"/>
            </a:endParaRPr>
          </a:p>
          <a:p>
            <a:r>
              <a:rPr lang="it-IT" altLang="it-IT" sz="2000" dirty="0" smtClean="0">
                <a:solidFill>
                  <a:schemeClr val="tx1"/>
                </a:solidFill>
                <a:latin typeface="RotisSemiSerif"/>
                <a:cs typeface="Times New Roman" panose="02020603050405020304" pitchFamily="18" charset="0"/>
              </a:rPr>
              <a:t>Link cronologico tra esordio/peggioramento dei sintomi ed avvio di terapie farmacologiche (benzodiazepine, SSRI)</a:t>
            </a:r>
          </a:p>
          <a:p>
            <a:r>
              <a:rPr lang="it-IT" altLang="it-IT" sz="2000" dirty="0" smtClean="0">
                <a:solidFill>
                  <a:schemeClr val="tx1"/>
                </a:solidFill>
                <a:latin typeface="RotisSemiSerif"/>
                <a:cs typeface="Times New Roman" panose="02020603050405020304" pitchFamily="18" charset="0"/>
              </a:rPr>
              <a:t>I più comuni sono ADHD (tra il 9 ed 16%), ASD, disturbi depressivi e bipolare, disturbi d’ansia, disturbo del controllo degli impulsi, disturbi del sonno</a:t>
            </a:r>
            <a:endParaRPr lang="it-IT" altLang="it-IT" sz="2000" dirty="0">
              <a:solidFill>
                <a:schemeClr val="tx1"/>
              </a:solidFill>
              <a:latin typeface="RotisSemiSerif"/>
              <a:cs typeface="Times New Roman" panose="02020603050405020304" pitchFamily="18" charset="0"/>
            </a:endParaRPr>
          </a:p>
        </p:txBody>
      </p:sp>
      <p:pic>
        <p:nvPicPr>
          <p:cNvPr id="3" name="Immagine 2"/>
          <p:cNvPicPr>
            <a:picLocks noChangeAspect="1"/>
          </p:cNvPicPr>
          <p:nvPr/>
        </p:nvPicPr>
        <p:blipFill>
          <a:blip r:embed="rId3"/>
          <a:stretch>
            <a:fillRect/>
          </a:stretch>
        </p:blipFill>
        <p:spPr>
          <a:xfrm>
            <a:off x="1440522" y="381089"/>
            <a:ext cx="7853380" cy="2219325"/>
          </a:xfrm>
          <a:prstGeom prst="rect">
            <a:avLst/>
          </a:prstGeom>
        </p:spPr>
      </p:pic>
    </p:spTree>
    <p:extLst>
      <p:ext uri="{BB962C8B-B14F-4D97-AF65-F5344CB8AC3E}">
        <p14:creationId xmlns:p14="http://schemas.microsoft.com/office/powerpoint/2010/main" val="2758831343"/>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idx="1"/>
          </p:nvPr>
        </p:nvSpPr>
        <p:spPr>
          <a:xfrm>
            <a:off x="1158064" y="1197105"/>
            <a:ext cx="8597900" cy="2062103"/>
          </a:xfrm>
        </p:spPr>
        <p:txBody>
          <a:bodyPr/>
          <a:lstStyle/>
          <a:p>
            <a:pPr>
              <a:lnSpc>
                <a:spcPct val="90000"/>
              </a:lnSpc>
            </a:pPr>
            <a:r>
              <a:rPr lang="it-IT" altLang="it-IT" sz="1600" dirty="0" smtClean="0">
                <a:solidFill>
                  <a:schemeClr val="tx1"/>
                </a:solidFill>
                <a:latin typeface="RotisSemiSerif"/>
                <a:cs typeface="Times New Roman" panose="02020603050405020304" pitchFamily="18" charset="0"/>
              </a:rPr>
              <a:t>3 su 4 dei soggetti con ID vanno incontro nella vita a trattamento con antipsicotici e un terzo di questi per trattare comportamenti problema (</a:t>
            </a:r>
            <a:r>
              <a:rPr lang="it-IT" altLang="it-IT" sz="1600" dirty="0" err="1" smtClean="0">
                <a:solidFill>
                  <a:schemeClr val="tx1"/>
                </a:solidFill>
                <a:latin typeface="RotisSemiSerif"/>
                <a:cs typeface="Times New Roman" panose="02020603050405020304" pitchFamily="18" charset="0"/>
              </a:rPr>
              <a:t>Griffhits</a:t>
            </a:r>
            <a:r>
              <a:rPr lang="it-IT" altLang="it-IT" sz="1600" dirty="0">
                <a:solidFill>
                  <a:schemeClr val="tx1"/>
                </a:solidFill>
                <a:latin typeface="RotisSemiSerif"/>
                <a:cs typeface="Times New Roman" panose="02020603050405020304" pitchFamily="18" charset="0"/>
              </a:rPr>
              <a:t> </a:t>
            </a:r>
            <a:r>
              <a:rPr lang="it-IT" altLang="it-IT" sz="1600" dirty="0" smtClean="0">
                <a:solidFill>
                  <a:schemeClr val="tx1"/>
                </a:solidFill>
                <a:latin typeface="RotisSemiSerif"/>
                <a:cs typeface="Times New Roman" panose="02020603050405020304" pitchFamily="18" charset="0"/>
              </a:rPr>
              <a:t>et al.,2012)</a:t>
            </a:r>
          </a:p>
          <a:p>
            <a:pPr>
              <a:lnSpc>
                <a:spcPct val="90000"/>
              </a:lnSpc>
            </a:pPr>
            <a:r>
              <a:rPr lang="it-IT" altLang="it-IT" sz="1600" dirty="0" smtClean="0">
                <a:solidFill>
                  <a:schemeClr val="tx1"/>
                </a:solidFill>
                <a:latin typeface="RotisSemiSerif"/>
                <a:cs typeface="Times New Roman" panose="02020603050405020304" pitchFamily="18" charset="0"/>
              </a:rPr>
              <a:t>Le procedure di valutazione sono quelle abitualmente utilizzate per soggetti senza disabilità intellettiva</a:t>
            </a:r>
          </a:p>
          <a:p>
            <a:pPr>
              <a:lnSpc>
                <a:spcPct val="90000"/>
              </a:lnSpc>
            </a:pPr>
            <a:r>
              <a:rPr lang="it-IT" altLang="it-IT" sz="1600" dirty="0" smtClean="0">
                <a:solidFill>
                  <a:schemeClr val="tx1"/>
                </a:solidFill>
                <a:latin typeface="RotisSemiSerif"/>
                <a:cs typeface="Times New Roman" panose="02020603050405020304" pitchFamily="18" charset="0"/>
              </a:rPr>
              <a:t>Possono richiedere variazioni per disturbi associati (disturbi comunicativi, ASD, deficit sensoriali) o RM grave</a:t>
            </a:r>
          </a:p>
          <a:p>
            <a:pPr>
              <a:lnSpc>
                <a:spcPct val="90000"/>
              </a:lnSpc>
            </a:pPr>
            <a:r>
              <a:rPr lang="it-IT" altLang="it-IT" sz="1600" dirty="0" smtClean="0">
                <a:solidFill>
                  <a:schemeClr val="tx1"/>
                </a:solidFill>
                <a:latin typeface="RotisSemiSerif"/>
                <a:cs typeface="Times New Roman" panose="02020603050405020304" pitchFamily="18" charset="0"/>
              </a:rPr>
              <a:t>Raccomandate osservazioni comportamentali e informazioni da </a:t>
            </a:r>
            <a:r>
              <a:rPr lang="it-IT" altLang="it-IT" sz="1600" dirty="0" err="1" smtClean="0">
                <a:solidFill>
                  <a:schemeClr val="tx1"/>
                </a:solidFill>
                <a:latin typeface="RotisSemiSerif"/>
                <a:cs typeface="Times New Roman" panose="02020603050405020304" pitchFamily="18" charset="0"/>
              </a:rPr>
              <a:t>caregiver</a:t>
            </a:r>
            <a:endParaRPr lang="it-IT" altLang="it-IT" sz="1600" dirty="0" smtClean="0">
              <a:solidFill>
                <a:schemeClr val="tx1"/>
              </a:solidFill>
              <a:latin typeface="RotisSemiSerif"/>
              <a:cs typeface="Times New Roman" panose="02020603050405020304" pitchFamily="18" charset="0"/>
            </a:endParaRPr>
          </a:p>
          <a:p>
            <a:pPr>
              <a:lnSpc>
                <a:spcPct val="90000"/>
              </a:lnSpc>
            </a:pPr>
            <a:endParaRPr lang="it-IT" altLang="it-IT" sz="1600" dirty="0">
              <a:solidFill>
                <a:schemeClr val="tx1"/>
              </a:solidFill>
              <a:latin typeface="Times New Roman" panose="02020603050405020304" pitchFamily="18" charset="0"/>
              <a:cs typeface="Times New Roman" panose="02020603050405020304" pitchFamily="18" charset="0"/>
            </a:endParaRPr>
          </a:p>
        </p:txBody>
      </p:sp>
      <p:sp>
        <p:nvSpPr>
          <p:cNvPr id="5" name="Titolo 4"/>
          <p:cNvSpPr txBox="1">
            <a:spLocks noGrp="1"/>
          </p:cNvSpPr>
          <p:nvPr>
            <p:ph type="title"/>
          </p:nvPr>
        </p:nvSpPr>
        <p:spPr>
          <a:xfrm>
            <a:off x="1330325" y="456886"/>
            <a:ext cx="8597900" cy="531409"/>
          </a:xfrm>
          <a:prstGeom prst="rect">
            <a:avLst/>
          </a:prstGeom>
          <a:noFill/>
        </p:spPr>
        <p:txBody>
          <a:bodyPr wrap="square" rtlCol="0">
            <a:spAutoFit/>
          </a:bodyPr>
          <a:lstStyle/>
          <a:p>
            <a:pPr algn="ctr"/>
            <a:r>
              <a:rPr lang="it-IT" sz="2800" b="1" dirty="0" smtClean="0">
                <a:solidFill>
                  <a:srgbClr val="0070C0"/>
                </a:solidFill>
                <a:latin typeface="+mn-lt"/>
              </a:rPr>
              <a:t>COMORBIDITA’ PSICHIATRICA</a:t>
            </a:r>
            <a:endParaRPr lang="it-IT" sz="2800" b="1" dirty="0">
              <a:solidFill>
                <a:srgbClr val="0070C0"/>
              </a:solidFill>
              <a:latin typeface="+mn-lt"/>
            </a:endParaRPr>
          </a:p>
        </p:txBody>
      </p:sp>
      <p:sp>
        <p:nvSpPr>
          <p:cNvPr id="2" name="Rettangolo 1"/>
          <p:cNvSpPr/>
          <p:nvPr/>
        </p:nvSpPr>
        <p:spPr>
          <a:xfrm>
            <a:off x="3410588" y="3468020"/>
            <a:ext cx="4092852" cy="523220"/>
          </a:xfrm>
          <a:prstGeom prst="rect">
            <a:avLst/>
          </a:prstGeom>
        </p:spPr>
        <p:txBody>
          <a:bodyPr wrap="none">
            <a:spAutoFit/>
          </a:bodyPr>
          <a:lstStyle/>
          <a:p>
            <a:r>
              <a:rPr lang="it-IT" sz="2800" dirty="0">
                <a:solidFill>
                  <a:srgbClr val="0070C0"/>
                </a:solidFill>
                <a:latin typeface="RotisSemiSerif"/>
                <a:cs typeface="Times New Roman" panose="02020603050405020304" pitchFamily="18" charset="0"/>
              </a:rPr>
              <a:t>PROBLEMI ASSOCIATI</a:t>
            </a:r>
            <a:endParaRPr lang="it-IT" sz="2800" dirty="0">
              <a:solidFill>
                <a:srgbClr val="0070C0"/>
              </a:solidFill>
            </a:endParaRPr>
          </a:p>
        </p:txBody>
      </p:sp>
      <p:sp>
        <p:nvSpPr>
          <p:cNvPr id="3" name="Rettangolo 2"/>
          <p:cNvSpPr/>
          <p:nvPr/>
        </p:nvSpPr>
        <p:spPr>
          <a:xfrm>
            <a:off x="1007165" y="4127236"/>
            <a:ext cx="9175629" cy="2431435"/>
          </a:xfrm>
          <a:prstGeom prst="rect">
            <a:avLst/>
          </a:prstGeom>
        </p:spPr>
        <p:txBody>
          <a:bodyPr wrap="square">
            <a:spAutoFit/>
          </a:bodyPr>
          <a:lstStyle/>
          <a:p>
            <a:r>
              <a:rPr lang="en-US" sz="1600" b="0" dirty="0">
                <a:latin typeface="+mn-lt"/>
              </a:rPr>
              <a:t>Metilfenidato e ADHD in DI </a:t>
            </a:r>
          </a:p>
          <a:p>
            <a:r>
              <a:rPr lang="en-US" sz="1600" b="0" dirty="0" err="1">
                <a:latin typeface="+mn-lt"/>
              </a:rPr>
              <a:t>Efficacia</a:t>
            </a:r>
            <a:r>
              <a:rPr lang="en-US" sz="1600" b="0" dirty="0">
                <a:latin typeface="+mn-lt"/>
              </a:rPr>
              <a:t> </a:t>
            </a:r>
            <a:r>
              <a:rPr lang="en-US" sz="1600" b="0" dirty="0" err="1">
                <a:latin typeface="+mn-lt"/>
              </a:rPr>
              <a:t>tra</a:t>
            </a:r>
            <a:r>
              <a:rPr lang="en-US" sz="1600" b="0" dirty="0">
                <a:latin typeface="+mn-lt"/>
              </a:rPr>
              <a:t> </a:t>
            </a:r>
            <a:r>
              <a:rPr lang="en-US" sz="1600" b="0" dirty="0" err="1">
                <a:latin typeface="+mn-lt"/>
              </a:rPr>
              <a:t>il</a:t>
            </a:r>
            <a:r>
              <a:rPr lang="en-US" sz="1600" b="0" dirty="0">
                <a:latin typeface="+mn-lt"/>
              </a:rPr>
              <a:t> 40% </a:t>
            </a:r>
            <a:r>
              <a:rPr lang="en-US" sz="1600" b="0" dirty="0" err="1">
                <a:latin typeface="+mn-lt"/>
              </a:rPr>
              <a:t>ed</a:t>
            </a:r>
            <a:r>
              <a:rPr lang="en-US" sz="1600" b="0" dirty="0">
                <a:latin typeface="+mn-lt"/>
              </a:rPr>
              <a:t> </a:t>
            </a:r>
            <a:r>
              <a:rPr lang="en-US" sz="1600" b="0" dirty="0" err="1">
                <a:latin typeface="+mn-lt"/>
              </a:rPr>
              <a:t>il</a:t>
            </a:r>
            <a:r>
              <a:rPr lang="en-US" sz="1600" b="0" dirty="0">
                <a:latin typeface="+mn-lt"/>
              </a:rPr>
              <a:t> 66% </a:t>
            </a:r>
            <a:r>
              <a:rPr lang="en-US" sz="1600" b="0" dirty="0" err="1">
                <a:latin typeface="+mn-lt"/>
              </a:rPr>
              <a:t>nella</a:t>
            </a:r>
            <a:r>
              <a:rPr lang="en-US" sz="1600" b="0" dirty="0">
                <a:latin typeface="+mn-lt"/>
              </a:rPr>
              <a:t> </a:t>
            </a:r>
            <a:r>
              <a:rPr lang="en-US" sz="1600" b="0" dirty="0" err="1">
                <a:latin typeface="+mn-lt"/>
              </a:rPr>
              <a:t>popolazione</a:t>
            </a:r>
            <a:r>
              <a:rPr lang="en-US" sz="1600" b="0" dirty="0">
                <a:latin typeface="+mn-lt"/>
              </a:rPr>
              <a:t> con with ID, versus 77% </a:t>
            </a:r>
            <a:r>
              <a:rPr lang="en-US" sz="1600" b="0" dirty="0" err="1">
                <a:latin typeface="+mn-lt"/>
              </a:rPr>
              <a:t>nella</a:t>
            </a:r>
            <a:r>
              <a:rPr lang="en-US" sz="1600" b="0" dirty="0">
                <a:latin typeface="+mn-lt"/>
              </a:rPr>
              <a:t> </a:t>
            </a:r>
            <a:r>
              <a:rPr lang="en-US" sz="1600" b="0" dirty="0" err="1">
                <a:latin typeface="+mn-lt"/>
              </a:rPr>
              <a:t>popolazione</a:t>
            </a:r>
            <a:r>
              <a:rPr lang="en-US" sz="1600" b="0" dirty="0">
                <a:latin typeface="+mn-lt"/>
              </a:rPr>
              <a:t> </a:t>
            </a:r>
            <a:r>
              <a:rPr lang="en-US" sz="1600" b="0" dirty="0" err="1">
                <a:latin typeface="+mn-lt"/>
              </a:rPr>
              <a:t>senza</a:t>
            </a:r>
            <a:r>
              <a:rPr lang="en-US" sz="1600" b="0" dirty="0">
                <a:latin typeface="+mn-lt"/>
              </a:rPr>
              <a:t> ID (</a:t>
            </a:r>
            <a:r>
              <a:rPr lang="it-IT" sz="1600" b="0" dirty="0" err="1">
                <a:latin typeface="+mn-lt"/>
              </a:rPr>
              <a:t>Handen</a:t>
            </a:r>
            <a:r>
              <a:rPr lang="it-IT" sz="1600" b="0" dirty="0">
                <a:latin typeface="+mn-lt"/>
              </a:rPr>
              <a:t> and </a:t>
            </a:r>
            <a:r>
              <a:rPr lang="it-IT" sz="1600" b="0" dirty="0" err="1">
                <a:latin typeface="+mn-lt"/>
              </a:rPr>
              <a:t>Gilchrist</a:t>
            </a:r>
            <a:r>
              <a:rPr lang="it-IT" sz="1600" b="0" dirty="0">
                <a:latin typeface="+mn-lt"/>
              </a:rPr>
              <a:t> 2006; </a:t>
            </a:r>
            <a:r>
              <a:rPr lang="it-IT" sz="1600" b="0" dirty="0" err="1">
                <a:latin typeface="+mn-lt"/>
              </a:rPr>
              <a:t>Simonoff</a:t>
            </a:r>
            <a:r>
              <a:rPr lang="it-IT" sz="1600" b="0" dirty="0">
                <a:latin typeface="+mn-lt"/>
              </a:rPr>
              <a:t> et al., 2012</a:t>
            </a:r>
            <a:r>
              <a:rPr lang="en-US" sz="1600" b="0" dirty="0">
                <a:latin typeface="+mn-lt"/>
              </a:rPr>
              <a:t>)</a:t>
            </a:r>
          </a:p>
          <a:p>
            <a:r>
              <a:rPr lang="it-IT" altLang="it-IT" sz="1600" b="0" dirty="0">
                <a:latin typeface="+mn-lt"/>
                <a:cs typeface="Times New Roman" panose="02020603050405020304" pitchFamily="18" charset="0"/>
              </a:rPr>
              <a:t>Stereotipie (</a:t>
            </a:r>
            <a:r>
              <a:rPr lang="it-IT" altLang="it-IT" sz="1600" b="0" dirty="0" err="1">
                <a:latin typeface="+mn-lt"/>
                <a:cs typeface="Times New Roman" panose="02020603050405020304" pitchFamily="18" charset="0"/>
              </a:rPr>
              <a:t>flapping</a:t>
            </a:r>
            <a:r>
              <a:rPr lang="it-IT" altLang="it-IT" sz="1600" b="0" dirty="0">
                <a:latin typeface="+mn-lt"/>
                <a:cs typeface="Times New Roman" panose="02020603050405020304" pitchFamily="18" charset="0"/>
              </a:rPr>
              <a:t> </a:t>
            </a:r>
            <a:r>
              <a:rPr lang="it-IT" altLang="it-IT" sz="1600" b="0" dirty="0" err="1">
                <a:latin typeface="+mn-lt"/>
                <a:cs typeface="Times New Roman" panose="02020603050405020304" pitchFamily="18" charset="0"/>
              </a:rPr>
              <a:t>hands</a:t>
            </a:r>
            <a:r>
              <a:rPr lang="it-IT" altLang="it-IT" sz="1600" b="0" dirty="0">
                <a:latin typeface="+mn-lt"/>
                <a:cs typeface="Times New Roman" panose="02020603050405020304" pitchFamily="18" charset="0"/>
              </a:rPr>
              <a:t>, movimenti ripetitivi delle dita, girare su sé stessi, oscillare avanti ed indietro, smorfie facciali, toccarsi il viso e/o la testa, mordersi o leccare) con DI o IDD</a:t>
            </a:r>
          </a:p>
          <a:p>
            <a:r>
              <a:rPr lang="it-IT" altLang="it-IT" sz="1600" b="0" dirty="0">
                <a:latin typeface="+mn-lt"/>
                <a:cs typeface="Times New Roman" panose="02020603050405020304" pitchFamily="18" charset="0"/>
              </a:rPr>
              <a:t>Frequenza 18% con ID/IDD lieve e 31% con ID/IDD più gravi</a:t>
            </a:r>
          </a:p>
          <a:p>
            <a:r>
              <a:rPr lang="it-IT" altLang="it-IT" sz="1600" b="0" dirty="0">
                <a:latin typeface="+mn-lt"/>
                <a:cs typeface="Times New Roman" panose="02020603050405020304" pitchFamily="18" charset="0"/>
              </a:rPr>
              <a:t>La frequenza sale a 71% se </a:t>
            </a:r>
            <a:r>
              <a:rPr lang="it-IT" altLang="it-IT" sz="1600" b="0" dirty="0" err="1">
                <a:latin typeface="+mn-lt"/>
                <a:cs typeface="Times New Roman" panose="02020603050405020304" pitchFamily="18" charset="0"/>
              </a:rPr>
              <a:t>comorbità</a:t>
            </a:r>
            <a:r>
              <a:rPr lang="it-IT" altLang="it-IT" sz="1600" b="0" dirty="0">
                <a:latin typeface="+mn-lt"/>
                <a:cs typeface="Times New Roman" panose="02020603050405020304" pitchFamily="18" charset="0"/>
              </a:rPr>
              <a:t> con </a:t>
            </a:r>
            <a:r>
              <a:rPr lang="it-IT" altLang="it-IT" sz="1600" b="0" dirty="0" smtClean="0">
                <a:latin typeface="+mn-lt"/>
                <a:cs typeface="Times New Roman" panose="02020603050405020304" pitchFamily="18" charset="0"/>
              </a:rPr>
              <a:t>autismo (Goldman </a:t>
            </a:r>
            <a:r>
              <a:rPr lang="it-IT" altLang="it-IT" sz="1600" b="0" dirty="0">
                <a:latin typeface="+mn-lt"/>
                <a:cs typeface="Times New Roman" panose="02020603050405020304" pitchFamily="18" charset="0"/>
              </a:rPr>
              <a:t>et al., 2009)</a:t>
            </a:r>
          </a:p>
          <a:p>
            <a:endParaRPr lang="it-IT" altLang="it-IT" dirty="0"/>
          </a:p>
          <a:p>
            <a:endParaRPr lang="it-IT" altLang="it-IT" sz="1600" dirty="0"/>
          </a:p>
          <a:p>
            <a:endParaRPr lang="it-IT" altLang="it-IT" dirty="0"/>
          </a:p>
        </p:txBody>
      </p:sp>
      <p:cxnSp>
        <p:nvCxnSpPr>
          <p:cNvPr id="6" name="Connettore 1 5"/>
          <p:cNvCxnSpPr/>
          <p:nvPr/>
        </p:nvCxnSpPr>
        <p:spPr bwMode="auto">
          <a:xfrm>
            <a:off x="1158064" y="988295"/>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 name="Connettore 1 6"/>
          <p:cNvCxnSpPr/>
          <p:nvPr/>
        </p:nvCxnSpPr>
        <p:spPr bwMode="auto">
          <a:xfrm>
            <a:off x="1158064" y="3991240"/>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23887905"/>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46840" y="1465460"/>
            <a:ext cx="9085263" cy="4358116"/>
          </a:xfrm>
        </p:spPr>
        <p:txBody>
          <a:bodyPr/>
          <a:lstStyle/>
          <a:p>
            <a:pPr marL="342900" indent="-342900">
              <a:buFont typeface="Arial" panose="020B0604020202020204" pitchFamily="34" charset="0"/>
              <a:buChar char="•"/>
            </a:pP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Etero-Aggressività, aggressività verso oggetti,  </a:t>
            </a:r>
            <a:r>
              <a:rPr lang="it-IT" altLang="it-IT" sz="1800" dirty="0" err="1" smtClean="0">
                <a:solidFill>
                  <a:schemeClr val="tx1"/>
                </a:solidFill>
                <a:latin typeface="RotisSemiSerif"/>
                <a:ea typeface="ＭＳ Ｐゴシック" panose="020B0600070205080204" pitchFamily="34" charset="-128"/>
                <a:cs typeface="Times New Roman" panose="02020603050405020304" pitchFamily="18" charset="0"/>
              </a:rPr>
              <a:t>autoaggressività</a:t>
            </a:r>
            <a:endParaRPr lang="it-IT" altLang="it-IT" sz="1800" dirty="0">
              <a:solidFill>
                <a:schemeClr val="tx1"/>
              </a:solidFill>
              <a:latin typeface="RotisSemiSerif"/>
              <a:ea typeface="ＭＳ Ｐゴシック" panose="020B0600070205080204" pitchFamily="34" charset="-128"/>
              <a:cs typeface="Times New Roman" panose="02020603050405020304" pitchFamily="18" charset="0"/>
            </a:endParaRPr>
          </a:p>
          <a:p>
            <a:pPr marL="342900" indent="-342900">
              <a:buFont typeface="Arial" panose="020B0604020202020204" pitchFamily="34" charset="0"/>
              <a:buChar char="•"/>
            </a:pP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Comportamenti autolesivi (SIB): </a:t>
            </a:r>
            <a:r>
              <a:rPr lang="it-IT" altLang="it-IT" sz="1800" dirty="0">
                <a:solidFill>
                  <a:schemeClr val="tx1"/>
                </a:solidFill>
                <a:latin typeface="RotisSemiSerif"/>
                <a:ea typeface="ＭＳ Ｐゴシック" panose="020B0600070205080204" pitchFamily="34" charset="-128"/>
                <a:cs typeface="Times New Roman" panose="02020603050405020304" pitchFamily="18" charset="0"/>
              </a:rPr>
              <a:t>movimenti ripetitivi di arti o del capo che possono causare danno alla </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persona</a:t>
            </a:r>
          </a:p>
          <a:p>
            <a:pPr marL="342900" indent="-342900">
              <a:buFont typeface="Arial" panose="020B0604020202020204" pitchFamily="34" charset="0"/>
              <a:buChar char="•"/>
            </a:pP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Frequenza 4-24%, </a:t>
            </a:r>
            <a:r>
              <a:rPr lang="it-IT" altLang="it-IT" sz="1800" dirty="0">
                <a:solidFill>
                  <a:schemeClr val="tx1"/>
                </a:solidFill>
                <a:latin typeface="RotisSemiSerif"/>
                <a:ea typeface="ＭＳ Ｐゴシック" panose="020B0600070205080204" pitchFamily="34" charset="-128"/>
                <a:cs typeface="Times New Roman" panose="02020603050405020304" pitchFamily="18" charset="0"/>
              </a:rPr>
              <a:t>più comuni nei casi gravi e nei bambini con </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autismo in </a:t>
            </a:r>
            <a:r>
              <a:rPr lang="it-IT" altLang="it-IT" sz="1800" dirty="0" err="1" smtClean="0">
                <a:solidFill>
                  <a:schemeClr val="tx1"/>
                </a:solidFill>
                <a:latin typeface="RotisSemiSerif"/>
                <a:ea typeface="ＭＳ Ｐゴシック" panose="020B0600070205080204" pitchFamily="34" charset="-128"/>
                <a:cs typeface="Times New Roman" panose="02020603050405020304" pitchFamily="18" charset="0"/>
              </a:rPr>
              <a:t>comorbidità</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altLang="it-IT" sz="1800" dirty="0">
                <a:solidFill>
                  <a:schemeClr val="tx1"/>
                </a:solidFill>
                <a:latin typeface="RotisSemiSerif"/>
                <a:ea typeface="ＭＳ Ｐゴシック" panose="020B0600070205080204" pitchFamily="34" charset="-128"/>
                <a:cs typeface="Times New Roman" panose="02020603050405020304" pitchFamily="18" charset="0"/>
              </a:rPr>
              <a:t>la percentuale sale notevolmente (fino a 5 volte di più rispetto a soggetti con sola </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DI)</a:t>
            </a:r>
          </a:p>
          <a:p>
            <a:pPr marL="342900" indent="-342900">
              <a:buFont typeface="Arial" panose="020B0604020202020204" pitchFamily="34" charset="0"/>
              <a:buChar char="•"/>
            </a:pP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Se </a:t>
            </a:r>
            <a:r>
              <a:rPr lang="it-IT" altLang="it-IT" sz="1800" dirty="0">
                <a:solidFill>
                  <a:schemeClr val="tx1"/>
                </a:solidFill>
                <a:latin typeface="RotisSemiSerif"/>
                <a:ea typeface="ＭＳ Ｐゴシック" panose="020B0600070205080204" pitchFamily="34" charset="-128"/>
                <a:cs typeface="Times New Roman" panose="02020603050405020304" pitchFamily="18" charset="0"/>
              </a:rPr>
              <a:t>durano pochi secondi, possono essere </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«reattivi», se </a:t>
            </a:r>
            <a:r>
              <a:rPr lang="it-IT" altLang="it-IT" sz="1800" dirty="0">
                <a:solidFill>
                  <a:schemeClr val="tx1"/>
                </a:solidFill>
                <a:latin typeface="RotisSemiSerif"/>
                <a:ea typeface="ＭＳ Ｐゴシック" panose="020B0600070205080204" pitchFamily="34" charset="-128"/>
                <a:cs typeface="Times New Roman" panose="02020603050405020304" pitchFamily="18" charset="0"/>
              </a:rPr>
              <a:t>sotto forma di «cluster» più probabilmente legati a fattori </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biologici</a:t>
            </a:r>
            <a:endParaRPr lang="it-IT" altLang="it-IT" sz="1800" dirty="0">
              <a:solidFill>
                <a:schemeClr val="tx1"/>
              </a:solidFill>
              <a:latin typeface="RotisSemiSerif"/>
              <a:ea typeface="ＭＳ Ｐゴシック" panose="020B0600070205080204" pitchFamily="34" charset="-128"/>
              <a:cs typeface="Times New Roman" panose="02020603050405020304" pitchFamily="18" charset="0"/>
            </a:endParaRPr>
          </a:p>
          <a:p>
            <a:endParaRPr lang="it-IT" sz="1800" dirty="0" smtClean="0">
              <a:solidFill>
                <a:schemeClr val="tx1"/>
              </a:solidFill>
              <a:latin typeface="RotisSemiSerif"/>
              <a:cs typeface="Times New Roman" panose="02020603050405020304" pitchFamily="18" charset="0"/>
            </a:endParaRPr>
          </a:p>
          <a:p>
            <a:r>
              <a:rPr lang="it-IT" sz="1800" dirty="0" smtClean="0">
                <a:solidFill>
                  <a:schemeClr val="tx1"/>
                </a:solidFill>
                <a:latin typeface="RotisSemiSerif"/>
                <a:cs typeface="Times New Roman" panose="02020603050405020304" pitchFamily="18" charset="0"/>
              </a:rPr>
              <a:t>Probabile interazione tra fattori genetici/biologici e variabili ambientali</a:t>
            </a:r>
          </a:p>
          <a:p>
            <a:r>
              <a:rPr lang="it-IT" sz="1800" dirty="0" smtClean="0">
                <a:solidFill>
                  <a:schemeClr val="tx1"/>
                </a:solidFill>
                <a:latin typeface="RotisSemiSerif"/>
                <a:cs typeface="Times New Roman" panose="02020603050405020304" pitchFamily="18" charset="0"/>
              </a:rPr>
              <a:t>Più frequenti in pazienti con deficit comunicativo e/o che vive in contesti con scarsa interazione sociale</a:t>
            </a:r>
          </a:p>
          <a:p>
            <a:r>
              <a:rPr lang="it-IT" sz="1800" dirty="0" smtClean="0">
                <a:solidFill>
                  <a:schemeClr val="tx1"/>
                </a:solidFill>
                <a:latin typeface="RotisSemiSerif"/>
                <a:cs typeface="Times New Roman" panose="02020603050405020304" pitchFamily="18" charset="0"/>
              </a:rPr>
              <a:t>Ipotesi di «</a:t>
            </a:r>
            <a:r>
              <a:rPr lang="it-IT" sz="1800" dirty="0" err="1" smtClean="0">
                <a:solidFill>
                  <a:schemeClr val="tx1"/>
                </a:solidFill>
                <a:latin typeface="RotisSemiSerif"/>
                <a:cs typeface="Times New Roman" panose="02020603050405020304" pitchFamily="18" charset="0"/>
              </a:rPr>
              <a:t>pain</a:t>
            </a:r>
            <a:r>
              <a:rPr lang="it-IT" sz="1800" dirty="0" smtClean="0">
                <a:solidFill>
                  <a:schemeClr val="tx1"/>
                </a:solidFill>
                <a:latin typeface="RotisSemiSerif"/>
                <a:cs typeface="Times New Roman" panose="02020603050405020304" pitchFamily="18" charset="0"/>
              </a:rPr>
              <a:t> </a:t>
            </a:r>
            <a:r>
              <a:rPr lang="it-IT" sz="1800" dirty="0" err="1" smtClean="0">
                <a:solidFill>
                  <a:schemeClr val="tx1"/>
                </a:solidFill>
                <a:latin typeface="RotisSemiSerif"/>
                <a:cs typeface="Times New Roman" panose="02020603050405020304" pitchFamily="18" charset="0"/>
              </a:rPr>
              <a:t>insensitivity</a:t>
            </a:r>
            <a:r>
              <a:rPr lang="it-IT" sz="1800" dirty="0" smtClean="0">
                <a:solidFill>
                  <a:schemeClr val="tx1"/>
                </a:solidFill>
                <a:latin typeface="RotisSemiSerif"/>
                <a:cs typeface="Times New Roman" panose="02020603050405020304" pitchFamily="18" charset="0"/>
              </a:rPr>
              <a:t>» o bassi livelli di oppioidi endogeni</a:t>
            </a:r>
            <a:r>
              <a:rPr lang="it-IT" sz="1800" dirty="0">
                <a:solidFill>
                  <a:schemeClr val="tx1"/>
                </a:solidFill>
                <a:latin typeface="RotisSemiSerif"/>
                <a:ea typeface="ＭＳ Ｐゴシック" panose="020B0600070205080204" pitchFamily="34" charset="-128"/>
                <a:cs typeface="Times New Roman" panose="02020603050405020304" pitchFamily="18" charset="0"/>
              </a:rPr>
              <a:t> </a:t>
            </a:r>
            <a:r>
              <a:rPr lang="it-IT" sz="1800" dirty="0" smtClean="0">
                <a:solidFill>
                  <a:schemeClr val="tx1"/>
                </a:solidFill>
                <a:latin typeface="RotisSemiSerif"/>
                <a:ea typeface="ＭＳ Ｐゴシック" panose="020B0600070205080204" pitchFamily="34" charset="-128"/>
                <a:cs typeface="Times New Roman" panose="02020603050405020304" pitchFamily="18" charset="0"/>
              </a:rPr>
              <a:t>(</a:t>
            </a:r>
            <a:r>
              <a:rPr lang="it-IT" altLang="it-IT" sz="1800" dirty="0" err="1" smtClean="0">
                <a:solidFill>
                  <a:schemeClr val="tx1"/>
                </a:solidFill>
                <a:latin typeface="RotisSemiSerif"/>
                <a:ea typeface="ＭＳ Ｐゴシック" panose="020B0600070205080204" pitchFamily="34" charset="-128"/>
                <a:cs typeface="Times New Roman" panose="02020603050405020304" pitchFamily="18" charset="0"/>
              </a:rPr>
              <a:t>Breau</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altLang="it-IT" sz="1800" dirty="0">
                <a:solidFill>
                  <a:schemeClr val="tx1"/>
                </a:solidFill>
                <a:latin typeface="RotisSemiSerif"/>
                <a:ea typeface="ＭＳ Ｐゴシック" panose="020B0600070205080204" pitchFamily="34" charset="-128"/>
                <a:cs typeface="Times New Roman" panose="02020603050405020304" pitchFamily="18" charset="0"/>
              </a:rPr>
              <a:t>et al., 2003; </a:t>
            </a:r>
            <a:r>
              <a:rPr lang="it-IT" altLang="it-IT" sz="1800" dirty="0" err="1">
                <a:solidFill>
                  <a:schemeClr val="tx1"/>
                </a:solidFill>
                <a:latin typeface="RotisSemiSerif"/>
                <a:ea typeface="ＭＳ Ｐゴシック" panose="020B0600070205080204" pitchFamily="34" charset="-128"/>
                <a:cs typeface="Times New Roman" panose="02020603050405020304" pitchFamily="18" charset="0"/>
              </a:rPr>
              <a:t>Didden</a:t>
            </a:r>
            <a:r>
              <a:rPr lang="it-IT" altLang="it-IT" sz="1800" dirty="0">
                <a:solidFill>
                  <a:schemeClr val="tx1"/>
                </a:solidFill>
                <a:latin typeface="RotisSemiSerif"/>
                <a:ea typeface="ＭＳ Ｐゴシック" panose="020B0600070205080204" pitchFamily="34" charset="-128"/>
                <a:cs typeface="Times New Roman" panose="02020603050405020304" pitchFamily="18" charset="0"/>
              </a:rPr>
              <a:t> et al., 2012</a:t>
            </a:r>
            <a:r>
              <a:rPr lang="it-IT" altLang="it-IT" sz="1800" dirty="0" smtClean="0">
                <a:solidFill>
                  <a:schemeClr val="tx1"/>
                </a:solidFill>
                <a:latin typeface="RotisSemiSerif"/>
                <a:ea typeface="ＭＳ Ｐゴシック" panose="020B0600070205080204" pitchFamily="34" charset="-128"/>
                <a:cs typeface="Times New Roman" panose="02020603050405020304" pitchFamily="18" charset="0"/>
              </a:rPr>
              <a:t>)</a:t>
            </a:r>
            <a:endParaRPr lang="it-IT" sz="1800" dirty="0">
              <a:solidFill>
                <a:schemeClr val="tx1"/>
              </a:solidFill>
              <a:latin typeface="RotisSemiSerif"/>
              <a:cs typeface="Times New Roman" panose="02020603050405020304" pitchFamily="18" charset="0"/>
            </a:endParaRPr>
          </a:p>
        </p:txBody>
      </p:sp>
      <p:sp>
        <p:nvSpPr>
          <p:cNvPr id="4" name="Titolo 1"/>
          <p:cNvSpPr txBox="1">
            <a:spLocks/>
          </p:cNvSpPr>
          <p:nvPr/>
        </p:nvSpPr>
        <p:spPr bwMode="auto">
          <a:xfrm>
            <a:off x="2729153" y="432990"/>
            <a:ext cx="9085262" cy="65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spAutoFit/>
          </a:bodyPr>
          <a:lstStyle>
            <a:lvl1pPr algn="l" defTabSz="995363" rtl="0" eaLnBrk="0" fontAlgn="base" hangingPunct="0">
              <a:spcBef>
                <a:spcPct val="0"/>
              </a:spcBef>
              <a:spcAft>
                <a:spcPct val="0"/>
              </a:spcAft>
              <a:defRPr sz="4000" b="1" cap="all">
                <a:solidFill>
                  <a:srgbClr val="0154A0"/>
                </a:solidFill>
                <a:latin typeface="+mj-lt"/>
                <a:ea typeface="ＭＳ Ｐゴシック" pitchFamily="-106" charset="-128"/>
                <a:cs typeface="+mj-cs"/>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a:lstStyle>
          <a:p>
            <a:pPr>
              <a:defRPr/>
            </a:pPr>
            <a:r>
              <a:rPr lang="it-IT" sz="3600" kern="0" dirty="0" smtClean="0">
                <a:latin typeface="+mn-lt"/>
                <a:cs typeface="Times New Roman" panose="02020603050405020304" pitchFamily="18" charset="0"/>
              </a:rPr>
              <a:t>PROBLEMI ASSOCIATI</a:t>
            </a:r>
            <a:endParaRPr lang="it-IT" sz="3600" kern="0" dirty="0">
              <a:latin typeface="+mn-lt"/>
              <a:cs typeface="Times New Roman" panose="02020603050405020304" pitchFamily="18" charset="0"/>
            </a:endParaRPr>
          </a:p>
        </p:txBody>
      </p:sp>
      <p:cxnSp>
        <p:nvCxnSpPr>
          <p:cNvPr id="5" name="Connettore 1 4"/>
          <p:cNvCxnSpPr/>
          <p:nvPr/>
        </p:nvCxnSpPr>
        <p:spPr bwMode="auto">
          <a:xfrm>
            <a:off x="1007372" y="105676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9604819"/>
      </p:ext>
    </p:extLst>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70315" y="281326"/>
            <a:ext cx="8016615" cy="996625"/>
          </a:xfrm>
          <a:prstGeom prst="rect">
            <a:avLst/>
          </a:prstGeom>
        </p:spPr>
      </p:pic>
      <p:pic>
        <p:nvPicPr>
          <p:cNvPr id="4" name="Immagine 3"/>
          <p:cNvPicPr>
            <a:picLocks noChangeAspect="1"/>
          </p:cNvPicPr>
          <p:nvPr/>
        </p:nvPicPr>
        <p:blipFill>
          <a:blip r:embed="rId3"/>
          <a:stretch>
            <a:fillRect/>
          </a:stretch>
        </p:blipFill>
        <p:spPr>
          <a:xfrm>
            <a:off x="970315" y="1115518"/>
            <a:ext cx="7877175" cy="609600"/>
          </a:xfrm>
          <a:prstGeom prst="rect">
            <a:avLst/>
          </a:prstGeom>
        </p:spPr>
      </p:pic>
      <p:pic>
        <p:nvPicPr>
          <p:cNvPr id="11" name="Immagine 10"/>
          <p:cNvPicPr>
            <a:picLocks noChangeAspect="1"/>
          </p:cNvPicPr>
          <p:nvPr/>
        </p:nvPicPr>
        <p:blipFill>
          <a:blip r:embed="rId4"/>
          <a:stretch>
            <a:fillRect/>
          </a:stretch>
        </p:blipFill>
        <p:spPr>
          <a:xfrm>
            <a:off x="970315" y="1844180"/>
            <a:ext cx="8188675" cy="1400175"/>
          </a:xfrm>
          <a:prstGeom prst="rect">
            <a:avLst/>
          </a:prstGeom>
        </p:spPr>
      </p:pic>
      <p:pic>
        <p:nvPicPr>
          <p:cNvPr id="12" name="Immagine 11"/>
          <p:cNvPicPr>
            <a:picLocks noChangeAspect="1"/>
          </p:cNvPicPr>
          <p:nvPr/>
        </p:nvPicPr>
        <p:blipFill>
          <a:blip r:embed="rId5"/>
          <a:stretch>
            <a:fillRect/>
          </a:stretch>
        </p:blipFill>
        <p:spPr>
          <a:xfrm>
            <a:off x="978137" y="4376813"/>
            <a:ext cx="8686800" cy="266700"/>
          </a:xfrm>
          <a:prstGeom prst="rect">
            <a:avLst/>
          </a:prstGeom>
        </p:spPr>
      </p:pic>
      <p:pic>
        <p:nvPicPr>
          <p:cNvPr id="13" name="Immagine 12"/>
          <p:cNvPicPr>
            <a:picLocks noChangeAspect="1"/>
          </p:cNvPicPr>
          <p:nvPr/>
        </p:nvPicPr>
        <p:blipFill>
          <a:blip r:embed="rId6"/>
          <a:stretch>
            <a:fillRect/>
          </a:stretch>
        </p:blipFill>
        <p:spPr>
          <a:xfrm>
            <a:off x="978137" y="4661546"/>
            <a:ext cx="8115300" cy="1114425"/>
          </a:xfrm>
          <a:prstGeom prst="rect">
            <a:avLst/>
          </a:prstGeom>
        </p:spPr>
      </p:pic>
      <p:pic>
        <p:nvPicPr>
          <p:cNvPr id="14" name="Immagine 13"/>
          <p:cNvPicPr>
            <a:picLocks noChangeAspect="1"/>
          </p:cNvPicPr>
          <p:nvPr/>
        </p:nvPicPr>
        <p:blipFill>
          <a:blip r:embed="rId7"/>
          <a:stretch>
            <a:fillRect/>
          </a:stretch>
        </p:blipFill>
        <p:spPr>
          <a:xfrm>
            <a:off x="1158019" y="3134893"/>
            <a:ext cx="7935418" cy="1131291"/>
          </a:xfrm>
          <a:prstGeom prst="rect">
            <a:avLst/>
          </a:prstGeom>
        </p:spPr>
      </p:pic>
      <p:pic>
        <p:nvPicPr>
          <p:cNvPr id="17" name="Immagine 16"/>
          <p:cNvPicPr>
            <a:picLocks noChangeAspect="1"/>
          </p:cNvPicPr>
          <p:nvPr/>
        </p:nvPicPr>
        <p:blipFill>
          <a:blip r:embed="rId8"/>
          <a:stretch>
            <a:fillRect/>
          </a:stretch>
        </p:blipFill>
        <p:spPr>
          <a:xfrm>
            <a:off x="1043690" y="5794004"/>
            <a:ext cx="2181225" cy="447675"/>
          </a:xfrm>
          <a:prstGeom prst="rect">
            <a:avLst/>
          </a:prstGeom>
        </p:spPr>
      </p:pic>
      <p:pic>
        <p:nvPicPr>
          <p:cNvPr id="19" name="Immagine 18"/>
          <p:cNvPicPr>
            <a:picLocks noChangeAspect="1"/>
          </p:cNvPicPr>
          <p:nvPr/>
        </p:nvPicPr>
        <p:blipFill>
          <a:blip r:embed="rId9"/>
          <a:stretch>
            <a:fillRect/>
          </a:stretch>
        </p:blipFill>
        <p:spPr>
          <a:xfrm>
            <a:off x="3315167" y="5794005"/>
            <a:ext cx="5532323" cy="942974"/>
          </a:xfrm>
          <a:prstGeom prst="rect">
            <a:avLst/>
          </a:prstGeom>
        </p:spPr>
      </p:pic>
      <p:sp>
        <p:nvSpPr>
          <p:cNvPr id="20" name="Rettangolo 19"/>
          <p:cNvSpPr/>
          <p:nvPr/>
        </p:nvSpPr>
        <p:spPr bwMode="auto">
          <a:xfrm>
            <a:off x="794479" y="281326"/>
            <a:ext cx="8437884" cy="1443792"/>
          </a:xfrm>
          <a:prstGeom prst="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22" name="Rettangolo 21"/>
          <p:cNvSpPr/>
          <p:nvPr/>
        </p:nvSpPr>
        <p:spPr bwMode="auto">
          <a:xfrm>
            <a:off x="794479" y="1844180"/>
            <a:ext cx="8437885" cy="2514600"/>
          </a:xfrm>
          <a:prstGeom prst="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
        <p:nvSpPr>
          <p:cNvPr id="23" name="Rettangolo 22"/>
          <p:cNvSpPr/>
          <p:nvPr/>
        </p:nvSpPr>
        <p:spPr bwMode="auto">
          <a:xfrm>
            <a:off x="810108" y="4454257"/>
            <a:ext cx="8451357" cy="2356809"/>
          </a:xfrm>
          <a:prstGeom prst="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cxnSp>
        <p:nvCxnSpPr>
          <p:cNvPr id="25" name="Connettore 1 24"/>
          <p:cNvCxnSpPr/>
          <p:nvPr/>
        </p:nvCxnSpPr>
        <p:spPr bwMode="auto">
          <a:xfrm>
            <a:off x="5501390" y="3882452"/>
            <a:ext cx="3592047" cy="0"/>
          </a:xfrm>
          <a:prstGeom prst="line">
            <a:avLst/>
          </a:prstGeom>
          <a:noFill/>
          <a:ln w="28575" cap="flat" cmpd="sng" algn="ctr">
            <a:solidFill>
              <a:srgbClr val="FF0000"/>
            </a:solidFill>
            <a:prstDash val="solid"/>
            <a:round/>
            <a:headEnd type="none" w="med" len="med"/>
            <a:tailEnd type="none" w="med" len="med"/>
          </a:ln>
          <a:effectLst/>
        </p:spPr>
      </p:cxnSp>
      <p:cxnSp>
        <p:nvCxnSpPr>
          <p:cNvPr id="32" name="Connettore 1 31"/>
          <p:cNvCxnSpPr/>
          <p:nvPr/>
        </p:nvCxnSpPr>
        <p:spPr bwMode="auto">
          <a:xfrm>
            <a:off x="3852472" y="4032354"/>
            <a:ext cx="5240965" cy="233"/>
          </a:xfrm>
          <a:prstGeom prst="line">
            <a:avLst/>
          </a:prstGeom>
          <a:noFill/>
          <a:ln w="28575" cap="flat" cmpd="sng" algn="ctr">
            <a:solidFill>
              <a:srgbClr val="FF0000"/>
            </a:solidFill>
            <a:prstDash val="solid"/>
            <a:round/>
            <a:headEnd type="none" w="med" len="med"/>
            <a:tailEnd type="none" w="med" len="med"/>
          </a:ln>
          <a:effectLst/>
        </p:spPr>
      </p:cxnSp>
      <p:cxnSp>
        <p:nvCxnSpPr>
          <p:cNvPr id="35" name="Connettore 1 34"/>
          <p:cNvCxnSpPr/>
          <p:nvPr/>
        </p:nvCxnSpPr>
        <p:spPr bwMode="auto">
          <a:xfrm>
            <a:off x="5653790" y="4034852"/>
            <a:ext cx="3592047" cy="0"/>
          </a:xfrm>
          <a:prstGeom prst="line">
            <a:avLst/>
          </a:prstGeom>
          <a:noFill/>
          <a:ln w="28575" cap="flat" cmpd="sng" algn="ctr">
            <a:solidFill>
              <a:srgbClr val="FF0000"/>
            </a:solidFill>
            <a:prstDash val="solid"/>
            <a:round/>
            <a:headEnd type="none" w="med" len="med"/>
            <a:tailEnd type="none" w="med" len="med"/>
          </a:ln>
          <a:effectLst/>
        </p:spPr>
      </p:cxnSp>
      <p:cxnSp>
        <p:nvCxnSpPr>
          <p:cNvPr id="36" name="Connettore 1 35"/>
          <p:cNvCxnSpPr/>
          <p:nvPr/>
        </p:nvCxnSpPr>
        <p:spPr bwMode="auto">
          <a:xfrm flipV="1">
            <a:off x="978136" y="1499036"/>
            <a:ext cx="7335812" cy="4996"/>
          </a:xfrm>
          <a:prstGeom prst="line">
            <a:avLst/>
          </a:prstGeom>
          <a:noFill/>
          <a:ln w="28575" cap="flat" cmpd="sng" algn="ctr">
            <a:solidFill>
              <a:srgbClr val="FF0000"/>
            </a:solidFill>
            <a:prstDash val="solid"/>
            <a:round/>
            <a:headEnd type="none" w="med" len="med"/>
            <a:tailEnd type="none" w="med" len="med"/>
          </a:ln>
          <a:effectLst/>
        </p:spPr>
      </p:cxnSp>
      <p:cxnSp>
        <p:nvCxnSpPr>
          <p:cNvPr id="38" name="Connettore 1 37"/>
          <p:cNvCxnSpPr/>
          <p:nvPr/>
        </p:nvCxnSpPr>
        <p:spPr bwMode="auto">
          <a:xfrm>
            <a:off x="8504503" y="1352902"/>
            <a:ext cx="342987" cy="7006"/>
          </a:xfrm>
          <a:prstGeom prst="line">
            <a:avLst/>
          </a:prstGeom>
          <a:noFill/>
          <a:ln w="28575" cap="flat" cmpd="sng" algn="ctr">
            <a:solidFill>
              <a:srgbClr val="FF0000"/>
            </a:solidFill>
            <a:prstDash val="solid"/>
            <a:round/>
            <a:headEnd type="none" w="med" len="med"/>
            <a:tailEnd type="none" w="med" len="med"/>
          </a:ln>
          <a:effectLst/>
        </p:spPr>
      </p:cxnSp>
      <p:cxnSp>
        <p:nvCxnSpPr>
          <p:cNvPr id="43" name="Connettore 1 42"/>
          <p:cNvCxnSpPr/>
          <p:nvPr/>
        </p:nvCxnSpPr>
        <p:spPr bwMode="auto">
          <a:xfrm>
            <a:off x="1000606" y="1713015"/>
            <a:ext cx="1133696" cy="2226"/>
          </a:xfrm>
          <a:prstGeom prst="line">
            <a:avLst/>
          </a:prstGeom>
          <a:noFill/>
          <a:ln w="28575" cap="flat" cmpd="sng" algn="ctr">
            <a:solidFill>
              <a:srgbClr val="FF0000"/>
            </a:solidFill>
            <a:prstDash val="solid"/>
            <a:round/>
            <a:headEnd type="none" w="med" len="med"/>
            <a:tailEnd type="none" w="med" len="med"/>
          </a:ln>
          <a:effectLst/>
        </p:spPr>
      </p:cxnSp>
      <p:cxnSp>
        <p:nvCxnSpPr>
          <p:cNvPr id="47" name="Connettore 1 46"/>
          <p:cNvCxnSpPr/>
          <p:nvPr/>
        </p:nvCxnSpPr>
        <p:spPr bwMode="auto">
          <a:xfrm>
            <a:off x="4912456" y="6061022"/>
            <a:ext cx="3592047" cy="0"/>
          </a:xfrm>
          <a:prstGeom prst="line">
            <a:avLst/>
          </a:prstGeom>
          <a:noFill/>
          <a:ln w="28575" cap="flat" cmpd="sng" algn="ctr">
            <a:solidFill>
              <a:srgbClr val="FF0000"/>
            </a:solidFill>
            <a:prstDash val="solid"/>
            <a:round/>
            <a:headEnd type="none" w="med" len="med"/>
            <a:tailEnd type="none" w="med" len="med"/>
          </a:ln>
          <a:effectLst/>
        </p:spPr>
      </p:cxnSp>
      <p:cxnSp>
        <p:nvCxnSpPr>
          <p:cNvPr id="48" name="Connettore 1 47"/>
          <p:cNvCxnSpPr/>
          <p:nvPr/>
        </p:nvCxnSpPr>
        <p:spPr bwMode="auto">
          <a:xfrm>
            <a:off x="3557665" y="6241679"/>
            <a:ext cx="4946838" cy="0"/>
          </a:xfrm>
          <a:prstGeom prst="line">
            <a:avLst/>
          </a:prstGeom>
          <a:noFill/>
          <a:ln w="28575" cap="flat" cmpd="sng" algn="ctr">
            <a:solidFill>
              <a:srgbClr val="FF0000"/>
            </a:solidFill>
            <a:prstDash val="solid"/>
            <a:round/>
            <a:headEnd type="none" w="med" len="med"/>
            <a:tailEnd type="none" w="med" len="med"/>
          </a:ln>
          <a:effectLst/>
        </p:spPr>
      </p:cxnSp>
      <p:cxnSp>
        <p:nvCxnSpPr>
          <p:cNvPr id="50" name="Connettore 1 49"/>
          <p:cNvCxnSpPr/>
          <p:nvPr/>
        </p:nvCxnSpPr>
        <p:spPr bwMode="auto">
          <a:xfrm flipV="1">
            <a:off x="3557665" y="6445770"/>
            <a:ext cx="4387122" cy="4997"/>
          </a:xfrm>
          <a:prstGeom prst="line">
            <a:avLst/>
          </a:prstGeom>
          <a:noFill/>
          <a:ln w="28575" cap="flat" cmpd="sng" algn="ctr">
            <a:solidFill>
              <a:srgbClr val="FF0000"/>
            </a:solidFill>
            <a:prstDash val="solid"/>
            <a:round/>
            <a:headEnd type="none" w="med" len="med"/>
            <a:tailEnd type="none" w="med" len="med"/>
          </a:ln>
          <a:effectLst/>
        </p:spPr>
      </p:cxnSp>
      <p:cxnSp>
        <p:nvCxnSpPr>
          <p:cNvPr id="52" name="Connettore 1 51"/>
          <p:cNvCxnSpPr/>
          <p:nvPr/>
        </p:nvCxnSpPr>
        <p:spPr bwMode="auto">
          <a:xfrm flipV="1">
            <a:off x="3613308" y="6610662"/>
            <a:ext cx="4700640" cy="4997"/>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994522753"/>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idx="4294967295"/>
          </p:nvPr>
        </p:nvSpPr>
        <p:spPr>
          <a:xfrm>
            <a:off x="1330325" y="409798"/>
            <a:ext cx="8597900" cy="782415"/>
          </a:xfrm>
        </p:spPr>
        <p:txBody>
          <a:bodyPr lIns="104287" tIns="52144" rIns="104287" bIns="52144" anchor="b"/>
          <a:lstStyle/>
          <a:p>
            <a:pPr algn="ctr" eaLnBrk="1" hangingPunct="1"/>
            <a:r>
              <a:rPr lang="it-IT" altLang="it-IT" sz="4400" dirty="0" smtClean="0">
                <a:latin typeface="RotisSemiSerif"/>
                <a:ea typeface="ＭＳ Ｐゴシック" panose="020B0600070205080204" pitchFamily="34" charset="-128"/>
                <a:cs typeface="Times New Roman" panose="02020603050405020304" pitchFamily="18" charset="0"/>
              </a:rPr>
              <a:t>DSM 5 </a:t>
            </a:r>
            <a:r>
              <a:rPr lang="it-IT" altLang="it-IT" sz="4400" dirty="0" err="1" smtClean="0">
                <a:latin typeface="RotisSemiSerif"/>
                <a:ea typeface="ＭＳ Ｐゴシック" panose="020B0600070205080204" pitchFamily="34" charset="-128"/>
                <a:cs typeface="Times New Roman" panose="02020603050405020304" pitchFamily="18" charset="0"/>
              </a:rPr>
              <a:t>Intellectual</a:t>
            </a:r>
            <a:r>
              <a:rPr lang="it-IT" altLang="it-IT" sz="4400" dirty="0" smtClean="0">
                <a:latin typeface="RotisSemiSerif"/>
                <a:ea typeface="ＭＳ Ｐゴシック" panose="020B0600070205080204" pitchFamily="34" charset="-128"/>
                <a:cs typeface="Times New Roman" panose="02020603050405020304" pitchFamily="18" charset="0"/>
              </a:rPr>
              <a:t> </a:t>
            </a:r>
            <a:r>
              <a:rPr lang="it-IT" altLang="it-IT" sz="4400" dirty="0" err="1" smtClean="0">
                <a:latin typeface="RotisSemiSerif"/>
                <a:ea typeface="ＭＳ Ｐゴシック" panose="020B0600070205080204" pitchFamily="34" charset="-128"/>
                <a:cs typeface="Times New Roman" panose="02020603050405020304" pitchFamily="18" charset="0"/>
              </a:rPr>
              <a:t>disability</a:t>
            </a:r>
            <a:endParaRPr lang="it-IT" altLang="it-IT" sz="4400" dirty="0" smtClean="0">
              <a:latin typeface="RotisSemiSerif"/>
              <a:ea typeface="ＭＳ Ｐゴシック" panose="020B0600070205080204" pitchFamily="34" charset="-128"/>
              <a:cs typeface="Times New Roman" panose="02020603050405020304" pitchFamily="18" charset="0"/>
            </a:endParaRPr>
          </a:p>
        </p:txBody>
      </p:sp>
      <p:sp>
        <p:nvSpPr>
          <p:cNvPr id="22531" name="Segnaposto contenuto 2"/>
          <p:cNvSpPr>
            <a:spLocks noGrp="1"/>
          </p:cNvSpPr>
          <p:nvPr>
            <p:ph idx="4294967295"/>
          </p:nvPr>
        </p:nvSpPr>
        <p:spPr>
          <a:xfrm>
            <a:off x="933856" y="1332688"/>
            <a:ext cx="9349831" cy="5275953"/>
          </a:xfrm>
        </p:spPr>
        <p:txBody>
          <a:bodyPr lIns="104287" tIns="52144" rIns="104287" bIns="52144"/>
          <a:lstStyle/>
          <a:p>
            <a:pPr algn="just" eaLnBrk="1" hangingPunct="1"/>
            <a:r>
              <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rPr>
              <a:t>Non è necessario considerare un’età specifica per la diagnosi ma l’importante è che i sintomi compaiano nel periodo dello sviluppo e vengano diagnosticati sulla base della severità della compromissione del funzionamento adattivo</a:t>
            </a:r>
          </a:p>
          <a:p>
            <a:pPr algn="just" eaLnBrk="1" hangingPunct="1"/>
            <a:r>
              <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rPr>
              <a:t>Nel caso di </a:t>
            </a:r>
            <a:r>
              <a:rPr lang="it-IT" altLang="it-IT" sz="1750" dirty="0" err="1" smtClean="0">
                <a:solidFill>
                  <a:srgbClr val="000000"/>
                </a:solidFill>
                <a:latin typeface="RotisSemiSerif"/>
                <a:ea typeface="ＭＳ Ｐゴシック" panose="020B0600070205080204" pitchFamily="34" charset="-128"/>
                <a:cs typeface="Times New Roman" panose="02020603050405020304" pitchFamily="18" charset="0"/>
              </a:rPr>
              <a:t>DI</a:t>
            </a:r>
            <a:r>
              <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rPr>
              <a:t> esito di lesioni encefaliche di natura traumatica (con perdita di acquisizioni precedentemente acquisite) si può anche usare la definizione di “disordine </a:t>
            </a:r>
            <a:r>
              <a:rPr lang="it-IT" altLang="it-IT" sz="1750" dirty="0" err="1" smtClean="0">
                <a:solidFill>
                  <a:srgbClr val="000000"/>
                </a:solidFill>
                <a:latin typeface="RotisSemiSerif"/>
                <a:ea typeface="ＭＳ Ｐゴシック" panose="020B0600070205080204" pitchFamily="34" charset="-128"/>
                <a:cs typeface="Times New Roman" panose="02020603050405020304" pitchFamily="18" charset="0"/>
              </a:rPr>
              <a:t>neurocognitivo</a:t>
            </a:r>
            <a:r>
              <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rPr>
              <a:t>”</a:t>
            </a:r>
          </a:p>
          <a:p>
            <a:pPr algn="just" eaLnBrk="1" hangingPunct="1"/>
            <a:r>
              <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rPr>
              <a:t>Il disturbo è cronico e può associarsi ad altre condizioni quali depressione, ADHD, disturbi spettro autistico</a:t>
            </a:r>
          </a:p>
          <a:p>
            <a:pPr algn="just" eaLnBrk="1" hangingPunct="1"/>
            <a:r>
              <a:rPr lang="it-IT" altLang="it-IT" sz="1750" dirty="0">
                <a:solidFill>
                  <a:srgbClr val="000000"/>
                </a:solidFill>
                <a:latin typeface="RotisSemiSerif"/>
                <a:ea typeface="ＭＳ Ｐゴシック" panose="020B0600070205080204" pitchFamily="34" charset="-128"/>
                <a:cs typeface="Times New Roman" panose="02020603050405020304" pitchFamily="18" charset="0"/>
              </a:rPr>
              <a:t>Ritardo mentale diventa disabilità </a:t>
            </a:r>
            <a:r>
              <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rPr>
              <a:t>intellettiva</a:t>
            </a:r>
            <a:endParaRPr lang="it-IT" altLang="it-IT" sz="1750" dirty="0">
              <a:solidFill>
                <a:srgbClr val="000000"/>
              </a:solidFill>
              <a:latin typeface="RotisSemiSerif"/>
              <a:ea typeface="ＭＳ Ｐゴシック" panose="020B0600070205080204" pitchFamily="34" charset="-128"/>
              <a:cs typeface="Times New Roman" panose="02020603050405020304" pitchFamily="18" charset="0"/>
            </a:endParaRPr>
          </a:p>
          <a:p>
            <a:pPr algn="just" eaLnBrk="1" hangingPunct="1"/>
            <a:r>
              <a:rPr lang="it-IT" altLang="it-IT" sz="1750" dirty="0">
                <a:solidFill>
                  <a:srgbClr val="000000"/>
                </a:solidFill>
                <a:latin typeface="RotisSemiSerif"/>
                <a:ea typeface="ＭＳ Ｐゴシック" panose="020B0600070205080204" pitchFamily="34" charset="-128"/>
                <a:cs typeface="Times New Roman" panose="02020603050405020304" pitchFamily="18" charset="0"/>
              </a:rPr>
              <a:t>Enfatizza la necessità di usare valutazioni cliniche e standardizzate nella diagnosi di </a:t>
            </a:r>
            <a:r>
              <a:rPr lang="it-IT" altLang="it-IT" sz="1750" dirty="0" err="1">
                <a:solidFill>
                  <a:srgbClr val="000000"/>
                </a:solidFill>
                <a:latin typeface="RotisSemiSerif"/>
                <a:ea typeface="ＭＳ Ｐゴシック" panose="020B0600070205080204" pitchFamily="34" charset="-128"/>
                <a:cs typeface="Times New Roman" panose="02020603050405020304" pitchFamily="18" charset="0"/>
              </a:rPr>
              <a:t>DI</a:t>
            </a:r>
            <a:r>
              <a:rPr lang="it-IT" altLang="it-IT" sz="1750" dirty="0">
                <a:solidFill>
                  <a:srgbClr val="000000"/>
                </a:solidFill>
                <a:latin typeface="RotisSemiSerif"/>
                <a:ea typeface="ＭＳ Ｐゴシック" panose="020B0600070205080204" pitchFamily="34" charset="-128"/>
                <a:cs typeface="Times New Roman" panose="02020603050405020304" pitchFamily="18" charset="0"/>
              </a:rPr>
              <a:t> basando la severità dell’</a:t>
            </a:r>
            <a:r>
              <a:rPr lang="it-IT" altLang="it-IT" sz="1750" dirty="0" err="1">
                <a:solidFill>
                  <a:srgbClr val="000000"/>
                </a:solidFill>
                <a:latin typeface="RotisSemiSerif"/>
                <a:ea typeface="ＭＳ Ｐゴシック" panose="020B0600070205080204" pitchFamily="34" charset="-128"/>
                <a:cs typeface="Times New Roman" panose="02020603050405020304" pitchFamily="18" charset="0"/>
              </a:rPr>
              <a:t>impairment</a:t>
            </a:r>
            <a:r>
              <a:rPr lang="it-IT" altLang="it-IT" sz="1750" dirty="0">
                <a:solidFill>
                  <a:srgbClr val="000000"/>
                </a:solidFill>
                <a:latin typeface="RotisSemiSerif"/>
                <a:ea typeface="ＭＳ Ｐゴシック" panose="020B0600070205080204" pitchFamily="34" charset="-128"/>
                <a:cs typeface="Times New Roman" panose="02020603050405020304" pitchFamily="18" charset="0"/>
              </a:rPr>
              <a:t> sul funzionamento adattivo piuttosto che solamente sul QI (il funzionamento adattivo determina il livello di supporto necessario</a:t>
            </a:r>
            <a:r>
              <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rPr>
              <a:t>)</a:t>
            </a:r>
            <a:endParaRPr lang="it-IT" altLang="it-IT" sz="1750" dirty="0">
              <a:solidFill>
                <a:srgbClr val="000000"/>
              </a:solidFill>
              <a:latin typeface="RotisSemiSerif"/>
              <a:ea typeface="ＭＳ Ｐゴシック" panose="020B0600070205080204" pitchFamily="34" charset="-128"/>
              <a:cs typeface="Times New Roman" panose="02020603050405020304" pitchFamily="18" charset="0"/>
            </a:endParaRPr>
          </a:p>
          <a:p>
            <a:pPr algn="just" eaLnBrk="1" hangingPunct="1"/>
            <a:r>
              <a:rPr lang="it-IT" altLang="it-IT" sz="1750" dirty="0">
                <a:solidFill>
                  <a:srgbClr val="000000"/>
                </a:solidFill>
                <a:latin typeface="RotisSemiSerif"/>
                <a:ea typeface="ＭＳ Ｐゴシック" panose="020B0600070205080204" pitchFamily="34" charset="-128"/>
                <a:cs typeface="Times New Roman" panose="02020603050405020304" pitchFamily="18" charset="0"/>
              </a:rPr>
              <a:t>Non più esplicito riferimento al QI, rimuove dai criteri diagnostici i punteggi ottenuti ai test per il QI, ma incoraggia ad inserire tale dato nella descrizione del profilo cognitivo del soggetto, permettendo </a:t>
            </a:r>
            <a:r>
              <a:rPr lang="it-IT" altLang="it-IT" sz="1750" dirty="0" err="1">
                <a:solidFill>
                  <a:srgbClr val="000000"/>
                </a:solidFill>
                <a:latin typeface="RotisSemiSerif"/>
                <a:ea typeface="ＭＳ Ｐゴシック" panose="020B0600070205080204" pitchFamily="34" charset="-128"/>
                <a:cs typeface="Times New Roman" panose="02020603050405020304" pitchFamily="18" charset="0"/>
              </a:rPr>
              <a:t>cosi’che</a:t>
            </a:r>
            <a:r>
              <a:rPr lang="it-IT" altLang="it-IT" sz="1750" dirty="0">
                <a:solidFill>
                  <a:srgbClr val="000000"/>
                </a:solidFill>
                <a:latin typeface="RotisSemiSerif"/>
                <a:ea typeface="ＭＳ Ｐゴシック" panose="020B0600070205080204" pitchFamily="34" charset="-128"/>
                <a:cs typeface="Times New Roman" panose="02020603050405020304" pitchFamily="18" charset="0"/>
              </a:rPr>
              <a:t> i punteggi dei test non vengano utilizzati come fattore di definizione delle abilità generali di un soggetto senza considerare in maniera adeguata i livelli di funzionamento</a:t>
            </a:r>
          </a:p>
          <a:p>
            <a:pPr algn="just" eaLnBrk="1" hangingPunct="1"/>
            <a:endParaRPr lang="it-IT" altLang="it-IT" sz="1750" dirty="0" smtClean="0">
              <a:solidFill>
                <a:srgbClr val="000000"/>
              </a:solidFill>
              <a:latin typeface="RotisSemiSerif"/>
              <a:ea typeface="ＭＳ Ｐゴシック" panose="020B0600070205080204" pitchFamily="34" charset="-128"/>
              <a:cs typeface="Times New Roman" panose="02020603050405020304" pitchFamily="18" charset="0"/>
            </a:endParaRPr>
          </a:p>
        </p:txBody>
      </p:sp>
      <p:cxnSp>
        <p:nvCxnSpPr>
          <p:cNvPr id="4" name="Connettore 1 3"/>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8183770"/>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1657364" y="-259643"/>
            <a:ext cx="8571154" cy="118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234" tIns="48116" rIns="96234" bIns="48116" numCol="1" anchor="t" anchorCtr="0" compatLnSpc="1">
            <a:prstTxWarp prst="textNoShape">
              <a:avLst/>
            </a:prstTxWarp>
            <a:spAutoFit/>
          </a:bodyPr>
          <a:lstStyle>
            <a:lvl1pPr algn="l" defTabSz="995363" rtl="0" eaLnBrk="0" fontAlgn="base" hangingPunct="0">
              <a:spcBef>
                <a:spcPct val="0"/>
              </a:spcBef>
              <a:spcAft>
                <a:spcPct val="0"/>
              </a:spcAft>
              <a:defRPr sz="4000" b="1" cap="all">
                <a:solidFill>
                  <a:srgbClr val="0154A0"/>
                </a:solidFill>
                <a:latin typeface="+mj-lt"/>
                <a:ea typeface="ＭＳ Ｐゴシック" pitchFamily="-106" charset="-128"/>
                <a:cs typeface="+mj-cs"/>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a:lstStyle>
          <a:p>
            <a:pPr>
              <a:defRPr/>
            </a:pPr>
            <a:endParaRPr lang="it-IT" sz="3529" kern="0" dirty="0">
              <a:latin typeface="Calibri" panose="020F0502020204030204" pitchFamily="34" charset="0"/>
              <a:cs typeface="Times New Roman" panose="02020603050405020304" pitchFamily="18" charset="0"/>
            </a:endParaRPr>
          </a:p>
          <a:p>
            <a:pPr>
              <a:defRPr/>
            </a:pPr>
            <a:r>
              <a:rPr lang="it-IT" sz="3529" kern="0" dirty="0">
                <a:latin typeface="Calibri" panose="020F0502020204030204" pitchFamily="34" charset="0"/>
                <a:cs typeface="Times New Roman" panose="02020603050405020304" pitchFamily="18" charset="0"/>
              </a:rPr>
              <a:t>Psicofarmacologia in DI</a:t>
            </a:r>
          </a:p>
        </p:txBody>
      </p:sp>
      <p:sp>
        <p:nvSpPr>
          <p:cNvPr id="3" name="Segnaposto testo 2"/>
          <p:cNvSpPr txBox="1">
            <a:spLocks/>
          </p:cNvSpPr>
          <p:nvPr/>
        </p:nvSpPr>
        <p:spPr>
          <a:xfrm>
            <a:off x="1070894" y="1349293"/>
            <a:ext cx="8571155" cy="4832092"/>
          </a:xfrm>
          <a:prstGeom prst="rect">
            <a:avLst/>
          </a:prstGeom>
        </p:spPr>
        <p:txBody>
          <a:bodyPr lIns="88393" tIns="44197" rIns="88393" bIns="44197"/>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marL="331483" indent="-331483">
              <a:buFont typeface="Arial" panose="020B0604020202020204" pitchFamily="34" charset="0"/>
              <a:buChar char="•"/>
            </a:pPr>
            <a:endParaRPr lang="it-IT" sz="3860" b="0" kern="0" dirty="0">
              <a:cs typeface="Times New Roman" panose="02020603050405020304"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359441" y="1513417"/>
            <a:ext cx="7925659" cy="1352550"/>
          </a:xfrm>
          <a:prstGeom prst="rect">
            <a:avLst/>
          </a:prstGeom>
          <a:noFill/>
          <a:ln w="9525">
            <a:noFill/>
            <a:miter lim="800000"/>
            <a:headEnd/>
            <a:tailEnd/>
          </a:ln>
        </p:spPr>
      </p:pic>
      <p:sp>
        <p:nvSpPr>
          <p:cNvPr id="6" name="Segnaposto testo 2"/>
          <p:cNvSpPr txBox="1">
            <a:spLocks/>
          </p:cNvSpPr>
          <p:nvPr/>
        </p:nvSpPr>
        <p:spPr>
          <a:xfrm>
            <a:off x="1219123" y="2730758"/>
            <a:ext cx="8571155" cy="4832092"/>
          </a:xfrm>
          <a:prstGeom prst="rect">
            <a:avLst/>
          </a:prstGeom>
        </p:spPr>
        <p:txBody>
          <a:bodyPr lIns="88393" tIns="44197" rIns="88393" bIns="44197"/>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marL="331483" indent="-331483">
              <a:buFont typeface="Arial" panose="020B0604020202020204" pitchFamily="34" charset="0"/>
              <a:buChar char="•"/>
            </a:pPr>
            <a:r>
              <a:rPr lang="it-IT" sz="1323" b="0" kern="0" dirty="0">
                <a:solidFill>
                  <a:srgbClr val="000000"/>
                </a:solidFill>
                <a:ea typeface="ＭＳ Ｐゴシック" panose="020B0600070205080204" pitchFamily="34" charset="-128"/>
                <a:cs typeface="Times New Roman" panose="02020603050405020304" pitchFamily="18" charset="0"/>
              </a:rPr>
              <a:t>Studio presso 2 centri in </a:t>
            </a:r>
            <a:r>
              <a:rPr lang="it-IT" sz="1323" b="0" kern="0" dirty="0" err="1">
                <a:solidFill>
                  <a:srgbClr val="000000"/>
                </a:solidFill>
                <a:ea typeface="ＭＳ Ｐゴシック" panose="020B0600070205080204" pitchFamily="34" charset="-128"/>
                <a:cs typeface="Times New Roman" panose="02020603050405020304" pitchFamily="18" charset="0"/>
              </a:rPr>
              <a:t>germania</a:t>
            </a:r>
            <a:r>
              <a:rPr lang="it-IT" sz="1323" b="0" kern="0" dirty="0">
                <a:solidFill>
                  <a:srgbClr val="000000"/>
                </a:solidFill>
                <a:ea typeface="ＭＳ Ｐゴシック" panose="020B0600070205080204" pitchFamily="34" charset="-128"/>
                <a:cs typeface="Times New Roman" panose="02020603050405020304" pitchFamily="18" charset="0"/>
              </a:rPr>
              <a:t>, randomizzato, doppio ceco e controllato con placebo, sponsorizzato da Bayer</a:t>
            </a:r>
          </a:p>
          <a:p>
            <a:pPr marL="331483" indent="-331483">
              <a:buFont typeface="Arial" panose="020B0604020202020204" pitchFamily="34" charset="0"/>
              <a:buChar char="•"/>
            </a:pPr>
            <a:r>
              <a:rPr lang="it-IT" sz="1323" b="0" kern="0" dirty="0">
                <a:solidFill>
                  <a:srgbClr val="000000"/>
                </a:solidFill>
                <a:ea typeface="ＭＳ Ｐゴシック" panose="020B0600070205080204" pitchFamily="34" charset="-128"/>
                <a:cs typeface="Times New Roman" panose="02020603050405020304" pitchFamily="18" charset="0"/>
              </a:rPr>
              <a:t>39 Soggetti fino a 8-18 anni con </a:t>
            </a:r>
            <a:r>
              <a:rPr lang="it-IT" sz="1323" b="0" kern="0" dirty="0" err="1">
                <a:solidFill>
                  <a:srgbClr val="000000"/>
                </a:solidFill>
                <a:ea typeface="ＭＳ Ｐゴシック" panose="020B0600070205080204" pitchFamily="34" charset="-128"/>
                <a:cs typeface="Times New Roman" panose="02020603050405020304" pitchFamily="18" charset="0"/>
              </a:rPr>
              <a:t>DI</a:t>
            </a:r>
            <a:r>
              <a:rPr lang="it-IT" sz="1323" b="0" kern="0" dirty="0">
                <a:solidFill>
                  <a:srgbClr val="000000"/>
                </a:solidFill>
                <a:ea typeface="ＭＳ Ｐゴシック" panose="020B0600070205080204" pitchFamily="34" charset="-128"/>
                <a:cs typeface="Times New Roman" panose="02020603050405020304" pitchFamily="18" charset="0"/>
              </a:rPr>
              <a:t> da moderato a borderline (QI 30-84) ricevevano trattamento open con </a:t>
            </a:r>
            <a:r>
              <a:rPr lang="it-IT" sz="1323" b="0" kern="0" dirty="0" err="1">
                <a:solidFill>
                  <a:srgbClr val="000000"/>
                </a:solidFill>
                <a:ea typeface="ＭＳ Ｐゴシック" panose="020B0600070205080204" pitchFamily="34" charset="-128"/>
                <a:cs typeface="Times New Roman" panose="02020603050405020304" pitchFamily="18" charset="0"/>
              </a:rPr>
              <a:t>Zuclopenthixol</a:t>
            </a:r>
            <a:r>
              <a:rPr lang="it-IT" sz="1323" b="0" kern="0" dirty="0">
                <a:solidFill>
                  <a:srgbClr val="000000"/>
                </a:solidFill>
                <a:ea typeface="ＭＳ Ｐゴシック" panose="020B0600070205080204" pitchFamily="34" charset="-128"/>
                <a:cs typeface="Times New Roman" panose="02020603050405020304" pitchFamily="18" charset="0"/>
              </a:rPr>
              <a:t> (</a:t>
            </a:r>
            <a:r>
              <a:rPr lang="it-IT" sz="1323" kern="0" dirty="0">
                <a:solidFill>
                  <a:srgbClr val="000000"/>
                </a:solidFill>
                <a:ea typeface="ＭＳ Ｐゴシック" panose="020B0600070205080204" pitchFamily="34" charset="-128"/>
                <a:cs typeface="Times New Roman" panose="02020603050405020304" pitchFamily="18" charset="0"/>
              </a:rPr>
              <a:t>4-20 mg/</a:t>
            </a:r>
            <a:r>
              <a:rPr lang="it-IT" sz="1323" kern="0" dirty="0" err="1">
                <a:solidFill>
                  <a:srgbClr val="000000"/>
                </a:solidFill>
                <a:ea typeface="ＭＳ Ｐゴシック" panose="020B0600070205080204" pitchFamily="34" charset="-128"/>
                <a:cs typeface="Times New Roman" panose="02020603050405020304" pitchFamily="18" charset="0"/>
              </a:rPr>
              <a:t>day</a:t>
            </a:r>
            <a:r>
              <a:rPr lang="it-IT" sz="1323" b="0" kern="0" dirty="0">
                <a:solidFill>
                  <a:srgbClr val="000000"/>
                </a:solidFill>
                <a:ea typeface="ＭＳ Ｐゴシック" panose="020B0600070205080204" pitchFamily="34" charset="-128"/>
                <a:cs typeface="Times New Roman" panose="02020603050405020304" pitchFamily="18" charset="0"/>
              </a:rPr>
              <a:t>) per </a:t>
            </a:r>
            <a:r>
              <a:rPr lang="it-IT" sz="1323" kern="0" dirty="0">
                <a:solidFill>
                  <a:srgbClr val="000000"/>
                </a:solidFill>
                <a:ea typeface="ＭＳ Ｐゴシック" panose="020B0600070205080204" pitchFamily="34" charset="-128"/>
                <a:cs typeface="Times New Roman" panose="02020603050405020304" pitchFamily="18" charset="0"/>
              </a:rPr>
              <a:t>6 settimane </a:t>
            </a:r>
            <a:r>
              <a:rPr lang="it-IT" sz="1323" b="0" kern="0" dirty="0">
                <a:solidFill>
                  <a:srgbClr val="000000"/>
                </a:solidFill>
                <a:ea typeface="ＭＳ Ｐゴシック" panose="020B0600070205080204" pitchFamily="34" charset="-128"/>
                <a:cs typeface="Times New Roman" panose="02020603050405020304" pitchFamily="18" charset="0"/>
              </a:rPr>
              <a:t>a causa di comportamento aggressivo (punteggio superiore a 39 nel </a:t>
            </a:r>
            <a:r>
              <a:rPr lang="it-IT" sz="1323" b="0" kern="0" dirty="0" err="1">
                <a:solidFill>
                  <a:srgbClr val="000000"/>
                </a:solidFill>
                <a:ea typeface="ＭＳ Ｐゴシック" panose="020B0600070205080204" pitchFamily="34" charset="-128"/>
                <a:cs typeface="Times New Roman" panose="02020603050405020304" pitchFamily="18" charset="0"/>
              </a:rPr>
              <a:t>subdominio</a:t>
            </a:r>
            <a:r>
              <a:rPr lang="it-IT" sz="1323" b="0" kern="0" dirty="0">
                <a:solidFill>
                  <a:srgbClr val="000000"/>
                </a:solidFill>
                <a:ea typeface="ＭＳ Ｐゴシック" panose="020B0600070205080204" pitchFamily="34" charset="-128"/>
                <a:cs typeface="Times New Roman" panose="02020603050405020304" pitchFamily="18" charset="0"/>
              </a:rPr>
              <a:t> aggressività del “</a:t>
            </a:r>
            <a:r>
              <a:rPr lang="it-IT" sz="1323" b="0" kern="0" dirty="0" err="1">
                <a:solidFill>
                  <a:srgbClr val="000000"/>
                </a:solidFill>
                <a:ea typeface="ＭＳ Ｐゴシック" panose="020B0600070205080204" pitchFamily="34" charset="-128"/>
                <a:cs typeface="Times New Roman" panose="02020603050405020304" pitchFamily="18" charset="0"/>
              </a:rPr>
              <a:t>Disability</a:t>
            </a:r>
            <a:r>
              <a:rPr lang="it-IT" sz="1323" b="0" kern="0" dirty="0">
                <a:solidFill>
                  <a:srgbClr val="000000"/>
                </a:solidFill>
                <a:ea typeface="ＭＳ Ｐゴシック" panose="020B0600070205080204" pitchFamily="34" charset="-128"/>
                <a:cs typeface="Times New Roman" panose="02020603050405020304" pitchFamily="18" charset="0"/>
              </a:rPr>
              <a:t> </a:t>
            </a:r>
            <a:r>
              <a:rPr lang="it-IT" sz="1323" b="0" kern="0" dirty="0" err="1">
                <a:solidFill>
                  <a:srgbClr val="000000"/>
                </a:solidFill>
                <a:ea typeface="ＭＳ Ｐゴシック" panose="020B0600070205080204" pitchFamily="34" charset="-128"/>
                <a:cs typeface="Times New Roman" panose="02020603050405020304" pitchFamily="18" charset="0"/>
              </a:rPr>
              <a:t>assessment</a:t>
            </a:r>
            <a:r>
              <a:rPr lang="it-IT" sz="1323" b="0" kern="0" dirty="0">
                <a:solidFill>
                  <a:srgbClr val="000000"/>
                </a:solidFill>
                <a:ea typeface="ＭＳ Ｐゴシック" panose="020B0600070205080204" pitchFamily="34" charset="-128"/>
                <a:cs typeface="Times New Roman" panose="02020603050405020304" pitchFamily="18" charset="0"/>
              </a:rPr>
              <a:t> Schedule”</a:t>
            </a:r>
          </a:p>
          <a:p>
            <a:pPr marL="331483" indent="-331483">
              <a:buFont typeface="Arial" panose="020B0604020202020204" pitchFamily="34" charset="0"/>
              <a:buChar char="•"/>
            </a:pPr>
            <a:r>
              <a:rPr lang="it-IT" sz="1323" b="0" kern="0" dirty="0">
                <a:solidFill>
                  <a:srgbClr val="000000"/>
                </a:solidFill>
                <a:ea typeface="ＭＳ Ｐゴシック" panose="020B0600070205080204" pitchFamily="34" charset="-128"/>
                <a:cs typeface="Times New Roman" panose="02020603050405020304" pitchFamily="18" charset="0"/>
              </a:rPr>
              <a:t>Dopo il trattamento open i </a:t>
            </a:r>
            <a:r>
              <a:rPr lang="it-IT" sz="1323" b="0" kern="0" dirty="0" err="1">
                <a:solidFill>
                  <a:srgbClr val="000000"/>
                </a:solidFill>
                <a:ea typeface="ＭＳ Ｐゴシック" panose="020B0600070205080204" pitchFamily="34" charset="-128"/>
                <a:cs typeface="Times New Roman" panose="02020603050405020304" pitchFamily="18" charset="0"/>
              </a:rPr>
              <a:t>responders</a:t>
            </a:r>
            <a:r>
              <a:rPr lang="it-IT" sz="1323" b="0" kern="0" dirty="0">
                <a:solidFill>
                  <a:srgbClr val="000000"/>
                </a:solidFill>
                <a:ea typeface="ＭＳ Ｐゴシック" panose="020B0600070205080204" pitchFamily="34" charset="-128"/>
                <a:cs typeface="Times New Roman" panose="02020603050405020304" pitchFamily="18" charset="0"/>
              </a:rPr>
              <a:t> (24)  erano randomizzati </a:t>
            </a:r>
            <a:r>
              <a:rPr lang="it-IT" sz="1323" b="0" kern="0" dirty="0" err="1">
                <a:solidFill>
                  <a:srgbClr val="000000"/>
                </a:solidFill>
                <a:ea typeface="ＭＳ Ｐゴシック" panose="020B0600070205080204" pitchFamily="34" charset="-128"/>
                <a:cs typeface="Times New Roman" panose="02020603050405020304" pitchFamily="18" charset="0"/>
              </a:rPr>
              <a:t>for</a:t>
            </a:r>
            <a:r>
              <a:rPr lang="it-IT" sz="1323" b="0" kern="0" dirty="0">
                <a:solidFill>
                  <a:srgbClr val="000000"/>
                </a:solidFill>
                <a:ea typeface="ＭＳ Ｐゴシック" panose="020B0600070205080204" pitchFamily="34" charset="-128"/>
                <a:cs typeface="Times New Roman" panose="02020603050405020304" pitchFamily="18" charset="0"/>
              </a:rPr>
              <a:t> continue and discontinue (placebo) trattamento per </a:t>
            </a:r>
            <a:r>
              <a:rPr lang="it-IT" sz="1323" kern="0" dirty="0">
                <a:solidFill>
                  <a:srgbClr val="000000"/>
                </a:solidFill>
                <a:ea typeface="ＭＳ Ｐゴシック" panose="020B0600070205080204" pitchFamily="34" charset="-128"/>
                <a:cs typeface="Times New Roman" panose="02020603050405020304" pitchFamily="18" charset="0"/>
              </a:rPr>
              <a:t>12 settimane</a:t>
            </a:r>
          </a:p>
          <a:p>
            <a:pPr marL="331483" indent="-331483">
              <a:buFont typeface="Arial" panose="020B0604020202020204" pitchFamily="34" charset="0"/>
              <a:buChar char="•"/>
            </a:pPr>
            <a:r>
              <a:rPr lang="it-IT" sz="1323" kern="0" dirty="0">
                <a:solidFill>
                  <a:srgbClr val="000000"/>
                </a:solidFill>
                <a:ea typeface="ＭＳ Ｐゴシック" panose="020B0600070205080204" pitchFamily="34" charset="-128"/>
                <a:cs typeface="Times New Roman" panose="02020603050405020304" pitchFamily="18" charset="0"/>
              </a:rPr>
              <a:t>7/39 erano esclusi dalla randomizzazione per effetti avversi sintomi extrapiramidali, 6 per mancata risposta</a:t>
            </a:r>
          </a:p>
          <a:p>
            <a:pPr marL="331483" indent="-331483">
              <a:buFont typeface="Arial" panose="020B0604020202020204" pitchFamily="34" charset="0"/>
              <a:buChar char="•"/>
            </a:pPr>
            <a:r>
              <a:rPr lang="it-IT" sz="1323" b="0" kern="0" dirty="0">
                <a:solidFill>
                  <a:srgbClr val="000000"/>
                </a:solidFill>
                <a:ea typeface="ＭＳ Ｐゴシック" panose="020B0600070205080204" pitchFamily="34" charset="-128"/>
                <a:cs typeface="Times New Roman" panose="02020603050405020304" pitchFamily="18" charset="0"/>
              </a:rPr>
              <a:t>Dopo randomizzazione 3 erano esclusi per violazione del protocollo</a:t>
            </a:r>
          </a:p>
          <a:p>
            <a:pPr marL="331483" indent="-331483">
              <a:buFont typeface="Arial" panose="020B0604020202020204" pitchFamily="34" charset="0"/>
              <a:buChar char="•"/>
            </a:pPr>
            <a:r>
              <a:rPr lang="it-IT" sz="1323" b="0" kern="0" dirty="0">
                <a:solidFill>
                  <a:srgbClr val="000000"/>
                </a:solidFill>
                <a:ea typeface="ＭＳ Ｐゴシック" panose="020B0600070205080204" pitchFamily="34" charset="-128"/>
                <a:cs typeface="Times New Roman" panose="02020603050405020304" pitchFamily="18" charset="0"/>
              </a:rPr>
              <a:t>Dopo la randomizzazione la dose veniva mantenuta il </a:t>
            </a:r>
            <a:r>
              <a:rPr lang="it-IT" sz="1323" b="0" kern="0" dirty="0" err="1">
                <a:solidFill>
                  <a:srgbClr val="000000"/>
                </a:solidFill>
                <a:ea typeface="ＭＳ Ｐゴシック" panose="020B0600070205080204" pitchFamily="34" charset="-128"/>
                <a:cs typeface="Times New Roman" panose="02020603050405020304" pitchFamily="18" charset="0"/>
              </a:rPr>
              <a:t>piu’</a:t>
            </a:r>
            <a:r>
              <a:rPr lang="it-IT" sz="1323" b="0" kern="0" dirty="0">
                <a:solidFill>
                  <a:srgbClr val="000000"/>
                </a:solidFill>
                <a:ea typeface="ＭＳ Ｐゴシック" panose="020B0600070205080204" pitchFamily="34" charset="-128"/>
                <a:cs typeface="Times New Roman" panose="02020603050405020304" pitchFamily="18" charset="0"/>
              </a:rPr>
              <a:t> possibile stabile</a:t>
            </a:r>
          </a:p>
          <a:p>
            <a:pPr marL="331483" indent="-331483">
              <a:buFont typeface="Arial" panose="020B0604020202020204" pitchFamily="34" charset="0"/>
              <a:buChar char="•"/>
            </a:pPr>
            <a:r>
              <a:rPr lang="it-IT" sz="1323" b="0" kern="0" dirty="0" err="1">
                <a:solidFill>
                  <a:srgbClr val="000000"/>
                </a:solidFill>
                <a:ea typeface="ＭＳ Ｐゴシック" panose="020B0600070205080204" pitchFamily="34" charset="-128"/>
                <a:cs typeface="Times New Roman" panose="02020603050405020304" pitchFamily="18" charset="0"/>
              </a:rPr>
              <a:t>Outocomes</a:t>
            </a:r>
            <a:r>
              <a:rPr lang="it-IT" sz="1323" b="0" kern="0" dirty="0">
                <a:solidFill>
                  <a:srgbClr val="000000"/>
                </a:solidFill>
                <a:ea typeface="ＭＳ Ｐゴシック" panose="020B0600070205080204" pitchFamily="34" charset="-128"/>
                <a:cs typeface="Times New Roman" panose="02020603050405020304" pitchFamily="18" charset="0"/>
              </a:rPr>
              <a:t> scala MOAS (</a:t>
            </a:r>
            <a:r>
              <a:rPr lang="it-IT" sz="1323" b="0" kern="0" dirty="0" err="1">
                <a:solidFill>
                  <a:srgbClr val="000000"/>
                </a:solidFill>
                <a:ea typeface="ＭＳ Ｐゴシック" panose="020B0600070205080204" pitchFamily="34" charset="-128"/>
                <a:cs typeface="Times New Roman" panose="02020603050405020304" pitchFamily="18" charset="0"/>
              </a:rPr>
              <a:t>modified</a:t>
            </a:r>
            <a:r>
              <a:rPr lang="it-IT" sz="1323" b="0" kern="0" dirty="0">
                <a:solidFill>
                  <a:srgbClr val="000000"/>
                </a:solidFill>
                <a:ea typeface="ＭＳ Ｐゴシック" panose="020B0600070205080204" pitchFamily="34" charset="-128"/>
                <a:cs typeface="Times New Roman" panose="02020603050405020304" pitchFamily="18" charset="0"/>
              </a:rPr>
              <a:t> </a:t>
            </a:r>
            <a:r>
              <a:rPr lang="it-IT" sz="1323" b="0" kern="0" dirty="0" err="1">
                <a:solidFill>
                  <a:srgbClr val="000000"/>
                </a:solidFill>
                <a:ea typeface="ＭＳ Ｐゴシック" panose="020B0600070205080204" pitchFamily="34" charset="-128"/>
                <a:cs typeface="Times New Roman" panose="02020603050405020304" pitchFamily="18" charset="0"/>
              </a:rPr>
              <a:t>Overt</a:t>
            </a:r>
            <a:r>
              <a:rPr lang="it-IT" sz="1323" b="0" kern="0" dirty="0">
                <a:solidFill>
                  <a:srgbClr val="000000"/>
                </a:solidFill>
                <a:ea typeface="ＭＳ Ｐゴシック" panose="020B0600070205080204" pitchFamily="34" charset="-128"/>
                <a:cs typeface="Times New Roman" panose="02020603050405020304" pitchFamily="18" charset="0"/>
              </a:rPr>
              <a:t> </a:t>
            </a:r>
            <a:r>
              <a:rPr lang="it-IT" sz="1323" b="0" kern="0" dirty="0" err="1">
                <a:solidFill>
                  <a:srgbClr val="000000"/>
                </a:solidFill>
                <a:ea typeface="ＭＳ Ｐゴシック" panose="020B0600070205080204" pitchFamily="34" charset="-128"/>
                <a:cs typeface="Times New Roman" panose="02020603050405020304" pitchFamily="18" charset="0"/>
              </a:rPr>
              <a:t>Aggression</a:t>
            </a:r>
            <a:r>
              <a:rPr lang="it-IT" sz="1323" b="0" kern="0" dirty="0">
                <a:solidFill>
                  <a:srgbClr val="000000"/>
                </a:solidFill>
                <a:ea typeface="ＭＳ Ｐゴシック" panose="020B0600070205080204" pitchFamily="34" charset="-128"/>
                <a:cs typeface="Times New Roman" panose="02020603050405020304" pitchFamily="18" charset="0"/>
              </a:rPr>
              <a:t> Scale)  somministrata ogni 2 settimane per tutto il trial</a:t>
            </a:r>
            <a:endParaRPr lang="it-IT" sz="1323" kern="0" dirty="0">
              <a:solidFill>
                <a:srgbClr val="000000"/>
              </a:solidFill>
              <a:ea typeface="ＭＳ Ｐゴシック" panose="020B0600070205080204" pitchFamily="34" charset="-128"/>
              <a:cs typeface="Times New Roman" panose="02020603050405020304" pitchFamily="18" charset="0"/>
            </a:endParaRPr>
          </a:p>
          <a:p>
            <a:pPr marL="331483" indent="-331483">
              <a:buFont typeface="Arial" panose="020B0604020202020204" pitchFamily="34" charset="0"/>
              <a:buChar char="•"/>
            </a:pPr>
            <a:r>
              <a:rPr lang="it-IT" sz="1323" b="0" kern="0" dirty="0">
                <a:solidFill>
                  <a:srgbClr val="000000"/>
                </a:solidFill>
                <a:ea typeface="ＭＳ Ｐゴシック" panose="020B0600070205080204" pitchFamily="34" charset="-128"/>
                <a:cs typeface="Times New Roman" panose="02020603050405020304" pitchFamily="18" charset="0"/>
              </a:rPr>
              <a:t>Evidenza che </a:t>
            </a:r>
            <a:r>
              <a:rPr lang="it-IT" sz="1323" b="0" kern="0" dirty="0" err="1">
                <a:solidFill>
                  <a:srgbClr val="000000"/>
                </a:solidFill>
                <a:ea typeface="ＭＳ Ｐゴシック" panose="020B0600070205080204" pitchFamily="34" charset="-128"/>
                <a:cs typeface="Times New Roman" panose="02020603050405020304" pitchFamily="18" charset="0"/>
              </a:rPr>
              <a:t>Zuclopenthixol</a:t>
            </a:r>
            <a:r>
              <a:rPr lang="it-IT" sz="1323" b="0" kern="0" dirty="0">
                <a:solidFill>
                  <a:srgbClr val="000000"/>
                </a:solidFill>
                <a:ea typeface="ＭＳ Ｐゴシック" panose="020B0600070205080204" pitchFamily="34" charset="-128"/>
                <a:cs typeface="Times New Roman" panose="02020603050405020304" pitchFamily="18" charset="0"/>
              </a:rPr>
              <a:t> significativamente maggiore rispetto a placebo (p </a:t>
            </a:r>
            <a:r>
              <a:rPr lang="it-IT" sz="1323" b="0" kern="0" dirty="0" err="1">
                <a:solidFill>
                  <a:srgbClr val="000000"/>
                </a:solidFill>
                <a:ea typeface="ＭＳ Ｐゴシック" panose="020B0600070205080204" pitchFamily="34" charset="-128"/>
                <a:cs typeface="Times New Roman" panose="02020603050405020304" pitchFamily="18" charset="0"/>
              </a:rPr>
              <a:t>value</a:t>
            </a:r>
            <a:r>
              <a:rPr lang="it-IT" sz="1323" b="0" kern="0" dirty="0">
                <a:solidFill>
                  <a:srgbClr val="000000"/>
                </a:solidFill>
                <a:ea typeface="ＭＳ Ｐゴシック" panose="020B0600070205080204" pitchFamily="34" charset="-128"/>
                <a:cs typeface="Times New Roman" panose="02020603050405020304" pitchFamily="18" charset="0"/>
              </a:rPr>
              <a:t> </a:t>
            </a:r>
            <a:r>
              <a:rPr lang="it-IT" sz="1323" b="0" kern="0" dirty="0" err="1">
                <a:solidFill>
                  <a:srgbClr val="000000"/>
                </a:solidFill>
                <a:ea typeface="ＭＳ Ｐゴシック" panose="020B0600070205080204" pitchFamily="34" charset="-128"/>
                <a:cs typeface="Times New Roman" panose="02020603050405020304" pitchFamily="18" charset="0"/>
              </a:rPr>
              <a:t>from</a:t>
            </a:r>
            <a:r>
              <a:rPr lang="it-IT" sz="1323" b="0" kern="0" dirty="0">
                <a:solidFill>
                  <a:srgbClr val="000000"/>
                </a:solidFill>
                <a:ea typeface="ＭＳ Ｐゴシック" panose="020B0600070205080204" pitchFamily="34" charset="-128"/>
                <a:cs typeface="Times New Roman" panose="02020603050405020304" pitchFamily="18" charset="0"/>
              </a:rPr>
              <a:t> Fisher’s </a:t>
            </a:r>
            <a:r>
              <a:rPr lang="it-IT" sz="1323" b="0" kern="0" dirty="0" err="1">
                <a:solidFill>
                  <a:srgbClr val="000000"/>
                </a:solidFill>
                <a:ea typeface="ＭＳ Ｐゴシック" panose="020B0600070205080204" pitchFamily="34" charset="-128"/>
                <a:cs typeface="Times New Roman" panose="02020603050405020304" pitchFamily="18" charset="0"/>
              </a:rPr>
              <a:t>exact</a:t>
            </a:r>
            <a:r>
              <a:rPr lang="it-IT" sz="1323" b="0" kern="0" dirty="0">
                <a:solidFill>
                  <a:srgbClr val="000000"/>
                </a:solidFill>
                <a:ea typeface="ＭＳ Ｐゴシック" panose="020B0600070205080204" pitchFamily="34" charset="-128"/>
                <a:cs typeface="Times New Roman" panose="02020603050405020304" pitchFamily="18" charset="0"/>
              </a:rPr>
              <a:t> test 0.024</a:t>
            </a:r>
          </a:p>
          <a:p>
            <a:pPr marL="331483" indent="-331483">
              <a:buFont typeface="Arial" panose="020B0604020202020204" pitchFamily="34" charset="0"/>
              <a:buChar char="•"/>
            </a:pPr>
            <a:r>
              <a:rPr lang="it-IT" sz="1323" b="0" kern="0" dirty="0">
                <a:solidFill>
                  <a:srgbClr val="000000"/>
                </a:solidFill>
                <a:ea typeface="ＭＳ Ｐゴシック" panose="020B0600070205080204" pitchFamily="34" charset="-128"/>
                <a:cs typeface="Times New Roman" panose="02020603050405020304" pitchFamily="18" charset="0"/>
              </a:rPr>
              <a:t>Risposte anche a bassi dosaggi 7.9 mg/</a:t>
            </a:r>
            <a:r>
              <a:rPr lang="it-IT" sz="1323" b="0" kern="0" dirty="0" err="1">
                <a:solidFill>
                  <a:srgbClr val="000000"/>
                </a:solidFill>
                <a:ea typeface="ＭＳ Ｐゴシック" panose="020B0600070205080204" pitchFamily="34" charset="-128"/>
                <a:cs typeface="Times New Roman" panose="02020603050405020304" pitchFamily="18" charset="0"/>
              </a:rPr>
              <a:t>day…ma</a:t>
            </a:r>
            <a:r>
              <a:rPr lang="it-IT" sz="1323" b="0" kern="0" dirty="0">
                <a:solidFill>
                  <a:srgbClr val="000000"/>
                </a:solidFill>
                <a:ea typeface="ＭＳ Ｐゴシック" panose="020B0600070205080204" pitchFamily="34" charset="-128"/>
                <a:cs typeface="Times New Roman" panose="02020603050405020304" pitchFamily="18" charset="0"/>
              </a:rPr>
              <a:t> sintomi extrapiramidali con frequenza doppia rispetto a studi su popolazione adulta (16% vs 8%)</a:t>
            </a:r>
          </a:p>
        </p:txBody>
      </p:sp>
    </p:spTree>
    <p:extLst>
      <p:ext uri="{BB962C8B-B14F-4D97-AF65-F5344CB8AC3E}">
        <p14:creationId xmlns:p14="http://schemas.microsoft.com/office/powerpoint/2010/main" val="1118395064"/>
      </p:ext>
    </p:extLst>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1289460" y="-202380"/>
            <a:ext cx="9085262" cy="120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spAutoFit/>
          </a:bodyPr>
          <a:lstStyle>
            <a:lvl1pPr algn="l" defTabSz="995363" rtl="0" eaLnBrk="0" fontAlgn="base" hangingPunct="0">
              <a:spcBef>
                <a:spcPct val="0"/>
              </a:spcBef>
              <a:spcAft>
                <a:spcPct val="0"/>
              </a:spcAft>
              <a:defRPr sz="4000" b="1" cap="all">
                <a:solidFill>
                  <a:srgbClr val="0154A0"/>
                </a:solidFill>
                <a:latin typeface="+mj-lt"/>
                <a:ea typeface="ＭＳ Ｐゴシック" pitchFamily="-106" charset="-128"/>
                <a:cs typeface="+mj-cs"/>
              </a:defRPr>
            </a:lvl1pPr>
            <a:lvl2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2pPr>
            <a:lvl3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3pPr>
            <a:lvl4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4pPr>
            <a:lvl5pPr algn="l" defTabSz="995363" rtl="0" eaLnBrk="0" fontAlgn="base" hangingPunct="0">
              <a:spcBef>
                <a:spcPct val="0"/>
              </a:spcBef>
              <a:spcAft>
                <a:spcPct val="0"/>
              </a:spcAft>
              <a:defRPr sz="3600">
                <a:solidFill>
                  <a:srgbClr val="0154A0"/>
                </a:solidFill>
                <a:latin typeface="RotisSemiSerif" pitchFamily="-94" charset="0"/>
                <a:ea typeface="ＭＳ Ｐゴシック" pitchFamily="-106" charset="-128"/>
              </a:defRPr>
            </a:lvl5pPr>
            <a:lvl6pPr marL="457200" algn="l" defTabSz="995363" rtl="0" eaLnBrk="0" fontAlgn="base" hangingPunct="0">
              <a:spcBef>
                <a:spcPct val="0"/>
              </a:spcBef>
              <a:spcAft>
                <a:spcPct val="0"/>
              </a:spcAft>
              <a:defRPr sz="3600">
                <a:solidFill>
                  <a:srgbClr val="0154A0"/>
                </a:solidFill>
                <a:latin typeface="RotisSemiSerif" pitchFamily="-94" charset="0"/>
              </a:defRPr>
            </a:lvl6pPr>
            <a:lvl7pPr marL="914400" algn="l" defTabSz="995363" rtl="0" eaLnBrk="0" fontAlgn="base" hangingPunct="0">
              <a:spcBef>
                <a:spcPct val="0"/>
              </a:spcBef>
              <a:spcAft>
                <a:spcPct val="0"/>
              </a:spcAft>
              <a:defRPr sz="3600">
                <a:solidFill>
                  <a:srgbClr val="0154A0"/>
                </a:solidFill>
                <a:latin typeface="RotisSemiSerif" pitchFamily="-94" charset="0"/>
              </a:defRPr>
            </a:lvl7pPr>
            <a:lvl8pPr marL="1371600" algn="l" defTabSz="995363" rtl="0" eaLnBrk="0" fontAlgn="base" hangingPunct="0">
              <a:spcBef>
                <a:spcPct val="0"/>
              </a:spcBef>
              <a:spcAft>
                <a:spcPct val="0"/>
              </a:spcAft>
              <a:defRPr sz="3600">
                <a:solidFill>
                  <a:srgbClr val="0154A0"/>
                </a:solidFill>
                <a:latin typeface="RotisSemiSerif" pitchFamily="-94" charset="0"/>
              </a:defRPr>
            </a:lvl8pPr>
            <a:lvl9pPr marL="1828800" algn="l" defTabSz="995363" rtl="0" eaLnBrk="0" fontAlgn="base" hangingPunct="0">
              <a:spcBef>
                <a:spcPct val="0"/>
              </a:spcBef>
              <a:spcAft>
                <a:spcPct val="0"/>
              </a:spcAft>
              <a:defRPr sz="3600">
                <a:solidFill>
                  <a:srgbClr val="0154A0"/>
                </a:solidFill>
                <a:latin typeface="RotisSemiSerif" pitchFamily="-94" charset="0"/>
              </a:defRPr>
            </a:lvl9pPr>
          </a:lstStyle>
          <a:p>
            <a:pPr algn="ctr">
              <a:defRPr/>
            </a:pPr>
            <a:endParaRPr lang="it-IT" sz="3600" kern="0" dirty="0" smtClean="0">
              <a:latin typeface="Calibri" panose="020F0502020204030204" pitchFamily="34" charset="0"/>
              <a:cs typeface="Times New Roman" panose="02020603050405020304" pitchFamily="18" charset="0"/>
            </a:endParaRPr>
          </a:p>
          <a:p>
            <a:pPr algn="ctr">
              <a:defRPr/>
            </a:pPr>
            <a:r>
              <a:rPr lang="it-IT" sz="3600" kern="0" dirty="0" smtClean="0">
                <a:latin typeface="Calibri" panose="020F0502020204030204" pitchFamily="34" charset="0"/>
                <a:cs typeface="Times New Roman" panose="02020603050405020304" pitchFamily="18" charset="0"/>
              </a:rPr>
              <a:t>Psicofarmacologia in DI</a:t>
            </a:r>
            <a:endParaRPr lang="it-IT" sz="3600" kern="0" dirty="0">
              <a:latin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1289460" y="1158017"/>
            <a:ext cx="7591894" cy="1754988"/>
          </a:xfrm>
          <a:prstGeom prst="rect">
            <a:avLst/>
          </a:prstGeom>
        </p:spPr>
      </p:pic>
      <p:sp>
        <p:nvSpPr>
          <p:cNvPr id="4" name="Segnaposto testo 2"/>
          <p:cNvSpPr txBox="1">
            <a:spLocks/>
          </p:cNvSpPr>
          <p:nvPr/>
        </p:nvSpPr>
        <p:spPr>
          <a:xfrm>
            <a:off x="559736" y="3163103"/>
            <a:ext cx="9085263" cy="4832092"/>
          </a:xfrm>
          <a:prstGeom prst="rect">
            <a:avLst/>
          </a:prstGeom>
        </p:spPr>
        <p:txBody>
          <a:bodyPr/>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marL="342900" indent="-342900">
              <a:buFont typeface="Arial" panose="020B0604020202020204" pitchFamily="34" charset="0"/>
              <a:buChar char="•"/>
            </a:pPr>
            <a:endParaRPr lang="it-IT" b="0" kern="0" dirty="0">
              <a:latin typeface="RotisSemiSerif"/>
              <a:cs typeface="Times New Roman" panose="02020603050405020304" pitchFamily="18" charset="0"/>
            </a:endParaRPr>
          </a:p>
        </p:txBody>
      </p:sp>
      <p:sp>
        <p:nvSpPr>
          <p:cNvPr id="5" name="Segnaposto testo 2"/>
          <p:cNvSpPr txBox="1">
            <a:spLocks/>
          </p:cNvSpPr>
          <p:nvPr/>
        </p:nvSpPr>
        <p:spPr>
          <a:xfrm>
            <a:off x="1039420" y="2791754"/>
            <a:ext cx="9085263" cy="4832092"/>
          </a:xfrm>
          <a:prstGeom prst="rect">
            <a:avLst/>
          </a:prstGeom>
        </p:spPr>
        <p:txBody>
          <a:bodyPr/>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marL="342900" indent="-342900">
              <a:buFont typeface="Arial" panose="020B0604020202020204" pitchFamily="34" charset="0"/>
              <a:buChar char="•"/>
            </a:pPr>
            <a:endParaRPr lang="it-IT" b="0" kern="0" dirty="0">
              <a:latin typeface="RotisSemiSerif"/>
              <a:cs typeface="Times New Roman" panose="02020603050405020304" pitchFamily="18" charset="0"/>
            </a:endParaRPr>
          </a:p>
        </p:txBody>
      </p:sp>
      <p:sp>
        <p:nvSpPr>
          <p:cNvPr id="6" name="Segnaposto testo 2"/>
          <p:cNvSpPr txBox="1">
            <a:spLocks/>
          </p:cNvSpPr>
          <p:nvPr/>
        </p:nvSpPr>
        <p:spPr>
          <a:xfrm>
            <a:off x="1039420" y="3163103"/>
            <a:ext cx="9085263" cy="4832092"/>
          </a:xfrm>
          <a:prstGeom prst="rect">
            <a:avLst/>
          </a:prstGeom>
        </p:spPr>
        <p:txBody>
          <a:bodyPr/>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marL="342900" indent="-342900">
              <a:buFont typeface="Arial" panose="020B0604020202020204" pitchFamily="34" charset="0"/>
              <a:buChar char="•"/>
            </a:pP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Inclusi 14 studi (912 soggetti, 20% sesso femminile)</a:t>
            </a:r>
          </a:p>
          <a:p>
            <a:pPr marL="342900" indent="-342900">
              <a:buFont typeface="Arial" panose="020B0604020202020204" pitchFamily="34" charset="0"/>
              <a:buChar char="•"/>
            </a:pPr>
            <a:r>
              <a:rPr lang="it-IT" sz="1400" b="0" kern="0" dirty="0">
                <a:solidFill>
                  <a:schemeClr val="tx1"/>
                </a:solidFill>
                <a:latin typeface="RotisSemiSerif"/>
                <a:ea typeface="ＭＳ Ｐゴシック" panose="020B0600070205080204" pitchFamily="34" charset="-128"/>
                <a:cs typeface="Times New Roman" panose="02020603050405020304" pitchFamily="18" charset="0"/>
              </a:rPr>
              <a:t>S</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tudi randomizzati controllati con almeno 10 soggetti per braccio</a:t>
            </a:r>
          </a:p>
          <a:p>
            <a:pPr marL="342900" indent="-342900">
              <a:buFont typeface="Arial" panose="020B0604020202020204" pitchFamily="34" charset="0"/>
              <a:buChar char="•"/>
            </a:pP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Soggetti fino a 18 anni con DI (QI &lt;70 e funzionamento adattivo compromesso)</a:t>
            </a:r>
          </a:p>
          <a:p>
            <a:pPr marL="342900" indent="-342900">
              <a:buFont typeface="Arial" panose="020B0604020202020204" pitchFamily="34" charset="0"/>
              <a:buChar char="•"/>
            </a:pP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Gli studi includevano soggetti con ASD</a:t>
            </a:r>
          </a:p>
          <a:p>
            <a:pPr marL="342900" indent="-342900">
              <a:buFont typeface="Arial" panose="020B0604020202020204" pitchFamily="34" charset="0"/>
              <a:buChar char="•"/>
            </a:pP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Outcomes</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di efficacia: </a:t>
            </a:r>
            <a:r>
              <a:rPr lang="it-IT" sz="1400" kern="0" dirty="0" err="1" smtClean="0">
                <a:solidFill>
                  <a:schemeClr val="tx1"/>
                </a:solidFill>
                <a:latin typeface="RotisSemiSerif"/>
                <a:ea typeface="ＭＳ Ｐゴシック" panose="020B0600070205080204" pitchFamily="34" charset="-128"/>
                <a:cs typeface="Times New Roman" panose="02020603050405020304" pitchFamily="18" charset="0"/>
              </a:rPr>
              <a:t>Challenging</a:t>
            </a:r>
            <a:r>
              <a:rPr lang="it-IT" sz="140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kern="0" dirty="0" err="1" smtClean="0">
                <a:solidFill>
                  <a:schemeClr val="tx1"/>
                </a:solidFill>
                <a:latin typeface="RotisSemiSerif"/>
                <a:ea typeface="ＭＳ Ｐゴシック" panose="020B0600070205080204" pitchFamily="34" charset="-128"/>
                <a:cs typeface="Times New Roman" panose="02020603050405020304" pitchFamily="18" charset="0"/>
              </a:rPr>
              <a:t>behaviour</a:t>
            </a:r>
            <a:r>
              <a:rPr lang="it-IT" sz="140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(inteso come comportamento culturalmente al di fuori della norma di un’</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intesità</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frequenza e durata tali da compromettere la sicurezza della persona e degli altri/ comportamento che rischia di limitare seriamente l’uso o l’inserimento nella comunità), </a:t>
            </a:r>
            <a:r>
              <a:rPr lang="it-IT" sz="1400" kern="0" dirty="0">
                <a:solidFill>
                  <a:schemeClr val="tx1"/>
                </a:solidFill>
                <a:latin typeface="RotisSemiSerif"/>
                <a:ea typeface="ＭＳ Ｐゴシック" panose="020B0600070205080204" pitchFamily="34" charset="-128"/>
                <a:cs typeface="Times New Roman" panose="02020603050405020304" pitchFamily="18" charset="0"/>
              </a:rPr>
              <a:t>F</a:t>
            </a:r>
            <a:r>
              <a:rPr lang="it-IT" sz="1400" kern="0" dirty="0" smtClean="0">
                <a:solidFill>
                  <a:schemeClr val="tx1"/>
                </a:solidFill>
                <a:latin typeface="RotisSemiSerif"/>
                <a:ea typeface="ＭＳ Ｐゴシック" panose="020B0600070205080204" pitchFamily="34" charset="-128"/>
                <a:cs typeface="Times New Roman" panose="02020603050405020304" pitchFamily="18" charset="0"/>
              </a:rPr>
              <a:t>unzionamento </a:t>
            </a:r>
            <a:r>
              <a:rPr lang="it-IT" sz="1400" kern="0" dirty="0">
                <a:solidFill>
                  <a:schemeClr val="tx1"/>
                </a:solidFill>
                <a:latin typeface="RotisSemiSerif"/>
                <a:ea typeface="ＭＳ Ｐゴシック" panose="020B0600070205080204" pitchFamily="34" charset="-128"/>
                <a:cs typeface="Times New Roman" panose="02020603050405020304" pitchFamily="18" charset="0"/>
              </a:rPr>
              <a:t>A</a:t>
            </a:r>
            <a:r>
              <a:rPr lang="it-IT" sz="1400" kern="0" dirty="0" smtClean="0">
                <a:solidFill>
                  <a:schemeClr val="tx1"/>
                </a:solidFill>
                <a:latin typeface="RotisSemiSerif"/>
                <a:ea typeface="ＭＳ Ｐゴシック" panose="020B0600070205080204" pitchFamily="34" charset="-128"/>
                <a:cs typeface="Times New Roman" panose="02020603050405020304" pitchFamily="18" charset="0"/>
              </a:rPr>
              <a:t>dattivo, Qualità della vita.</a:t>
            </a:r>
          </a:p>
          <a:p>
            <a:pPr marL="342900" indent="-342900">
              <a:buFont typeface="Arial" panose="020B0604020202020204" pitchFamily="34" charset="0"/>
              <a:buChar char="•"/>
            </a:pP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Outocomes</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di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safety</a:t>
            </a:r>
            <a:r>
              <a:rPr lang="it-IT" sz="1400" kern="0" dirty="0" smtClean="0">
                <a:solidFill>
                  <a:schemeClr val="tx1"/>
                </a:solidFill>
                <a:latin typeface="RotisSemiSerif"/>
                <a:ea typeface="ＭＳ Ｐゴシック" panose="020B0600070205080204" pitchFamily="34" charset="-128"/>
                <a:cs typeface="Times New Roman" panose="02020603050405020304" pitchFamily="18" charset="0"/>
              </a:rPr>
              <a:t>: eventi avversi</a:t>
            </a:r>
          </a:p>
          <a:p>
            <a:pPr marL="342900" indent="-342900">
              <a:buFont typeface="Arial" panose="020B0604020202020204" pitchFamily="34" charset="0"/>
              <a:buChar char="•"/>
            </a:pP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Strumenti per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Challenging</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behaviour</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Nisonger</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child</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behavior</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rating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form</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conduct</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problems</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ABC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Irritability</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subscale</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CGI-</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Improvement</a:t>
            </a:r>
            <a:endPar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endParaRPr>
          </a:p>
          <a:p>
            <a:pPr marL="342900" indent="-342900">
              <a:buFont typeface="Arial" panose="020B0604020202020204" pitchFamily="34" charset="0"/>
              <a:buChar char="•"/>
            </a:pP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Evidenza che </a:t>
            </a:r>
            <a:r>
              <a:rPr lang="it-IT" sz="1400" b="0" kern="0" dirty="0" err="1">
                <a:solidFill>
                  <a:schemeClr val="tx1"/>
                </a:solidFill>
                <a:latin typeface="RotisSemiSerif"/>
                <a:ea typeface="ＭＳ Ｐゴシック" panose="020B0600070205080204" pitchFamily="34" charset="-128"/>
                <a:cs typeface="Times New Roman" panose="02020603050405020304" pitchFamily="18" charset="0"/>
              </a:rPr>
              <a:t>a</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ripiprazolo</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e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risperidone</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miglioravano i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challenging</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behaviour</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nel breve termine</a:t>
            </a:r>
          </a:p>
          <a:p>
            <a:pPr marL="342900" indent="-342900">
              <a:buFont typeface="Arial" panose="020B0604020202020204" pitchFamily="34" charset="0"/>
              <a:buChar char="•"/>
            </a:pP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Elevata frequenza di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iperprolattinemia</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risperidone</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vs placebo) e aumento di peso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risperidone</a:t>
            </a:r>
            <a:r>
              <a:rPr lang="it-IT" sz="1400" b="0" kern="0" dirty="0">
                <a:solidFill>
                  <a:schemeClr val="tx1"/>
                </a:solidFill>
                <a:latin typeface="RotisSemiSerif"/>
                <a:ea typeface="ＭＳ Ｐゴシック" panose="020B0600070205080204" pitchFamily="34" charset="-128"/>
                <a:cs typeface="Times New Roman" panose="02020603050405020304" pitchFamily="18" charset="0"/>
              </a:rPr>
              <a:t>,</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aripiprazolo</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a:t>
            </a:r>
            <a:r>
              <a:rPr lang="it-IT" sz="1400" b="0" kern="0" dirty="0" err="1" smtClean="0">
                <a:solidFill>
                  <a:schemeClr val="tx1"/>
                </a:solidFill>
                <a:latin typeface="RotisSemiSerif"/>
                <a:ea typeface="ＭＳ Ｐゴシック" panose="020B0600070205080204" pitchFamily="34" charset="-128"/>
                <a:cs typeface="Times New Roman" panose="02020603050405020304" pitchFamily="18" charset="0"/>
              </a:rPr>
              <a:t>Olanzapina</a:t>
            </a:r>
            <a:r>
              <a:rPr lang="it-IT" sz="1400" b="0" kern="0" dirty="0" smtClean="0">
                <a:solidFill>
                  <a:schemeClr val="tx1"/>
                </a:solidFill>
                <a:latin typeface="RotisSemiSerif"/>
                <a:ea typeface="ＭＳ Ｐゴシック" panose="020B0600070205080204" pitchFamily="34" charset="-128"/>
                <a:cs typeface="Times New Roman" panose="02020603050405020304" pitchFamily="18" charset="0"/>
              </a:rPr>
              <a:t> vs placebo)</a:t>
            </a:r>
          </a:p>
        </p:txBody>
      </p:sp>
      <p:cxnSp>
        <p:nvCxnSpPr>
          <p:cNvPr id="7" name="Connettore 1 6"/>
          <p:cNvCxnSpPr/>
          <p:nvPr/>
        </p:nvCxnSpPr>
        <p:spPr bwMode="auto">
          <a:xfrm>
            <a:off x="1069685" y="976224"/>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145354"/>
      </p:ext>
    </p:extLst>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82024" y="95433"/>
            <a:ext cx="8240205" cy="3226250"/>
          </a:xfrm>
          <a:prstGeom prst="rect">
            <a:avLst/>
          </a:prstGeom>
        </p:spPr>
      </p:pic>
      <p:sp>
        <p:nvSpPr>
          <p:cNvPr id="3" name="Segnaposto testo 2"/>
          <p:cNvSpPr txBox="1">
            <a:spLocks/>
          </p:cNvSpPr>
          <p:nvPr/>
        </p:nvSpPr>
        <p:spPr>
          <a:xfrm>
            <a:off x="715617" y="3483180"/>
            <a:ext cx="9973021" cy="3148992"/>
          </a:xfrm>
          <a:prstGeom prst="rect">
            <a:avLst/>
          </a:prstGeom>
        </p:spPr>
        <p:txBody>
          <a:bodyPr/>
          <a:lstStyle>
            <a:lvl1pPr marL="373063" indent="-373063" algn="l" defTabSz="995363" rtl="0" eaLnBrk="0" fontAlgn="base" hangingPunct="0">
              <a:spcBef>
                <a:spcPct val="20000"/>
              </a:spcBef>
              <a:spcAft>
                <a:spcPct val="0"/>
              </a:spcAft>
              <a:buChar char="•"/>
              <a:defRPr sz="3500">
                <a:solidFill>
                  <a:srgbClr val="5C5C5C"/>
                </a:solidFill>
                <a:latin typeface="+mn-lt"/>
                <a:ea typeface="ＭＳ Ｐゴシック" pitchFamily="-106" charset="-128"/>
                <a:cs typeface="+mn-cs"/>
              </a:defRPr>
            </a:lvl1pPr>
            <a:lvl2pPr marL="809625" indent="-311150" algn="l" defTabSz="995363" rtl="0" eaLnBrk="0" fontAlgn="base" hangingPunct="0">
              <a:spcBef>
                <a:spcPct val="20000"/>
              </a:spcBef>
              <a:spcAft>
                <a:spcPct val="0"/>
              </a:spcAft>
              <a:buChar char="–"/>
              <a:defRPr sz="3000">
                <a:solidFill>
                  <a:srgbClr val="5C5C5C"/>
                </a:solidFill>
                <a:latin typeface="+mn-lt"/>
                <a:ea typeface="ＭＳ Ｐゴシック" pitchFamily="-106" charset="-128"/>
              </a:defRPr>
            </a:lvl2pPr>
            <a:lvl3pPr marL="1244600" indent="-249238" algn="l" defTabSz="995363" rtl="0" eaLnBrk="0" fontAlgn="base" hangingPunct="0">
              <a:spcBef>
                <a:spcPct val="20000"/>
              </a:spcBef>
              <a:spcAft>
                <a:spcPct val="0"/>
              </a:spcAft>
              <a:buChar char="•"/>
              <a:defRPr sz="2600">
                <a:solidFill>
                  <a:srgbClr val="5C5C5C"/>
                </a:solidFill>
                <a:latin typeface="+mn-lt"/>
                <a:ea typeface="ＭＳ Ｐゴシック" pitchFamily="-106" charset="-128"/>
              </a:defRPr>
            </a:lvl3pPr>
            <a:lvl4pPr marL="1700213" indent="-247650"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4pPr>
            <a:lvl5pPr marL="21574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5pPr>
            <a:lvl6pPr marL="26146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6pPr>
            <a:lvl7pPr marL="30718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7pPr>
            <a:lvl8pPr marL="35290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8pPr>
            <a:lvl9pPr marL="3986213" indent="-249238" algn="l" defTabSz="995363" rtl="0" eaLnBrk="0" fontAlgn="base" hangingPunct="0">
              <a:spcBef>
                <a:spcPct val="20000"/>
              </a:spcBef>
              <a:spcAft>
                <a:spcPct val="0"/>
              </a:spcAft>
              <a:buChar char="»"/>
              <a:defRPr sz="2200">
                <a:solidFill>
                  <a:srgbClr val="5C5C5C"/>
                </a:solidFill>
                <a:latin typeface="+mn-lt"/>
                <a:ea typeface="ＭＳ Ｐゴシック" pitchFamily="-106" charset="-128"/>
              </a:defRPr>
            </a:lvl9pPr>
          </a:lstStyle>
          <a:p>
            <a:pPr marL="342900" indent="-342900">
              <a:buFont typeface="Arial" panose="020B0604020202020204" pitchFamily="34" charset="0"/>
              <a:buChar char="•"/>
            </a:pPr>
            <a:r>
              <a:rPr lang="it-IT" sz="1600" b="0" kern="0" dirty="0" err="1" smtClean="0">
                <a:solidFill>
                  <a:schemeClr val="tx1"/>
                </a:solidFill>
                <a:latin typeface="RotisSemiSerif"/>
                <a:cs typeface="Times New Roman" panose="02020603050405020304" pitchFamily="18" charset="0"/>
              </a:rPr>
              <a:t>Effect</a:t>
            </a:r>
            <a:r>
              <a:rPr lang="it-IT" sz="1600" b="0" kern="0" dirty="0" smtClean="0">
                <a:solidFill>
                  <a:schemeClr val="tx1"/>
                </a:solidFill>
                <a:latin typeface="RotisSemiSerif"/>
                <a:cs typeface="Times New Roman" panose="02020603050405020304" pitchFamily="18" charset="0"/>
              </a:rPr>
              <a:t> </a:t>
            </a:r>
            <a:r>
              <a:rPr lang="it-IT" sz="1600" b="0" kern="0" dirty="0" err="1" smtClean="0">
                <a:solidFill>
                  <a:schemeClr val="tx1"/>
                </a:solidFill>
                <a:latin typeface="RotisSemiSerif"/>
                <a:cs typeface="Times New Roman" panose="02020603050405020304" pitchFamily="18" charset="0"/>
              </a:rPr>
              <a:t>size</a:t>
            </a:r>
            <a:r>
              <a:rPr lang="it-IT" sz="1600" b="0" kern="0" dirty="0" smtClean="0">
                <a:solidFill>
                  <a:schemeClr val="tx1"/>
                </a:solidFill>
                <a:latin typeface="RotisSemiSerif"/>
                <a:cs typeface="Times New Roman" panose="02020603050405020304" pitchFamily="18" charset="0"/>
              </a:rPr>
              <a:t> da moderato a elevato per riduzione </a:t>
            </a:r>
            <a:r>
              <a:rPr lang="it-IT" sz="1600" b="0" kern="0" dirty="0" err="1" smtClean="0">
                <a:solidFill>
                  <a:schemeClr val="tx1"/>
                </a:solidFill>
                <a:latin typeface="RotisSemiSerif"/>
                <a:cs typeface="Times New Roman" panose="02020603050405020304" pitchFamily="18" charset="0"/>
              </a:rPr>
              <a:t>challenging</a:t>
            </a:r>
            <a:r>
              <a:rPr lang="it-IT" sz="1600" b="0" kern="0" dirty="0" smtClean="0">
                <a:solidFill>
                  <a:schemeClr val="tx1"/>
                </a:solidFill>
                <a:latin typeface="RotisSemiSerif"/>
                <a:cs typeface="Times New Roman" panose="02020603050405020304" pitchFamily="18" charset="0"/>
              </a:rPr>
              <a:t> </a:t>
            </a:r>
            <a:r>
              <a:rPr lang="it-IT" sz="1600" b="0" kern="0" dirty="0" err="1" smtClean="0">
                <a:solidFill>
                  <a:schemeClr val="tx1"/>
                </a:solidFill>
                <a:latin typeface="RotisSemiSerif"/>
                <a:cs typeface="Times New Roman" panose="02020603050405020304" pitchFamily="18" charset="0"/>
              </a:rPr>
              <a:t>behavior</a:t>
            </a:r>
            <a:r>
              <a:rPr lang="it-IT" sz="1600" b="0" kern="0" dirty="0" smtClean="0">
                <a:solidFill>
                  <a:schemeClr val="tx1"/>
                </a:solidFill>
                <a:latin typeface="RotisSemiSerif"/>
                <a:cs typeface="Times New Roman" panose="02020603050405020304" pitchFamily="18" charset="0"/>
              </a:rPr>
              <a:t> </a:t>
            </a:r>
            <a:r>
              <a:rPr lang="it-IT" sz="1600" b="0" kern="0" dirty="0" err="1" smtClean="0">
                <a:solidFill>
                  <a:schemeClr val="tx1"/>
                </a:solidFill>
                <a:latin typeface="RotisSemiSerif"/>
                <a:cs typeface="Times New Roman" panose="02020603050405020304" pitchFamily="18" charset="0"/>
              </a:rPr>
              <a:t>risperidone</a:t>
            </a:r>
            <a:r>
              <a:rPr lang="it-IT" sz="1600" b="0" kern="0" dirty="0" smtClean="0">
                <a:solidFill>
                  <a:schemeClr val="tx1"/>
                </a:solidFill>
                <a:latin typeface="RotisSemiSerif"/>
                <a:cs typeface="Times New Roman" panose="02020603050405020304" pitchFamily="18" charset="0"/>
              </a:rPr>
              <a:t> e </a:t>
            </a:r>
            <a:r>
              <a:rPr lang="it-IT" sz="1600" b="0" kern="0" dirty="0" err="1" smtClean="0">
                <a:solidFill>
                  <a:schemeClr val="tx1"/>
                </a:solidFill>
                <a:latin typeface="RotisSemiSerif"/>
                <a:cs typeface="Times New Roman" panose="02020603050405020304" pitchFamily="18" charset="0"/>
              </a:rPr>
              <a:t>aripiprazolo</a:t>
            </a:r>
            <a:r>
              <a:rPr lang="it-IT" sz="1600" b="0" kern="0" dirty="0" smtClean="0">
                <a:solidFill>
                  <a:schemeClr val="tx1"/>
                </a:solidFill>
                <a:latin typeface="RotisSemiSerif"/>
                <a:cs typeface="Times New Roman" panose="02020603050405020304" pitchFamily="18" charset="0"/>
              </a:rPr>
              <a:t> vs placebo</a:t>
            </a:r>
          </a:p>
          <a:p>
            <a:pPr marL="342900" indent="-342900">
              <a:buFont typeface="Arial" panose="020B0604020202020204" pitchFamily="34" charset="0"/>
              <a:buChar char="•"/>
            </a:pPr>
            <a:r>
              <a:rPr lang="it-IT" sz="1600" b="0" kern="0" dirty="0" smtClean="0">
                <a:solidFill>
                  <a:schemeClr val="tx1"/>
                </a:solidFill>
                <a:latin typeface="RotisSemiSerif"/>
                <a:cs typeface="Times New Roman" panose="02020603050405020304" pitchFamily="18" charset="0"/>
              </a:rPr>
              <a:t>Tre studi mostravano large </a:t>
            </a:r>
            <a:r>
              <a:rPr lang="it-IT" sz="1600" b="0" kern="0" dirty="0" err="1" smtClean="0">
                <a:solidFill>
                  <a:schemeClr val="tx1"/>
                </a:solidFill>
                <a:latin typeface="RotisSemiSerif"/>
                <a:cs typeface="Times New Roman" panose="02020603050405020304" pitchFamily="18" charset="0"/>
              </a:rPr>
              <a:t>effect</a:t>
            </a:r>
            <a:r>
              <a:rPr lang="it-IT" sz="1600" b="0" kern="0" dirty="0" smtClean="0">
                <a:solidFill>
                  <a:schemeClr val="tx1"/>
                </a:solidFill>
                <a:latin typeface="RotisSemiSerif"/>
                <a:cs typeface="Times New Roman" panose="02020603050405020304" pitchFamily="18" charset="0"/>
              </a:rPr>
              <a:t> </a:t>
            </a:r>
            <a:r>
              <a:rPr lang="it-IT" sz="1600" b="0" kern="0" dirty="0" err="1" smtClean="0">
                <a:solidFill>
                  <a:schemeClr val="tx1"/>
                </a:solidFill>
                <a:latin typeface="RotisSemiSerif"/>
                <a:cs typeface="Times New Roman" panose="02020603050405020304" pitchFamily="18" charset="0"/>
              </a:rPr>
              <a:t>size</a:t>
            </a:r>
            <a:r>
              <a:rPr lang="it-IT" sz="1600" b="0" kern="0" dirty="0" smtClean="0">
                <a:solidFill>
                  <a:schemeClr val="tx1"/>
                </a:solidFill>
                <a:latin typeface="RotisSemiSerif"/>
                <a:cs typeface="Times New Roman" panose="02020603050405020304" pitchFamily="18" charset="0"/>
              </a:rPr>
              <a:t> (p &gt; 0.001) relativamente al miglioramento di </a:t>
            </a:r>
            <a:r>
              <a:rPr lang="it-IT" sz="1600" b="0" kern="0" dirty="0" err="1" smtClean="0">
                <a:solidFill>
                  <a:schemeClr val="tx1"/>
                </a:solidFill>
                <a:latin typeface="RotisSemiSerif"/>
                <a:cs typeface="Times New Roman" panose="02020603050405020304" pitchFamily="18" charset="0"/>
              </a:rPr>
              <a:t>risperidone</a:t>
            </a:r>
            <a:r>
              <a:rPr lang="it-IT" sz="1600" b="0" kern="0" dirty="0" smtClean="0">
                <a:solidFill>
                  <a:schemeClr val="tx1"/>
                </a:solidFill>
                <a:latin typeface="RotisSemiSerif"/>
                <a:cs typeface="Times New Roman" panose="02020603050405020304" pitchFamily="18" charset="0"/>
              </a:rPr>
              <a:t> versus placebo nel miglioramento del funzionamento sociale adattivo (eterogeneità non spiegabile sulla differenza delle caratteristiche</a:t>
            </a:r>
            <a:br>
              <a:rPr lang="it-IT" sz="1600" b="0" kern="0" dirty="0" smtClean="0">
                <a:solidFill>
                  <a:schemeClr val="tx1"/>
                </a:solidFill>
                <a:latin typeface="RotisSemiSerif"/>
                <a:cs typeface="Times New Roman" panose="02020603050405020304" pitchFamily="18" charset="0"/>
              </a:rPr>
            </a:br>
            <a:r>
              <a:rPr lang="it-IT" sz="1600" b="0" kern="0" dirty="0" smtClean="0">
                <a:solidFill>
                  <a:schemeClr val="tx1"/>
                </a:solidFill>
                <a:latin typeface="RotisSemiSerif"/>
                <a:cs typeface="Times New Roman" panose="02020603050405020304" pitchFamily="18" charset="0"/>
              </a:rPr>
              <a:t> degli studi           cautela!!)</a:t>
            </a:r>
          </a:p>
          <a:p>
            <a:pPr marL="342900" indent="-342900">
              <a:buFont typeface="Arial" panose="020B0604020202020204" pitchFamily="34" charset="0"/>
              <a:buChar char="•"/>
            </a:pPr>
            <a:r>
              <a:rPr lang="it-IT" sz="1600" b="0" kern="0" dirty="0" smtClean="0">
                <a:solidFill>
                  <a:schemeClr val="tx1"/>
                </a:solidFill>
                <a:latin typeface="RotisSemiSerif"/>
                <a:cs typeface="Times New Roman" panose="02020603050405020304" pitchFamily="18" charset="0"/>
              </a:rPr>
              <a:t>Inconclusive </a:t>
            </a:r>
            <a:r>
              <a:rPr lang="it-IT" sz="1600" b="0" kern="0" dirty="0" err="1" smtClean="0">
                <a:solidFill>
                  <a:schemeClr val="tx1"/>
                </a:solidFill>
                <a:latin typeface="RotisSemiSerif"/>
                <a:cs typeface="Times New Roman" panose="02020603050405020304" pitchFamily="18" charset="0"/>
              </a:rPr>
              <a:t>evidence</a:t>
            </a:r>
            <a:r>
              <a:rPr lang="it-IT" sz="1600" b="0" kern="0" dirty="0" smtClean="0">
                <a:solidFill>
                  <a:schemeClr val="tx1"/>
                </a:solidFill>
                <a:latin typeface="RotisSemiSerif"/>
                <a:cs typeface="Times New Roman" panose="02020603050405020304" pitchFamily="18" charset="0"/>
              </a:rPr>
              <a:t> per efficacia anticonvulsivanti </a:t>
            </a:r>
          </a:p>
          <a:p>
            <a:pPr marL="342900" indent="-342900">
              <a:buFont typeface="Arial" panose="020B0604020202020204" pitchFamily="34" charset="0"/>
              <a:buChar char="•"/>
            </a:pPr>
            <a:r>
              <a:rPr lang="it-IT" sz="1600" b="0" kern="0" dirty="0">
                <a:solidFill>
                  <a:schemeClr val="tx1"/>
                </a:solidFill>
                <a:latin typeface="RotisSemiSerif"/>
                <a:ea typeface="ＭＳ Ｐゴシック" panose="020B0600070205080204" pitchFamily="34" charset="-128"/>
                <a:cs typeface="Times New Roman" panose="02020603050405020304" pitchFamily="18" charset="0"/>
              </a:rPr>
              <a:t>Qualita di evidenza da bassa a molto bassa, no lungo termine</a:t>
            </a:r>
          </a:p>
          <a:p>
            <a:pPr marL="342900" lvl="0" indent="-342900" defTabSz="914400">
              <a:spcBef>
                <a:spcPct val="0"/>
              </a:spcBef>
              <a:buFont typeface="Arial" panose="020B0604020202020204" pitchFamily="34" charset="0"/>
              <a:buChar char="•"/>
            </a:pPr>
            <a:r>
              <a:rPr lang="it-IT" sz="1600" b="0" kern="0" dirty="0">
                <a:solidFill>
                  <a:schemeClr val="tx1"/>
                </a:solidFill>
                <a:latin typeface="RotisSemiSerif"/>
                <a:ea typeface="ＭＳ Ｐゴシック" panose="020B0600070205080204" pitchFamily="34" charset="-128"/>
                <a:cs typeface="Times New Roman" panose="02020603050405020304" pitchFamily="18" charset="0"/>
              </a:rPr>
              <a:t>Qualità dello studio compromesso dalla ridotta </a:t>
            </a:r>
            <a:r>
              <a:rPr lang="it-IT" sz="1600" b="0" kern="0" dirty="0" err="1">
                <a:solidFill>
                  <a:schemeClr val="tx1"/>
                </a:solidFill>
                <a:latin typeface="RotisSemiSerif"/>
                <a:ea typeface="ＭＳ Ｐゴシック" panose="020B0600070205080204" pitchFamily="34" charset="-128"/>
                <a:cs typeface="Times New Roman" panose="02020603050405020304" pitchFamily="18" charset="0"/>
              </a:rPr>
              <a:t>num</a:t>
            </a:r>
            <a:r>
              <a:rPr lang="it-IT" sz="1600" b="0" kern="0" dirty="0">
                <a:solidFill>
                  <a:schemeClr val="tx1"/>
                </a:solidFill>
                <a:latin typeface="RotisSemiSerif"/>
                <a:ea typeface="ＭＳ Ｐゴシック" panose="020B0600070205080204" pitchFamily="34" charset="-128"/>
                <a:cs typeface="Times New Roman" panose="02020603050405020304" pitchFamily="18" charset="0"/>
              </a:rPr>
              <a:t> dei </a:t>
            </a:r>
            <a:r>
              <a:rPr lang="it-IT" sz="1600" b="0" kern="0" dirty="0" smtClean="0">
                <a:solidFill>
                  <a:schemeClr val="tx1"/>
                </a:solidFill>
                <a:latin typeface="RotisSemiSerif"/>
                <a:ea typeface="ＭＳ Ｐゴシック" panose="020B0600070205080204" pitchFamily="34" charset="-128"/>
                <a:cs typeface="Times New Roman" panose="02020603050405020304" pitchFamily="18" charset="0"/>
              </a:rPr>
              <a:t>campioni</a:t>
            </a:r>
            <a:r>
              <a:rPr lang="it-IT" sz="1600" b="0" kern="0" dirty="0" smtClean="0">
                <a:solidFill>
                  <a:srgbClr val="000000"/>
                </a:solidFill>
                <a:latin typeface="RotisSemiSerif"/>
                <a:ea typeface="ＭＳ Ｐゴシック" panose="020B0600070205080204" pitchFamily="34" charset="-128"/>
                <a:cs typeface="Times New Roman" panose="02020603050405020304" pitchFamily="18" charset="0"/>
              </a:rPr>
              <a:t>, </a:t>
            </a:r>
            <a:r>
              <a:rPr lang="it-IT" sz="1600" b="0" kern="0" dirty="0">
                <a:solidFill>
                  <a:srgbClr val="000000"/>
                </a:solidFill>
                <a:latin typeface="RotisSemiSerif"/>
                <a:ea typeface="ＭＳ Ｐゴシック" panose="020B0600070205080204" pitchFamily="34" charset="-128"/>
                <a:cs typeface="Times New Roman" panose="02020603050405020304" pitchFamily="18" charset="0"/>
              </a:rPr>
              <a:t>dall’inadeguata descrizione del </a:t>
            </a:r>
            <a:r>
              <a:rPr lang="it-IT" sz="1600" b="0" kern="0" dirty="0" err="1">
                <a:solidFill>
                  <a:srgbClr val="000000"/>
                </a:solidFill>
                <a:latin typeface="RotisSemiSerif"/>
                <a:ea typeface="ＭＳ Ｐゴシック" panose="020B0600070205080204" pitchFamily="34" charset="-128"/>
                <a:cs typeface="Times New Roman" panose="02020603050405020304" pitchFamily="18" charset="0"/>
              </a:rPr>
              <a:t>blinding</a:t>
            </a:r>
            <a:r>
              <a:rPr lang="it-IT" sz="1600" b="0" kern="0" dirty="0">
                <a:solidFill>
                  <a:srgbClr val="000000"/>
                </a:solidFill>
                <a:latin typeface="RotisSemiSerif"/>
                <a:ea typeface="ＭＳ Ｐゴシック" panose="020B0600070205080204" pitchFamily="34" charset="-128"/>
                <a:cs typeface="Times New Roman" panose="02020603050405020304" pitchFamily="18" charset="0"/>
              </a:rPr>
              <a:t> e </a:t>
            </a:r>
            <a:r>
              <a:rPr lang="it-IT" sz="1600" b="0" kern="0" dirty="0" smtClean="0">
                <a:solidFill>
                  <a:srgbClr val="000000"/>
                </a:solidFill>
                <a:latin typeface="RotisSemiSerif"/>
                <a:ea typeface="ＭＳ Ｐゴシック" panose="020B0600070205080204" pitchFamily="34" charset="-128"/>
                <a:cs typeface="Times New Roman" panose="02020603050405020304" pitchFamily="18" charset="0"/>
              </a:rPr>
              <a:t>randomizzazione,</a:t>
            </a:r>
            <a:r>
              <a:rPr lang="it-IT" sz="1600" b="0" kern="0" dirty="0" smtClean="0">
                <a:solidFill>
                  <a:schemeClr val="tx1"/>
                </a:solidFill>
                <a:latin typeface="RotisSemiSerif"/>
                <a:ea typeface="ＭＳ Ｐゴシック" panose="020B0600070205080204" pitchFamily="34" charset="-128"/>
                <a:cs typeface="Times New Roman" panose="02020603050405020304" pitchFamily="18" charset="0"/>
              </a:rPr>
              <a:t> disponibilità non completa del QI </a:t>
            </a:r>
            <a:r>
              <a:rPr lang="it-IT" sz="1600" b="0" kern="0" dirty="0">
                <a:solidFill>
                  <a:schemeClr val="tx1"/>
                </a:solidFill>
                <a:latin typeface="RotisSemiSerif"/>
                <a:ea typeface="ＭＳ Ｐゴシック" panose="020B0600070205080204" pitchFamily="34" charset="-128"/>
                <a:cs typeface="Times New Roman" panose="02020603050405020304" pitchFamily="18" charset="0"/>
              </a:rPr>
              <a:t>e </a:t>
            </a:r>
            <a:r>
              <a:rPr lang="it-IT" sz="1600" b="0" kern="0" dirty="0" err="1">
                <a:solidFill>
                  <a:schemeClr val="tx1"/>
                </a:solidFill>
                <a:latin typeface="RotisSemiSerif"/>
                <a:ea typeface="ＭＳ Ｐゴシック" panose="020B0600070205080204" pitchFamily="34" charset="-128"/>
                <a:cs typeface="Times New Roman" panose="02020603050405020304" pitchFamily="18" charset="0"/>
              </a:rPr>
              <a:t>comorbidità</a:t>
            </a:r>
            <a:r>
              <a:rPr lang="it-IT" sz="1600" b="0" kern="0" dirty="0">
                <a:solidFill>
                  <a:schemeClr val="tx1"/>
                </a:solidFill>
                <a:latin typeface="RotisSemiSerif"/>
                <a:ea typeface="ＭＳ Ｐゴシック" panose="020B0600070205080204" pitchFamily="34" charset="-128"/>
                <a:cs typeface="Times New Roman" panose="02020603050405020304" pitchFamily="18" charset="0"/>
              </a:rPr>
              <a:t> con </a:t>
            </a:r>
            <a:r>
              <a:rPr lang="it-IT" sz="1600" b="0" kern="0" dirty="0" smtClean="0">
                <a:solidFill>
                  <a:schemeClr val="tx1"/>
                </a:solidFill>
                <a:latin typeface="RotisSemiSerif"/>
                <a:ea typeface="ＭＳ Ｐゴシック" panose="020B0600070205080204" pitchFamily="34" charset="-128"/>
                <a:cs typeface="Times New Roman" panose="02020603050405020304" pitchFamily="18" charset="0"/>
              </a:rPr>
              <a:t>ASD</a:t>
            </a:r>
            <a:endParaRPr lang="it-IT" sz="1600" b="0" kern="0" dirty="0" smtClean="0">
              <a:solidFill>
                <a:schemeClr val="tx1"/>
              </a:solidFill>
              <a:latin typeface="RotisSemiSerif"/>
              <a:cs typeface="Times New Roman" panose="02020603050405020304" pitchFamily="18" charset="0"/>
            </a:endParaRPr>
          </a:p>
          <a:p>
            <a:pPr marL="342900" indent="-342900">
              <a:buFont typeface="Arial" panose="020B0604020202020204" pitchFamily="34" charset="0"/>
              <a:buChar char="•"/>
            </a:pPr>
            <a:endParaRPr lang="it-IT" sz="2000" b="0" kern="0" dirty="0">
              <a:solidFill>
                <a:schemeClr val="tx1"/>
              </a:solidFill>
              <a:latin typeface="RotisSemiSerif"/>
              <a:cs typeface="Times New Roman" panose="02020603050405020304" pitchFamily="18" charset="0"/>
            </a:endParaRPr>
          </a:p>
        </p:txBody>
      </p:sp>
      <p:sp>
        <p:nvSpPr>
          <p:cNvPr id="4" name="Freccia a destra 3"/>
          <p:cNvSpPr/>
          <p:nvPr/>
        </p:nvSpPr>
        <p:spPr bwMode="auto">
          <a:xfrm>
            <a:off x="2176885" y="4818717"/>
            <a:ext cx="543196" cy="190039"/>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200" b="1" i="0" u="none" strike="noStrike" cap="none" normalizeH="0" baseline="0">
              <a:ln>
                <a:noFill/>
              </a:ln>
              <a:solidFill>
                <a:schemeClr val="tx1"/>
              </a:solidFill>
              <a:effectLst/>
              <a:latin typeface="Verdana" pitchFamily="-106" charset="0"/>
            </a:endParaRPr>
          </a:p>
        </p:txBody>
      </p:sp>
    </p:spTree>
    <p:extLst>
      <p:ext uri="{BB962C8B-B14F-4D97-AF65-F5344CB8AC3E}">
        <p14:creationId xmlns:p14="http://schemas.microsoft.com/office/powerpoint/2010/main" val="4102223851"/>
      </p:ext>
    </p:extLst>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884277" y="2586877"/>
            <a:ext cx="9411547" cy="2264723"/>
          </a:xfrm>
          <a:prstGeom prst="rect">
            <a:avLst/>
          </a:prstGeom>
          <a:noFill/>
          <a:ln w="9525">
            <a:noFill/>
            <a:miter lim="800000"/>
            <a:headEnd/>
            <a:tailEnd/>
          </a:ln>
          <a:effectLst/>
        </p:spPr>
        <p:txBody>
          <a:bodyPr>
            <a:spAutoFit/>
          </a:bodyPr>
          <a:lstStyle/>
          <a:p>
            <a:pPr algn="ctr" eaLnBrk="1" hangingPunct="1"/>
            <a:r>
              <a:rPr lang="it-IT" sz="3529" dirty="0">
                <a:solidFill>
                  <a:srgbClr val="0070C0"/>
                </a:solidFill>
                <a:effectLst>
                  <a:outerShdw blurRad="38100" dist="38100" dir="2700000" algn="tl">
                    <a:srgbClr val="C0C0C0"/>
                  </a:outerShdw>
                </a:effectLst>
                <a:latin typeface="Calibri" pitchFamily="34" charset="0"/>
                <a:cs typeface="Times New Roman" pitchFamily="18" charset="0"/>
              </a:rPr>
              <a:t>Disabilità </a:t>
            </a:r>
            <a:r>
              <a:rPr lang="it-IT" sz="3529" dirty="0" smtClean="0">
                <a:solidFill>
                  <a:srgbClr val="0070C0"/>
                </a:solidFill>
                <a:effectLst>
                  <a:outerShdw blurRad="38100" dist="38100" dir="2700000" algn="tl">
                    <a:srgbClr val="C0C0C0"/>
                  </a:outerShdw>
                </a:effectLst>
                <a:latin typeface="Calibri" pitchFamily="34" charset="0"/>
                <a:cs typeface="Times New Roman" pitchFamily="18" charset="0"/>
              </a:rPr>
              <a:t>Intellettiva:</a:t>
            </a:r>
          </a:p>
          <a:p>
            <a:pPr algn="ctr" eaLnBrk="1" hangingPunct="1"/>
            <a:r>
              <a:rPr lang="it-IT" sz="3529" dirty="0" smtClean="0">
                <a:solidFill>
                  <a:srgbClr val="0070C0"/>
                </a:solidFill>
                <a:effectLst>
                  <a:outerShdw blurRad="38100" dist="38100" dir="2700000" algn="tl">
                    <a:srgbClr val="C0C0C0"/>
                  </a:outerShdw>
                </a:effectLst>
                <a:latin typeface="Calibri" pitchFamily="34" charset="0"/>
                <a:cs typeface="Times New Roman" pitchFamily="18" charset="0"/>
              </a:rPr>
              <a:t>comportamenti </a:t>
            </a:r>
            <a:r>
              <a:rPr lang="it-IT" sz="3529" dirty="0">
                <a:solidFill>
                  <a:srgbClr val="0070C0"/>
                </a:solidFill>
                <a:effectLst>
                  <a:outerShdw blurRad="38100" dist="38100" dir="2700000" algn="tl">
                    <a:srgbClr val="C0C0C0"/>
                  </a:outerShdw>
                </a:effectLst>
                <a:latin typeface="Calibri" pitchFamily="34" charset="0"/>
                <a:cs typeface="Times New Roman" pitchFamily="18" charset="0"/>
              </a:rPr>
              <a:t>problema e </a:t>
            </a:r>
            <a:r>
              <a:rPr lang="it-IT" sz="3529" dirty="0" smtClean="0">
                <a:solidFill>
                  <a:srgbClr val="0070C0"/>
                </a:solidFill>
                <a:effectLst>
                  <a:outerShdw blurRad="38100" dist="38100" dir="2700000" algn="tl">
                    <a:srgbClr val="C0C0C0"/>
                  </a:outerShdw>
                </a:effectLst>
                <a:latin typeface="Calibri" pitchFamily="34" charset="0"/>
                <a:cs typeface="Times New Roman" pitchFamily="18" charset="0"/>
              </a:rPr>
              <a:t>trattamento non farmacologico</a:t>
            </a:r>
            <a:endParaRPr lang="it-IT" sz="3529" dirty="0">
              <a:solidFill>
                <a:srgbClr val="0070C0"/>
              </a:solidFill>
              <a:effectLst>
                <a:outerShdw blurRad="38100" dist="38100" dir="2700000" algn="tl">
                  <a:srgbClr val="C0C0C0"/>
                </a:outerShdw>
              </a:effectLst>
              <a:latin typeface="Calibri" pitchFamily="34" charset="0"/>
              <a:cs typeface="Times New Roman" pitchFamily="18" charset="0"/>
            </a:endParaRPr>
          </a:p>
          <a:p>
            <a:pPr algn="ctr" eaLnBrk="1" hangingPunct="1"/>
            <a:endParaRPr lang="it-IT" sz="3529" dirty="0">
              <a:solidFill>
                <a:srgbClr val="0070C0"/>
              </a:solidFill>
              <a:effectLst>
                <a:outerShdw blurRad="38100" dist="38100" dir="2700000" algn="tl">
                  <a:srgbClr val="C0C0C0"/>
                </a:outerShdw>
              </a:effectLst>
              <a:latin typeface="Calibri" pitchFamily="34" charset="0"/>
              <a:cs typeface="Times New Roman" pitchFamily="18" charset="0"/>
            </a:endParaRPr>
          </a:p>
        </p:txBody>
      </p:sp>
    </p:spTree>
    <p:extLst>
      <p:ext uri="{BB962C8B-B14F-4D97-AF65-F5344CB8AC3E}">
        <p14:creationId xmlns:p14="http://schemas.microsoft.com/office/powerpoint/2010/main" val="287053338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79790" y="2378131"/>
            <a:ext cx="9806429" cy="3897970"/>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Background</a:t>
            </a:r>
            <a:r>
              <a:rPr lang="it-IT" sz="1764" kern="0" dirty="0">
                <a:solidFill>
                  <a:schemeClr val="accent6">
                    <a:lumMod val="50000"/>
                  </a:schemeClr>
                </a:solidFill>
                <a:latin typeface="Calibri" pitchFamily="34" charset="0"/>
              </a:rPr>
              <a:t>: </a:t>
            </a:r>
            <a:r>
              <a:rPr lang="it-IT" sz="1764" b="0" kern="0" dirty="0">
                <a:solidFill>
                  <a:schemeClr val="accent6">
                    <a:lumMod val="50000"/>
                  </a:schemeClr>
                </a:solidFill>
                <a:latin typeface="Calibri" pitchFamily="34" charset="0"/>
              </a:rPr>
              <a:t>La prevalenza della depressione nei soggetti con DI è stimata tra il 3% e il 6%. Si pensa che i sintomi della depressione in questa popolazione potrebbero essere atipici e includere caratteristiche inusuali come comportamenti problema. Tuttavia, vi è un significativo disaccordo riguardo alla concettualizzazione dei comportamenti problema come equivalente sintomatologia depressiva.</a:t>
            </a:r>
          </a:p>
          <a:p>
            <a:pPr marL="315125" indent="-315125" algn="just" eaLnBrk="1" hangingPunct="1"/>
            <a:endParaRPr lang="it-IT" sz="1764"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Obiettivo</a:t>
            </a:r>
            <a:r>
              <a:rPr lang="it-IT" sz="1764" kern="0" dirty="0">
                <a:solidFill>
                  <a:schemeClr val="accent6">
                    <a:lumMod val="50000"/>
                  </a:schemeClr>
                </a:solidFill>
                <a:latin typeface="Calibri" pitchFamily="34" charset="0"/>
              </a:rPr>
              <a:t>: </a:t>
            </a:r>
            <a:r>
              <a:rPr lang="it-IT" sz="1764" b="0" kern="0" dirty="0">
                <a:solidFill>
                  <a:schemeClr val="accent6">
                    <a:lumMod val="50000"/>
                  </a:schemeClr>
                </a:solidFill>
                <a:latin typeface="Calibri" pitchFamily="34" charset="0"/>
              </a:rPr>
              <a:t> valutare le ricerche sinora pubblicate sulla associazione tra comportamenti problema, in particolare aggressività e SIB, e la depressione nelle persone con disabilità intellettiva al fine di comprendere meglio se i comportamenti problema potrebbero essere considerati equivalenti sintomi depressivi.</a:t>
            </a:r>
          </a:p>
          <a:p>
            <a:pPr marL="315125" indent="-315125" algn="just" eaLnBrk="1" hangingPunct="1"/>
            <a:endParaRPr lang="it-IT" sz="1764"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764"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Metodo: </a:t>
            </a:r>
            <a:r>
              <a:rPr lang="it-IT" sz="1764" b="0" kern="0" dirty="0">
                <a:solidFill>
                  <a:schemeClr val="accent6">
                    <a:lumMod val="50000"/>
                  </a:schemeClr>
                </a:solidFill>
                <a:latin typeface="Calibri" pitchFamily="34" charset="0"/>
              </a:rPr>
              <a:t>ricerca di articoli pubblicati che hanno esaminato l’associazione tra depressione e comportamenti problema dal 1967 al 2011 (</a:t>
            </a:r>
            <a:r>
              <a:rPr lang="it-IT" sz="1764" b="0" kern="0" dirty="0" err="1">
                <a:solidFill>
                  <a:schemeClr val="accent6">
                    <a:lumMod val="50000"/>
                  </a:schemeClr>
                </a:solidFill>
                <a:latin typeface="Calibri" pitchFamily="34" charset="0"/>
              </a:rPr>
              <a:t>DI</a:t>
            </a:r>
            <a:r>
              <a:rPr lang="it-IT" sz="1764" b="0" kern="0" dirty="0">
                <a:solidFill>
                  <a:schemeClr val="accent6">
                    <a:lumMod val="50000"/>
                  </a:schemeClr>
                </a:solidFill>
                <a:latin typeface="Calibri" pitchFamily="34" charset="0"/>
              </a:rPr>
              <a:t> lieve, moderata e grave. Pazienti adulti, adolescenti e bambini). Database di ricerca: </a:t>
            </a:r>
            <a:r>
              <a:rPr lang="it-IT" sz="1764" b="0" kern="0" dirty="0" err="1">
                <a:solidFill>
                  <a:schemeClr val="accent6">
                    <a:lumMod val="50000"/>
                  </a:schemeClr>
                </a:solidFill>
                <a:latin typeface="Calibri" pitchFamily="34" charset="0"/>
              </a:rPr>
              <a:t>PsychINFO</a:t>
            </a:r>
            <a:r>
              <a:rPr lang="it-IT" sz="1764" b="0" kern="0" dirty="0">
                <a:solidFill>
                  <a:schemeClr val="accent6">
                    <a:lumMod val="50000"/>
                  </a:schemeClr>
                </a:solidFill>
                <a:latin typeface="Calibri" pitchFamily="34" charset="0"/>
              </a:rPr>
              <a:t>.</a:t>
            </a:r>
          </a:p>
        </p:txBody>
      </p:sp>
      <p:pic>
        <p:nvPicPr>
          <p:cNvPr id="3" name="Immagine 2"/>
          <p:cNvPicPr>
            <a:picLocks noChangeAspect="1"/>
          </p:cNvPicPr>
          <p:nvPr/>
        </p:nvPicPr>
        <p:blipFill>
          <a:blip r:embed="rId3" cstate="print"/>
          <a:stretch>
            <a:fillRect/>
          </a:stretch>
        </p:blipFill>
        <p:spPr>
          <a:xfrm>
            <a:off x="671458" y="374373"/>
            <a:ext cx="9608467" cy="2136512"/>
          </a:xfrm>
          <a:prstGeom prst="rect">
            <a:avLst/>
          </a:prstGeom>
        </p:spPr>
      </p:pic>
    </p:spTree>
    <p:extLst>
      <p:ext uri="{BB962C8B-B14F-4D97-AF65-F5344CB8AC3E}">
        <p14:creationId xmlns:p14="http://schemas.microsoft.com/office/powerpoint/2010/main" val="285883027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60286" y="2034751"/>
            <a:ext cx="9714759" cy="4169455"/>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Risultati:</a:t>
            </a:r>
            <a:r>
              <a:rPr lang="it-IT" sz="1764"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totale di 25 studi: 13 relazione tra aggressività e depressione e 12 relazione tra SIB e depressione.</a:t>
            </a:r>
            <a:r>
              <a:rPr lang="it-IT" sz="1764" b="0" i="1" kern="0" dirty="0">
                <a:solidFill>
                  <a:schemeClr val="accent6">
                    <a:lumMod val="50000"/>
                  </a:schemeClr>
                </a:solidFill>
                <a:latin typeface="Calibri" pitchFamily="34" charset="0"/>
              </a:rPr>
              <a:t> </a:t>
            </a:r>
          </a:p>
          <a:p>
            <a:pPr marL="315125" indent="-315125" algn="just" eaLnBrk="1" hangingPunct="1"/>
            <a:r>
              <a:rPr lang="it-IT" sz="1764" kern="0" dirty="0">
                <a:solidFill>
                  <a:schemeClr val="accent6">
                    <a:lumMod val="50000"/>
                  </a:schemeClr>
                </a:solidFill>
                <a:latin typeface="Calibri" pitchFamily="34" charset="0"/>
              </a:rPr>
              <a:t>      4/13 (studi)</a:t>
            </a:r>
            <a:r>
              <a:rPr lang="it-IT" sz="1764" b="0" kern="0" dirty="0">
                <a:solidFill>
                  <a:schemeClr val="accent6">
                    <a:lumMod val="50000"/>
                  </a:schemeClr>
                </a:solidFill>
                <a:latin typeface="Calibri" pitchFamily="34" charset="0"/>
              </a:rPr>
              <a:t> hanno mostrato associazione tra aggressività e depressione. </a:t>
            </a:r>
            <a:r>
              <a:rPr lang="it-IT" sz="1764" kern="0" dirty="0">
                <a:solidFill>
                  <a:schemeClr val="accent6">
                    <a:lumMod val="50000"/>
                  </a:schemeClr>
                </a:solidFill>
                <a:latin typeface="Calibri" pitchFamily="34" charset="0"/>
              </a:rPr>
              <a:t>4/13</a:t>
            </a:r>
            <a:r>
              <a:rPr lang="it-IT" sz="1764" b="0" kern="0" dirty="0">
                <a:solidFill>
                  <a:schemeClr val="accent6">
                    <a:lumMod val="50000"/>
                  </a:schemeClr>
                </a:solidFill>
                <a:latin typeface="Calibri" pitchFamily="34" charset="0"/>
              </a:rPr>
              <a:t> non supportano questi risultati; </a:t>
            </a:r>
            <a:r>
              <a:rPr lang="it-IT" sz="1764" kern="0" dirty="0">
                <a:solidFill>
                  <a:schemeClr val="accent6">
                    <a:lumMod val="50000"/>
                  </a:schemeClr>
                </a:solidFill>
                <a:latin typeface="Calibri" pitchFamily="34" charset="0"/>
              </a:rPr>
              <a:t>5/13</a:t>
            </a:r>
            <a:r>
              <a:rPr lang="it-IT" sz="1764" b="0" kern="0" dirty="0">
                <a:solidFill>
                  <a:schemeClr val="accent6">
                    <a:lumMod val="50000"/>
                  </a:schemeClr>
                </a:solidFill>
                <a:latin typeface="Calibri" pitchFamily="34" charset="0"/>
              </a:rPr>
              <a:t> hanno fornito dati equivoci circa la natura di questa associazione. </a:t>
            </a:r>
          </a:p>
          <a:p>
            <a:pPr algn="just" eaLnBrk="1" hangingPunct="1"/>
            <a:r>
              <a:rPr lang="it-IT" sz="1764" b="0" kern="0" dirty="0">
                <a:solidFill>
                  <a:schemeClr val="accent6">
                    <a:lumMod val="50000"/>
                  </a:schemeClr>
                </a:solidFill>
                <a:latin typeface="Calibri" pitchFamily="34" charset="0"/>
              </a:rPr>
              <a:t>      Analogamente, </a:t>
            </a:r>
            <a:r>
              <a:rPr lang="it-IT" sz="1764" kern="0" dirty="0">
                <a:solidFill>
                  <a:schemeClr val="accent6">
                    <a:lumMod val="50000"/>
                  </a:schemeClr>
                </a:solidFill>
                <a:latin typeface="Calibri" pitchFamily="34" charset="0"/>
              </a:rPr>
              <a:t>4/12</a:t>
            </a:r>
            <a:r>
              <a:rPr lang="it-IT" sz="1764" b="0" kern="0" dirty="0">
                <a:solidFill>
                  <a:schemeClr val="accent6">
                    <a:lumMod val="50000"/>
                  </a:schemeClr>
                </a:solidFill>
                <a:latin typeface="Calibri" pitchFamily="34" charset="0"/>
              </a:rPr>
              <a:t> studi identificati per fornire dati sulla associazione tra autolesionismo e   </a:t>
            </a:r>
          </a:p>
          <a:p>
            <a:pPr algn="just" eaLnBrk="1" hangingPunct="1"/>
            <a:r>
              <a:rPr lang="it-IT" sz="1764" b="0" kern="0" dirty="0">
                <a:solidFill>
                  <a:schemeClr val="accent6">
                    <a:lumMod val="50000"/>
                  </a:schemeClr>
                </a:solidFill>
                <a:latin typeface="Calibri" pitchFamily="34" charset="0"/>
              </a:rPr>
              <a:t>      depressione hanno dimostrato la presenza di una associazione. </a:t>
            </a:r>
            <a:r>
              <a:rPr lang="it-IT" sz="1764" kern="0" dirty="0">
                <a:solidFill>
                  <a:schemeClr val="accent6">
                    <a:lumMod val="50000"/>
                  </a:schemeClr>
                </a:solidFill>
                <a:latin typeface="Calibri" pitchFamily="34" charset="0"/>
              </a:rPr>
              <a:t>4/12</a:t>
            </a:r>
            <a:r>
              <a:rPr lang="it-IT" sz="1764" b="0" kern="0" dirty="0">
                <a:solidFill>
                  <a:schemeClr val="accent6">
                    <a:lumMod val="50000"/>
                  </a:schemeClr>
                </a:solidFill>
                <a:latin typeface="Calibri" pitchFamily="34" charset="0"/>
              </a:rPr>
              <a:t> non hanno sostenuto questi   </a:t>
            </a:r>
          </a:p>
          <a:p>
            <a:pPr algn="just" eaLnBrk="1" hangingPunct="1"/>
            <a:r>
              <a:rPr lang="it-IT" sz="1764" b="0" kern="0" dirty="0">
                <a:solidFill>
                  <a:schemeClr val="accent6">
                    <a:lumMod val="50000"/>
                  </a:schemeClr>
                </a:solidFill>
                <a:latin typeface="Calibri" pitchFamily="34" charset="0"/>
              </a:rPr>
              <a:t>      risultati, e </a:t>
            </a:r>
            <a:r>
              <a:rPr lang="it-IT" sz="1764" kern="0" dirty="0">
                <a:solidFill>
                  <a:schemeClr val="accent6">
                    <a:lumMod val="50000"/>
                  </a:schemeClr>
                </a:solidFill>
                <a:latin typeface="Calibri" pitchFamily="34" charset="0"/>
              </a:rPr>
              <a:t>4/12 </a:t>
            </a:r>
            <a:r>
              <a:rPr lang="it-IT" sz="1764" b="0" kern="0" dirty="0">
                <a:solidFill>
                  <a:schemeClr val="accent6">
                    <a:lumMod val="50000"/>
                  </a:schemeClr>
                </a:solidFill>
                <a:latin typeface="Calibri" pitchFamily="34" charset="0"/>
              </a:rPr>
              <a:t>hanno fornito dati equivoci circa la natura di questa associazione.</a:t>
            </a:r>
          </a:p>
          <a:p>
            <a:pPr algn="just" eaLnBrk="1" hangingPunct="1"/>
            <a:endParaRPr lang="it-IT" sz="1764" b="0" kern="0" dirty="0">
              <a:solidFill>
                <a:schemeClr val="accent6">
                  <a:lumMod val="50000"/>
                </a:schemeClr>
              </a:solidFill>
              <a:latin typeface="Calibri" pitchFamily="34" charset="0"/>
            </a:endParaRPr>
          </a:p>
          <a:p>
            <a:pPr algn="just" eaLnBrk="1" hangingPunct="1"/>
            <a:endParaRPr lang="it-IT" sz="1764"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Conclusioni:</a:t>
            </a:r>
            <a:r>
              <a:rPr lang="it-IT" sz="1764" b="0" kern="0" dirty="0">
                <a:solidFill>
                  <a:schemeClr val="accent6">
                    <a:lumMod val="50000"/>
                  </a:schemeClr>
                </a:solidFill>
                <a:latin typeface="Calibri" pitchFamily="34" charset="0"/>
              </a:rPr>
              <a:t> I risultati degli studi identificati hanno indicato che l'associazione tra depressione e aggressività, e  depressione e autolesionismo sono equivoci e l’interpretazione dei risultati limitati dalla scarsa validità. Sulla base di questa analisi, non vi sono prove sufficienti per sostenere che i comportamenti problema sono un equivalente sintomo depressivo. Sono quindi necessari ulteriori ricerche per esaminare le variabili potenzialmente confondenti e l'associazione tra comportamenti problema e depressione con i disegni e misure metodologicamente robusti</a:t>
            </a:r>
          </a:p>
        </p:txBody>
      </p:sp>
      <p:pic>
        <p:nvPicPr>
          <p:cNvPr id="3" name="Immagine 2"/>
          <p:cNvPicPr>
            <a:picLocks noChangeAspect="1"/>
          </p:cNvPicPr>
          <p:nvPr/>
        </p:nvPicPr>
        <p:blipFill>
          <a:blip r:embed="rId3" cstate="print"/>
          <a:stretch>
            <a:fillRect/>
          </a:stretch>
        </p:blipFill>
        <p:spPr>
          <a:xfrm>
            <a:off x="655922" y="0"/>
            <a:ext cx="9122195" cy="2113840"/>
          </a:xfrm>
          <a:prstGeom prst="rect">
            <a:avLst/>
          </a:prstGeom>
        </p:spPr>
      </p:pic>
    </p:spTree>
    <p:extLst>
      <p:ext uri="{BB962C8B-B14F-4D97-AF65-F5344CB8AC3E}">
        <p14:creationId xmlns:p14="http://schemas.microsoft.com/office/powerpoint/2010/main" val="224285591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37322" y="2755344"/>
            <a:ext cx="9833113" cy="2846400"/>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985" b="0" kern="0" dirty="0">
                <a:solidFill>
                  <a:schemeClr val="accent6">
                    <a:lumMod val="50000"/>
                  </a:schemeClr>
                </a:solidFill>
                <a:latin typeface="Calibri" pitchFamily="34" charset="0"/>
              </a:rPr>
              <a:t> I comportamenti autolesivi (SIB) sono comuni negli individui con ID. Si presentano senza effettivi interventi e hanno un impatto significativo sulla qualità della </a:t>
            </a:r>
            <a:r>
              <a:rPr lang="it-IT" sz="1985" b="0" kern="0" dirty="0" smtClean="0">
                <a:solidFill>
                  <a:schemeClr val="accent6">
                    <a:lumMod val="50000"/>
                  </a:schemeClr>
                </a:solidFill>
                <a:latin typeface="Calibri" pitchFamily="34" charset="0"/>
              </a:rPr>
              <a:t>vita</a:t>
            </a:r>
          </a:p>
          <a:p>
            <a:pPr marL="315125" indent="-315125" algn="just" eaLnBrk="1" hangingPunct="1">
              <a:buFont typeface="Wingdings" panose="05000000000000000000" pitchFamily="2" charset="2"/>
              <a:buChar char="ü"/>
            </a:pPr>
            <a:endParaRPr lang="it-IT" sz="1985"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985" b="0" kern="0" dirty="0">
                <a:solidFill>
                  <a:schemeClr val="accent6">
                    <a:lumMod val="50000"/>
                  </a:schemeClr>
                </a:solidFill>
                <a:latin typeface="Calibri" pitchFamily="34" charset="0"/>
              </a:rPr>
              <a:t> modelli di apprendimento operante possono spiegare lo sviluppo  e il mantenimento dei SIB in molti </a:t>
            </a:r>
            <a:r>
              <a:rPr lang="it-IT" sz="1985" b="0" kern="0" dirty="0" smtClean="0">
                <a:solidFill>
                  <a:schemeClr val="accent6">
                    <a:lumMod val="50000"/>
                  </a:schemeClr>
                </a:solidFill>
                <a:latin typeface="Calibri" pitchFamily="34" charset="0"/>
              </a:rPr>
              <a:t>casi</a:t>
            </a:r>
          </a:p>
          <a:p>
            <a:pPr marL="315125" indent="-315125" algn="just" eaLnBrk="1" hangingPunct="1">
              <a:buFont typeface="Wingdings" panose="05000000000000000000" pitchFamily="2" charset="2"/>
              <a:buChar char="ü"/>
            </a:pPr>
            <a:endParaRPr lang="it-IT" sz="1985"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985" b="0" kern="0" dirty="0">
                <a:solidFill>
                  <a:schemeClr val="accent6">
                    <a:lumMod val="50000"/>
                  </a:schemeClr>
                </a:solidFill>
                <a:latin typeface="Calibri" pitchFamily="34" charset="0"/>
              </a:rPr>
              <a:t>Caratteristiche individuali come la presenza di ASD, sindromi genetiche, condizioni di dolore cronico, comportamenti ripetitivi e impulsivi, aumentano il rischio dello sviluppo di SIB </a:t>
            </a:r>
          </a:p>
        </p:txBody>
      </p:sp>
      <p:pic>
        <p:nvPicPr>
          <p:cNvPr id="3" name="Immagine 2"/>
          <p:cNvPicPr>
            <a:picLocks noChangeAspect="1"/>
          </p:cNvPicPr>
          <p:nvPr/>
        </p:nvPicPr>
        <p:blipFill>
          <a:blip r:embed="rId3" cstate="print"/>
          <a:stretch>
            <a:fillRect/>
          </a:stretch>
        </p:blipFill>
        <p:spPr>
          <a:xfrm>
            <a:off x="1475058" y="989"/>
            <a:ext cx="7738523" cy="2463261"/>
          </a:xfrm>
          <a:prstGeom prst="rect">
            <a:avLst/>
          </a:prstGeom>
        </p:spPr>
      </p:pic>
    </p:spTree>
    <p:extLst>
      <p:ext uri="{BB962C8B-B14F-4D97-AF65-F5344CB8AC3E}">
        <p14:creationId xmlns:p14="http://schemas.microsoft.com/office/powerpoint/2010/main" val="145098872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13187" y="2515132"/>
            <a:ext cx="8655262" cy="3965937"/>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ctr" eaLnBrk="1" hangingPunct="1"/>
            <a:r>
              <a:rPr lang="it-IT" sz="1985" kern="0" dirty="0">
                <a:solidFill>
                  <a:schemeClr val="accent6">
                    <a:lumMod val="50000"/>
                  </a:schemeClr>
                </a:solidFill>
                <a:latin typeface="Calibri" pitchFamily="34" charset="0"/>
              </a:rPr>
              <a:t>Prevalenza e persistenza dei SIB </a:t>
            </a:r>
          </a:p>
          <a:p>
            <a:pPr algn="just" eaLnBrk="1" hangingPunct="1"/>
            <a:endParaRPr lang="it-IT" sz="1985"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4-24% (</a:t>
            </a:r>
            <a:r>
              <a:rPr lang="en-US" sz="1764" b="0" kern="0" dirty="0">
                <a:solidFill>
                  <a:schemeClr val="accent6">
                    <a:lumMod val="50000"/>
                  </a:schemeClr>
                </a:solidFill>
                <a:latin typeface="Calibri" pitchFamily="34" charset="0"/>
              </a:rPr>
              <a:t>Cooper et al., 2009; </a:t>
            </a:r>
            <a:r>
              <a:rPr lang="en-US" sz="1764" b="0" kern="0" dirty="0" err="1">
                <a:solidFill>
                  <a:schemeClr val="accent6">
                    <a:lumMod val="50000"/>
                  </a:schemeClr>
                </a:solidFill>
                <a:latin typeface="Calibri" pitchFamily="34" charset="0"/>
              </a:rPr>
              <a:t>Deb,Thomas</a:t>
            </a:r>
            <a:r>
              <a:rPr lang="en-US" sz="1764" b="0" kern="0" dirty="0">
                <a:solidFill>
                  <a:schemeClr val="accent6">
                    <a:lumMod val="50000"/>
                  </a:schemeClr>
                </a:solidFill>
                <a:latin typeface="Calibri" pitchFamily="34" charset="0"/>
              </a:rPr>
              <a:t>, &amp; Bright, 2001)</a:t>
            </a:r>
          </a:p>
          <a:p>
            <a:pPr marL="315125" indent="-315125" algn="just" eaLnBrk="1" hangingPunct="1">
              <a:buFont typeface="Wingdings" panose="05000000000000000000" pitchFamily="2" charset="2"/>
              <a:buChar char="ü"/>
            </a:pPr>
            <a:r>
              <a:rPr lang="en-US" sz="1764" b="0" kern="0" dirty="0">
                <a:solidFill>
                  <a:schemeClr val="accent6">
                    <a:lumMod val="50000"/>
                  </a:schemeClr>
                </a:solidFill>
                <a:latin typeface="Calibri" pitchFamily="34" charset="0"/>
              </a:rPr>
              <a:t> </a:t>
            </a:r>
            <a:r>
              <a:rPr lang="it-IT" sz="1764" b="0" kern="0" dirty="0">
                <a:solidFill>
                  <a:schemeClr val="accent6">
                    <a:lumMod val="50000"/>
                  </a:schemeClr>
                </a:solidFill>
                <a:latin typeface="Calibri" pitchFamily="34" charset="0"/>
              </a:rPr>
              <a:t>Autolesionismo 63,6%, nella </a:t>
            </a:r>
            <a:r>
              <a:rPr lang="it-IT" sz="1764" b="0" kern="0" dirty="0" err="1">
                <a:solidFill>
                  <a:schemeClr val="accent6">
                    <a:lumMod val="50000"/>
                  </a:schemeClr>
                </a:solidFill>
                <a:latin typeface="Calibri" pitchFamily="34" charset="0"/>
              </a:rPr>
              <a:t>CdL</a:t>
            </a:r>
            <a:r>
              <a:rPr lang="it-IT" sz="1764" b="0" kern="0" dirty="0">
                <a:solidFill>
                  <a:schemeClr val="accent6">
                    <a:lumMod val="50000"/>
                  </a:schemeClr>
                </a:solidFill>
                <a:latin typeface="Calibri" pitchFamily="34" charset="0"/>
              </a:rPr>
              <a:t>: associazione significativa tra autolesionismo, auto-trattenimento e comportamento compulsivo (</a:t>
            </a:r>
            <a:r>
              <a:rPr lang="it-IT" sz="1764" b="0" kern="0" dirty="0" err="1">
                <a:solidFill>
                  <a:schemeClr val="accent6">
                    <a:lumMod val="50000"/>
                  </a:schemeClr>
                </a:solidFill>
                <a:latin typeface="Calibri" pitchFamily="34" charset="0"/>
              </a:rPr>
              <a:t>Hyman</a:t>
            </a:r>
            <a:r>
              <a:rPr lang="it-IT" sz="1764" b="0" kern="0" dirty="0">
                <a:solidFill>
                  <a:schemeClr val="accent6">
                    <a:lumMod val="50000"/>
                  </a:schemeClr>
                </a:solidFill>
                <a:latin typeface="Calibri" pitchFamily="34" charset="0"/>
              </a:rPr>
              <a:t>, Oliver a Hall, 2002).</a:t>
            </a:r>
            <a:endParaRPr lang="en-US" sz="1764"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en-US" sz="1764" b="0" kern="0" dirty="0">
                <a:solidFill>
                  <a:schemeClr val="accent6">
                    <a:lumMod val="50000"/>
                  </a:schemeClr>
                </a:solidFill>
                <a:latin typeface="Calibri" pitchFamily="34" charset="0"/>
              </a:rPr>
              <a:t> Un </a:t>
            </a:r>
            <a:r>
              <a:rPr lang="en-US" sz="1764" b="0" kern="0" dirty="0" err="1">
                <a:solidFill>
                  <a:schemeClr val="accent6">
                    <a:lumMod val="50000"/>
                  </a:schemeClr>
                </a:solidFill>
                <a:latin typeface="Calibri" pitchFamily="34" charset="0"/>
              </a:rPr>
              <a:t>recente</a:t>
            </a:r>
            <a:r>
              <a:rPr lang="en-US" sz="1764" b="0" kern="0" dirty="0">
                <a:solidFill>
                  <a:schemeClr val="accent6">
                    <a:lumMod val="50000"/>
                  </a:schemeClr>
                </a:solidFill>
                <a:latin typeface="Calibri" pitchFamily="34" charset="0"/>
              </a:rPr>
              <a:t> studio </a:t>
            </a:r>
            <a:r>
              <a:rPr lang="en-US" sz="1764" b="0" kern="0" dirty="0" err="1">
                <a:solidFill>
                  <a:schemeClr val="accent6">
                    <a:lumMod val="50000"/>
                  </a:schemeClr>
                </a:solidFill>
                <a:latin typeface="Calibri" pitchFamily="34" charset="0"/>
              </a:rPr>
              <a:t>effettuato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nel</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Regno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Unito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su</a:t>
            </a:r>
            <a:r>
              <a:rPr lang="en-US" sz="1764" b="0" kern="0" dirty="0">
                <a:solidFill>
                  <a:schemeClr val="accent6">
                    <a:lumMod val="50000"/>
                  </a:schemeClr>
                </a:solidFill>
                <a:latin typeface="Calibri" pitchFamily="34" charset="0"/>
              </a:rPr>
              <a:t> 1000 bambini con DI </a:t>
            </a:r>
            <a:r>
              <a:rPr lang="en-US" sz="1764" b="0" kern="0" dirty="0" err="1">
                <a:solidFill>
                  <a:schemeClr val="accent6">
                    <a:lumMod val="50000"/>
                  </a:schemeClr>
                </a:solidFill>
                <a:latin typeface="Calibri" pitchFamily="34" charset="0"/>
              </a:rPr>
              <a:t>severo</a:t>
            </a:r>
            <a:r>
              <a:rPr lang="en-US" sz="1764" b="0" kern="0" dirty="0">
                <a:solidFill>
                  <a:schemeClr val="accent6">
                    <a:lumMod val="50000"/>
                  </a:schemeClr>
                </a:solidFill>
                <a:latin typeface="Calibri" pitchFamily="34" charset="0"/>
              </a:rPr>
              <a:t> ha </a:t>
            </a:r>
            <a:r>
              <a:rPr lang="en-US" sz="1764" b="0" kern="0" dirty="0" err="1">
                <a:solidFill>
                  <a:schemeClr val="accent6">
                    <a:lumMod val="50000"/>
                  </a:schemeClr>
                </a:solidFill>
                <a:latin typeface="Calibri" pitchFamily="34" charset="0"/>
              </a:rPr>
              <a:t>mostrato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una</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prevalenza</a:t>
            </a:r>
            <a:r>
              <a:rPr lang="en-US" sz="1764" b="0" kern="0" dirty="0">
                <a:solidFill>
                  <a:schemeClr val="accent6">
                    <a:lumMod val="50000"/>
                  </a:schemeClr>
                </a:solidFill>
                <a:latin typeface="Calibri" pitchFamily="34" charset="0"/>
              </a:rPr>
              <a:t> di SIB di </a:t>
            </a:r>
            <a:r>
              <a:rPr lang="en-US" sz="1764" b="0" kern="0" dirty="0" err="1">
                <a:solidFill>
                  <a:schemeClr val="accent6">
                    <a:lumMod val="50000"/>
                  </a:schemeClr>
                </a:solidFill>
                <a:latin typeface="Calibri" pitchFamily="34" charset="0"/>
              </a:rPr>
              <a:t>diverso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grado</a:t>
            </a:r>
            <a:r>
              <a:rPr lang="en-US" sz="1764" b="0" kern="0" dirty="0">
                <a:solidFill>
                  <a:schemeClr val="accent6">
                    <a:lumMod val="50000"/>
                  </a:schemeClr>
                </a:solidFill>
                <a:latin typeface="Calibri" pitchFamily="34" charset="0"/>
              </a:rPr>
              <a:t> di </a:t>
            </a:r>
            <a:r>
              <a:rPr lang="en-US" sz="1764" b="0" kern="0" dirty="0" err="1">
                <a:solidFill>
                  <a:schemeClr val="accent6">
                    <a:lumMod val="50000"/>
                  </a:schemeClr>
                </a:solidFill>
                <a:latin typeface="Calibri" pitchFamily="34" charset="0"/>
              </a:rPr>
              <a:t>severità</a:t>
            </a:r>
            <a:r>
              <a:rPr lang="en-US" sz="1764" b="0" kern="0" dirty="0">
                <a:solidFill>
                  <a:schemeClr val="accent6">
                    <a:lumMod val="50000"/>
                  </a:schemeClr>
                </a:solidFill>
                <a:latin typeface="Calibri" pitchFamily="34" charset="0"/>
              </a:rPr>
              <a:t> del 17% e del 4-5% di </a:t>
            </a:r>
            <a:r>
              <a:rPr lang="en-US" sz="1764" b="0" kern="0" dirty="0" err="1">
                <a:solidFill>
                  <a:schemeClr val="accent6">
                    <a:lumMod val="50000"/>
                  </a:schemeClr>
                </a:solidFill>
                <a:latin typeface="Calibri" pitchFamily="34" charset="0"/>
              </a:rPr>
              <a:t>severità</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clinica</a:t>
            </a:r>
            <a:r>
              <a:rPr lang="en-US" sz="1764" b="0" kern="0" dirty="0">
                <a:solidFill>
                  <a:schemeClr val="accent6">
                    <a:lumMod val="50000"/>
                  </a:schemeClr>
                </a:solidFill>
                <a:latin typeface="Calibri" pitchFamily="34" charset="0"/>
              </a:rPr>
              <a:t>.</a:t>
            </a:r>
          </a:p>
          <a:p>
            <a:pPr marL="315125" indent="-315125" algn="just" eaLnBrk="1" hangingPunct="1">
              <a:buFont typeface="Wingdings" panose="05000000000000000000" pitchFamily="2" charset="2"/>
              <a:buChar char="ü"/>
            </a:pP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Risultati</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contrastanti</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sul</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periodo</a:t>
            </a:r>
            <a:r>
              <a:rPr lang="en-US" sz="1764" b="0" kern="0" dirty="0">
                <a:solidFill>
                  <a:schemeClr val="accent6">
                    <a:lumMod val="50000"/>
                  </a:schemeClr>
                </a:solidFill>
                <a:latin typeface="Calibri" pitchFamily="34" charset="0"/>
              </a:rPr>
              <a:t> di </a:t>
            </a:r>
            <a:r>
              <a:rPr lang="en-US" sz="1764" b="0" kern="0" dirty="0" err="1">
                <a:solidFill>
                  <a:schemeClr val="accent6">
                    <a:lumMod val="50000"/>
                  </a:schemeClr>
                </a:solidFill>
                <a:latin typeface="Calibri" pitchFamily="34" charset="0"/>
              </a:rPr>
              <a:t>maggior</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presenza</a:t>
            </a:r>
            <a:r>
              <a:rPr lang="en-US" sz="1764" b="0" kern="0" dirty="0">
                <a:solidFill>
                  <a:schemeClr val="accent6">
                    <a:lumMod val="50000"/>
                  </a:schemeClr>
                </a:solidFill>
                <a:latin typeface="Calibri" pitchFamily="34" charset="0"/>
              </a:rPr>
              <a:t> di SIB:</a:t>
            </a:r>
          </a:p>
          <a:p>
            <a:pPr algn="just" eaLnBrk="1" hangingPunct="1"/>
            <a:r>
              <a:rPr lang="en-US" sz="1764" b="0" kern="0" dirty="0">
                <a:solidFill>
                  <a:schemeClr val="accent6">
                    <a:lumMod val="50000"/>
                  </a:schemeClr>
                </a:solidFill>
                <a:latin typeface="Calibri" pitchFamily="34" charset="0"/>
              </a:rPr>
              <a:t>       - 30-40 </a:t>
            </a:r>
            <a:r>
              <a:rPr lang="en-US" sz="1764" b="0" kern="0" dirty="0" err="1">
                <a:solidFill>
                  <a:schemeClr val="accent6">
                    <a:lumMod val="50000"/>
                  </a:schemeClr>
                </a:solidFill>
                <a:latin typeface="Calibri" pitchFamily="34" charset="0"/>
              </a:rPr>
              <a:t>anni</a:t>
            </a:r>
            <a:r>
              <a:rPr lang="en-US" sz="1764" b="0" kern="0" dirty="0">
                <a:solidFill>
                  <a:schemeClr val="accent6">
                    <a:lumMod val="50000"/>
                  </a:schemeClr>
                </a:solidFill>
                <a:latin typeface="Calibri" pitchFamily="34" charset="0"/>
              </a:rPr>
              <a:t> di </a:t>
            </a:r>
            <a:r>
              <a:rPr lang="en-US" sz="1764" b="0" kern="0" dirty="0" err="1">
                <a:solidFill>
                  <a:schemeClr val="accent6">
                    <a:lumMod val="50000"/>
                  </a:schemeClr>
                </a:solidFill>
                <a:latin typeface="Calibri" pitchFamily="34" charset="0"/>
              </a:rPr>
              <a:t>età</a:t>
            </a:r>
            <a:r>
              <a:rPr lang="en-US" sz="1764" b="0" kern="0" dirty="0">
                <a:solidFill>
                  <a:schemeClr val="accent6">
                    <a:lumMod val="50000"/>
                  </a:schemeClr>
                </a:solidFill>
                <a:latin typeface="Calibri" pitchFamily="34" charset="0"/>
              </a:rPr>
              <a:t> (Davies and Oliver, 2013)</a:t>
            </a:r>
          </a:p>
          <a:p>
            <a:pPr algn="just" eaLnBrk="1" hangingPunct="1"/>
            <a:r>
              <a:rPr lang="en-US" sz="1764" b="0" kern="0" dirty="0">
                <a:solidFill>
                  <a:schemeClr val="accent6">
                    <a:lumMod val="50000"/>
                  </a:schemeClr>
                </a:solidFill>
                <a:latin typeface="Calibri" pitchFamily="34" charset="0"/>
              </a:rPr>
              <a:t>       - non </a:t>
            </a:r>
            <a:r>
              <a:rPr lang="en-US" sz="1764" b="0" kern="0" dirty="0" err="1">
                <a:solidFill>
                  <a:schemeClr val="accent6">
                    <a:lumMod val="50000"/>
                  </a:schemeClr>
                </a:solidFill>
                <a:latin typeface="Calibri" pitchFamily="34" charset="0"/>
              </a:rPr>
              <a:t>vero</a:t>
            </a:r>
            <a:r>
              <a:rPr lang="en-US" sz="1764" b="0" kern="0" dirty="0">
                <a:solidFill>
                  <a:schemeClr val="accent6">
                    <a:lumMod val="50000"/>
                  </a:schemeClr>
                </a:solidFill>
                <a:latin typeface="Calibri" pitchFamily="34" charset="0"/>
              </a:rPr>
              <a:t> per: Cri du Chat, fragile X, </a:t>
            </a:r>
            <a:r>
              <a:rPr lang="en-US" sz="1764" b="0" kern="0" dirty="0" err="1">
                <a:solidFill>
                  <a:schemeClr val="accent6">
                    <a:lumMod val="50000"/>
                  </a:schemeClr>
                </a:solidFill>
                <a:latin typeface="Calibri" pitchFamily="34" charset="0"/>
              </a:rPr>
              <a:t>Prader</a:t>
            </a:r>
            <a:r>
              <a:rPr lang="en-US" sz="1764" b="0" kern="0" dirty="0">
                <a:solidFill>
                  <a:schemeClr val="accent6">
                    <a:lumMod val="50000"/>
                  </a:schemeClr>
                </a:solidFill>
                <a:latin typeface="Calibri" pitchFamily="34" charset="0"/>
              </a:rPr>
              <a:t>-Willi (Arron, Oliver, Moss, Berg,  and Burbidge 2011) in cui </a:t>
            </a:r>
            <a:r>
              <a:rPr lang="en-US" sz="1764" b="0" kern="0" dirty="0" err="1">
                <a:solidFill>
                  <a:schemeClr val="accent6">
                    <a:lumMod val="50000"/>
                  </a:schemeClr>
                </a:solidFill>
                <a:latin typeface="Calibri" pitchFamily="34" charset="0"/>
              </a:rPr>
              <a:t>occorrono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più</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frequentemente</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tra</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i</a:t>
            </a:r>
            <a:r>
              <a:rPr lang="en-US" sz="1764" b="0" kern="0" dirty="0">
                <a:solidFill>
                  <a:schemeClr val="accent6">
                    <a:lumMod val="50000"/>
                  </a:schemeClr>
                </a:solidFill>
                <a:latin typeface="Calibri" pitchFamily="34" charset="0"/>
              </a:rPr>
              <a:t> 4-20 </a:t>
            </a:r>
            <a:r>
              <a:rPr lang="en-US" sz="1764" b="0" kern="0" dirty="0" err="1">
                <a:solidFill>
                  <a:schemeClr val="accent6">
                    <a:lumMod val="50000"/>
                  </a:schemeClr>
                </a:solidFill>
                <a:latin typeface="Calibri" pitchFamily="34" charset="0"/>
              </a:rPr>
              <a:t>anni</a:t>
            </a:r>
            <a:r>
              <a:rPr lang="en-US" sz="1764" b="0" kern="0" dirty="0">
                <a:solidFill>
                  <a:schemeClr val="accent6">
                    <a:lumMod val="50000"/>
                  </a:schemeClr>
                </a:solidFill>
                <a:latin typeface="Calibri" pitchFamily="34" charset="0"/>
              </a:rPr>
              <a:t>.</a:t>
            </a:r>
          </a:p>
          <a:p>
            <a:pPr marL="315125" indent="-315125" algn="just" eaLnBrk="1" hangingPunct="1">
              <a:buFont typeface="Wingdings" panose="05000000000000000000" pitchFamily="2" charset="2"/>
              <a:buChar char="ü"/>
            </a:pPr>
            <a:r>
              <a:rPr lang="en-US" sz="1764" b="0" kern="0" dirty="0">
                <a:solidFill>
                  <a:schemeClr val="accent6">
                    <a:lumMod val="50000"/>
                  </a:schemeClr>
                </a:solidFill>
                <a:latin typeface="Calibri" pitchFamily="34" charset="0"/>
              </a:rPr>
              <a:t> I </a:t>
            </a:r>
            <a:r>
              <a:rPr lang="en-US" sz="1764" b="0" kern="0" dirty="0" err="1">
                <a:solidFill>
                  <a:schemeClr val="accent6">
                    <a:lumMod val="50000"/>
                  </a:schemeClr>
                </a:solidFill>
                <a:latin typeface="Calibri" pitchFamily="34" charset="0"/>
              </a:rPr>
              <a:t>dati</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limitati</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che</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si</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hanno</a:t>
            </a:r>
            <a:r>
              <a:rPr lang="en-US" sz="1764" b="0" kern="0" dirty="0">
                <a:solidFill>
                  <a:schemeClr val="accent6">
                    <a:lumMod val="50000"/>
                  </a:schemeClr>
                </a:solidFill>
                <a:latin typeface="Calibri" pitchFamily="34" charset="0"/>
              </a:rPr>
              <a:t> a </a:t>
            </a:r>
            <a:r>
              <a:rPr lang="en-US" sz="1764" b="0" kern="0" dirty="0" err="1">
                <a:solidFill>
                  <a:schemeClr val="accent6">
                    <a:lumMod val="50000"/>
                  </a:schemeClr>
                </a:solidFill>
                <a:latin typeface="Calibri" pitchFamily="34" charset="0"/>
              </a:rPr>
              <a:t>disposizione</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suggeriscono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che</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i</a:t>
            </a:r>
            <a:r>
              <a:rPr lang="en-US" sz="1764" b="0" kern="0" dirty="0">
                <a:solidFill>
                  <a:schemeClr val="accent6">
                    <a:lumMod val="50000"/>
                  </a:schemeClr>
                </a:solidFill>
                <a:latin typeface="Calibri" pitchFamily="34" charset="0"/>
              </a:rPr>
              <a:t> SIB </a:t>
            </a:r>
            <a:r>
              <a:rPr lang="en-US" sz="1764" b="0" kern="0" dirty="0" err="1">
                <a:solidFill>
                  <a:schemeClr val="accent6">
                    <a:lumMod val="50000"/>
                  </a:schemeClr>
                </a:solidFill>
                <a:latin typeface="Calibri" pitchFamily="34" charset="0"/>
              </a:rPr>
              <a:t>sono</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tuttavia</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fortemente</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persistenti</a:t>
            </a:r>
            <a:r>
              <a:rPr lang="en-US" sz="1764" b="0" kern="0" dirty="0">
                <a:solidFill>
                  <a:schemeClr val="accent6">
                    <a:lumMod val="50000"/>
                  </a:schemeClr>
                </a:solidFill>
                <a:latin typeface="Calibri" pitchFamily="34" charset="0"/>
              </a:rPr>
              <a:t> </a:t>
            </a:r>
            <a:r>
              <a:rPr lang="en-US" sz="1764" b="0" kern="0" dirty="0" err="1">
                <a:solidFill>
                  <a:schemeClr val="accent6">
                    <a:lumMod val="50000"/>
                  </a:schemeClr>
                </a:solidFill>
                <a:latin typeface="Calibri" pitchFamily="34" charset="0"/>
              </a:rPr>
              <a:t>nel</a:t>
            </a:r>
            <a:r>
              <a:rPr lang="en-US" sz="1764" b="0" kern="0" dirty="0">
                <a:solidFill>
                  <a:schemeClr val="accent6">
                    <a:lumMod val="50000"/>
                  </a:schemeClr>
                </a:solidFill>
                <a:latin typeface="Calibri" pitchFamily="34" charset="0"/>
              </a:rPr>
              <a:t> tempo.</a:t>
            </a:r>
            <a:endParaRPr lang="it-IT" sz="1764" b="0" kern="0" dirty="0">
              <a:solidFill>
                <a:schemeClr val="accent6">
                  <a:lumMod val="50000"/>
                </a:schemeClr>
              </a:solidFill>
              <a:latin typeface="Calibri" pitchFamily="34" charset="0"/>
            </a:endParaRPr>
          </a:p>
        </p:txBody>
      </p:sp>
      <p:pic>
        <p:nvPicPr>
          <p:cNvPr id="3" name="Immagine 2"/>
          <p:cNvPicPr>
            <a:picLocks noChangeAspect="1"/>
          </p:cNvPicPr>
          <p:nvPr/>
        </p:nvPicPr>
        <p:blipFill>
          <a:blip r:embed="rId3" cstate="print"/>
          <a:stretch>
            <a:fillRect/>
          </a:stretch>
        </p:blipFill>
        <p:spPr>
          <a:xfrm>
            <a:off x="1475058" y="989"/>
            <a:ext cx="7738523" cy="2463261"/>
          </a:xfrm>
          <a:prstGeom prst="rect">
            <a:avLst/>
          </a:prstGeom>
        </p:spPr>
      </p:pic>
    </p:spTree>
    <p:extLst>
      <p:ext uri="{BB962C8B-B14F-4D97-AF65-F5344CB8AC3E}">
        <p14:creationId xmlns:p14="http://schemas.microsoft.com/office/powerpoint/2010/main" val="121926310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38607" y="2222130"/>
            <a:ext cx="9370241" cy="3865140"/>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it-IT" sz="1985" kern="0" dirty="0">
                <a:solidFill>
                  <a:schemeClr val="accent6">
                    <a:lumMod val="50000"/>
                  </a:schemeClr>
                </a:solidFill>
                <a:latin typeface="Calibri" pitchFamily="34" charset="0"/>
              </a:rPr>
              <a:t>Caratteristiche e correlati comportamentali</a:t>
            </a:r>
          </a:p>
          <a:p>
            <a:pPr algn="just" eaLnBrk="1" hangingPunct="1"/>
            <a:r>
              <a:rPr lang="it-IT" sz="1875" b="0" kern="0" dirty="0">
                <a:solidFill>
                  <a:schemeClr val="accent6">
                    <a:lumMod val="50000"/>
                  </a:schemeClr>
                </a:solidFill>
                <a:latin typeface="Calibri" pitchFamily="34" charset="0"/>
              </a:rPr>
              <a:t>Sindromi in cui la prevalenza di autolesionismo è superiore al previsto rispetto per determinate caratteristiche rilevanti: </a:t>
            </a:r>
            <a:r>
              <a:rPr lang="it-IT" sz="1875" b="0" kern="0" dirty="0" err="1">
                <a:solidFill>
                  <a:schemeClr val="accent6">
                    <a:lumMod val="50000"/>
                  </a:schemeClr>
                </a:solidFill>
                <a:latin typeface="Calibri" pitchFamily="34" charset="0"/>
              </a:rPr>
              <a:t>Lesch-Nyhan</a:t>
            </a:r>
            <a:r>
              <a:rPr lang="it-IT" sz="1875" b="0" kern="0" dirty="0">
                <a:solidFill>
                  <a:schemeClr val="accent6">
                    <a:lumMod val="50000"/>
                  </a:schemeClr>
                </a:solidFill>
                <a:latin typeface="Calibri" pitchFamily="34" charset="0"/>
              </a:rPr>
              <a:t>, Cornelia de Lange, Cri </a:t>
            </a:r>
            <a:r>
              <a:rPr lang="it-IT" sz="1875" b="0" kern="0" dirty="0" err="1">
                <a:solidFill>
                  <a:schemeClr val="accent6">
                    <a:lumMod val="50000"/>
                  </a:schemeClr>
                </a:solidFill>
                <a:latin typeface="Calibri" pitchFamily="34" charset="0"/>
              </a:rPr>
              <a:t>du</a:t>
            </a:r>
            <a:r>
              <a:rPr lang="it-IT" sz="1875" b="0" kern="0" dirty="0">
                <a:solidFill>
                  <a:schemeClr val="accent6">
                    <a:lumMod val="50000"/>
                  </a:schemeClr>
                </a:solidFill>
                <a:latin typeface="Calibri" pitchFamily="34" charset="0"/>
              </a:rPr>
              <a:t> Chat, X fragile, </a:t>
            </a:r>
            <a:r>
              <a:rPr lang="it-IT" sz="1875" b="0" kern="0" dirty="0" err="1">
                <a:solidFill>
                  <a:schemeClr val="accent6">
                    <a:lumMod val="50000"/>
                  </a:schemeClr>
                </a:solidFill>
                <a:latin typeface="Calibri" pitchFamily="34" charset="0"/>
              </a:rPr>
              <a:t>Prader</a:t>
            </a:r>
            <a:r>
              <a:rPr lang="it-IT" sz="1875" b="0" kern="0" dirty="0">
                <a:solidFill>
                  <a:schemeClr val="accent6">
                    <a:lumMod val="50000"/>
                  </a:schemeClr>
                </a:solidFill>
                <a:latin typeface="Calibri" pitchFamily="34" charset="0"/>
              </a:rPr>
              <a:t>-Willi e Smith-</a:t>
            </a:r>
            <a:r>
              <a:rPr lang="it-IT" sz="1875" b="0" kern="0" dirty="0" err="1">
                <a:solidFill>
                  <a:schemeClr val="accent6">
                    <a:lumMod val="50000"/>
                  </a:schemeClr>
                </a:solidFill>
                <a:latin typeface="Calibri" pitchFamily="34" charset="0"/>
              </a:rPr>
              <a:t>Magenis</a:t>
            </a:r>
            <a:r>
              <a:rPr lang="it-IT" sz="1875" b="0" kern="0" dirty="0">
                <a:solidFill>
                  <a:schemeClr val="accent6">
                    <a:lumMod val="50000"/>
                  </a:schemeClr>
                </a:solidFill>
                <a:latin typeface="Calibri" pitchFamily="34" charset="0"/>
              </a:rPr>
              <a:t>, (Christie et al,. 1982; Clarke &amp; </a:t>
            </a:r>
            <a:r>
              <a:rPr lang="it-IT" sz="1875" b="0" kern="0" dirty="0" err="1">
                <a:solidFill>
                  <a:schemeClr val="accent6">
                    <a:lumMod val="50000"/>
                  </a:schemeClr>
                </a:solidFill>
                <a:latin typeface="Calibri" pitchFamily="34" charset="0"/>
              </a:rPr>
              <a:t>Boer</a:t>
            </a:r>
            <a:r>
              <a:rPr lang="it-IT" sz="1875" b="0" kern="0" dirty="0">
                <a:solidFill>
                  <a:schemeClr val="accent6">
                    <a:lumMod val="50000"/>
                  </a:schemeClr>
                </a:solidFill>
                <a:latin typeface="Calibri" pitchFamily="34" charset="0"/>
              </a:rPr>
              <a:t>, 1998; Collins &amp; </a:t>
            </a:r>
            <a:r>
              <a:rPr lang="it-IT" sz="1875" b="0" kern="0" dirty="0" err="1">
                <a:solidFill>
                  <a:schemeClr val="accent6">
                    <a:lumMod val="50000"/>
                  </a:schemeClr>
                </a:solidFill>
                <a:latin typeface="Calibri" pitchFamily="34" charset="0"/>
              </a:rPr>
              <a:t>Cornish</a:t>
            </a:r>
            <a:r>
              <a:rPr lang="it-IT" sz="1875" b="0" kern="0" dirty="0">
                <a:solidFill>
                  <a:schemeClr val="accent6">
                    <a:lumMod val="50000"/>
                  </a:schemeClr>
                </a:solidFill>
                <a:latin typeface="Calibri" pitchFamily="34" charset="0"/>
              </a:rPr>
              <a:t>, 2002;. Olanda et al, 2003;. </a:t>
            </a:r>
            <a:r>
              <a:rPr lang="it-IT" sz="1875" b="0" kern="0" dirty="0" err="1">
                <a:solidFill>
                  <a:schemeClr val="accent6">
                    <a:lumMod val="50000"/>
                  </a:schemeClr>
                </a:solidFill>
                <a:latin typeface="Calibri" pitchFamily="34" charset="0"/>
              </a:rPr>
              <a:t>Symons</a:t>
            </a:r>
            <a:r>
              <a:rPr lang="it-IT" sz="1875" b="0" kern="0" dirty="0">
                <a:solidFill>
                  <a:schemeClr val="accent6">
                    <a:lumMod val="50000"/>
                  </a:schemeClr>
                </a:solidFill>
                <a:latin typeface="Calibri" pitchFamily="34" charset="0"/>
              </a:rPr>
              <a:t> et al, 2003).</a:t>
            </a:r>
          </a:p>
          <a:p>
            <a:pPr algn="just" eaLnBrk="1" hangingPunct="1"/>
            <a:endParaRPr lang="it-IT" sz="1875"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875" b="0" kern="0" dirty="0">
                <a:solidFill>
                  <a:schemeClr val="accent6">
                    <a:lumMod val="50000"/>
                  </a:schemeClr>
                </a:solidFill>
                <a:latin typeface="Calibri" pitchFamily="34" charset="0"/>
              </a:rPr>
              <a:t>Molti studi (</a:t>
            </a:r>
            <a:r>
              <a:rPr lang="it-IT" sz="1875" b="0" kern="0" dirty="0" err="1">
                <a:solidFill>
                  <a:schemeClr val="accent6">
                    <a:lumMod val="50000"/>
                  </a:schemeClr>
                </a:solidFill>
                <a:latin typeface="Calibri" pitchFamily="34" charset="0"/>
              </a:rPr>
              <a:t>Chadwick</a:t>
            </a:r>
            <a:r>
              <a:rPr lang="it-IT" sz="1875" b="0" kern="0" dirty="0">
                <a:solidFill>
                  <a:schemeClr val="accent6">
                    <a:lumMod val="50000"/>
                  </a:schemeClr>
                </a:solidFill>
                <a:latin typeface="Calibri" pitchFamily="34" charset="0"/>
              </a:rPr>
              <a:t>, </a:t>
            </a:r>
            <a:r>
              <a:rPr lang="it-IT" sz="1875" b="0" kern="0" dirty="0" err="1">
                <a:solidFill>
                  <a:schemeClr val="accent6">
                    <a:lumMod val="50000"/>
                  </a:schemeClr>
                </a:solidFill>
                <a:latin typeface="Calibri" pitchFamily="34" charset="0"/>
              </a:rPr>
              <a:t>Piroth</a:t>
            </a:r>
            <a:r>
              <a:rPr lang="it-IT" sz="1875" b="0" kern="0" dirty="0">
                <a:solidFill>
                  <a:schemeClr val="accent6">
                    <a:lumMod val="50000"/>
                  </a:schemeClr>
                </a:solidFill>
                <a:latin typeface="Calibri" pitchFamily="34" charset="0"/>
              </a:rPr>
              <a:t>, </a:t>
            </a:r>
            <a:r>
              <a:rPr lang="it-IT" sz="1875" b="0" kern="0" dirty="0" err="1">
                <a:solidFill>
                  <a:schemeClr val="accent6">
                    <a:lumMod val="50000"/>
                  </a:schemeClr>
                </a:solidFill>
                <a:latin typeface="Calibri" pitchFamily="34" charset="0"/>
              </a:rPr>
              <a:t>Walker</a:t>
            </a:r>
            <a:r>
              <a:rPr lang="it-IT" sz="1875" b="0" kern="0" dirty="0">
                <a:solidFill>
                  <a:schemeClr val="accent6">
                    <a:lumMod val="50000"/>
                  </a:schemeClr>
                </a:solidFill>
                <a:latin typeface="Calibri" pitchFamily="34" charset="0"/>
              </a:rPr>
              <a:t>, Bernard, &amp; Taylor, 2000; Holden &amp; </a:t>
            </a:r>
            <a:r>
              <a:rPr lang="it-IT" sz="1875" b="0" kern="0" dirty="0" err="1">
                <a:solidFill>
                  <a:schemeClr val="accent6">
                    <a:lumMod val="50000"/>
                  </a:schemeClr>
                </a:solidFill>
                <a:latin typeface="Calibri" pitchFamily="34" charset="0"/>
              </a:rPr>
              <a:t>Gitlesen</a:t>
            </a:r>
            <a:r>
              <a:rPr lang="it-IT" sz="1875" b="0" kern="0" dirty="0">
                <a:solidFill>
                  <a:schemeClr val="accent6">
                    <a:lumMod val="50000"/>
                  </a:schemeClr>
                </a:solidFill>
                <a:latin typeface="Calibri" pitchFamily="34" charset="0"/>
              </a:rPr>
              <a:t>, 2006; </a:t>
            </a:r>
            <a:r>
              <a:rPr lang="it-IT" sz="1875" b="0" kern="0" dirty="0" err="1">
                <a:solidFill>
                  <a:schemeClr val="accent6">
                    <a:lumMod val="50000"/>
                  </a:schemeClr>
                </a:solidFill>
                <a:latin typeface="Calibri" pitchFamily="34" charset="0"/>
              </a:rPr>
              <a:t>McClintock</a:t>
            </a:r>
            <a:r>
              <a:rPr lang="it-IT" sz="1875" b="0" kern="0" dirty="0">
                <a:solidFill>
                  <a:schemeClr val="accent6">
                    <a:lumMod val="50000"/>
                  </a:schemeClr>
                </a:solidFill>
                <a:latin typeface="Calibri" pitchFamily="34" charset="0"/>
              </a:rPr>
              <a:t>, Hall, &amp; Oliver, 2003) riportano una correlazione positiva tra la gravità della DI  e prevalenza di SIB.</a:t>
            </a:r>
          </a:p>
          <a:p>
            <a:pPr algn="just" eaLnBrk="1" hangingPunct="1"/>
            <a:endParaRPr lang="it-IT" sz="1875"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875" b="0" kern="0" dirty="0">
                <a:solidFill>
                  <a:schemeClr val="accent6">
                    <a:lumMod val="50000"/>
                  </a:schemeClr>
                </a:solidFill>
                <a:latin typeface="Calibri" pitchFamily="34" charset="0"/>
              </a:rPr>
              <a:t>Relazione ASD+DI e SIB: studi recenti </a:t>
            </a:r>
            <a:r>
              <a:rPr lang="en-US" sz="1875" b="0" kern="0" dirty="0">
                <a:solidFill>
                  <a:schemeClr val="accent6">
                    <a:lumMod val="50000"/>
                  </a:schemeClr>
                </a:solidFill>
                <a:latin typeface="Calibri" pitchFamily="34" charset="0"/>
              </a:rPr>
              <a:t>(Richards, Oliver, Nelson, &amp; Moss, 2012) </a:t>
            </a:r>
            <a:r>
              <a:rPr lang="it-IT" sz="1875" b="0" kern="0" dirty="0">
                <a:solidFill>
                  <a:schemeClr val="accent6">
                    <a:lumMod val="50000"/>
                  </a:schemeClr>
                </a:solidFill>
                <a:latin typeface="Calibri" pitchFamily="34" charset="0"/>
              </a:rPr>
              <a:t>riportano tale associazione stimata al </a:t>
            </a:r>
            <a:r>
              <a:rPr lang="en-US" sz="1875" b="0" kern="0" dirty="0">
                <a:solidFill>
                  <a:schemeClr val="accent6">
                    <a:lumMod val="50000"/>
                  </a:schemeClr>
                </a:solidFill>
                <a:latin typeface="Calibri" pitchFamily="34" charset="0"/>
              </a:rPr>
              <a:t>33–71%.....</a:t>
            </a:r>
            <a:r>
              <a:rPr lang="en-US" sz="1875" b="0" kern="0" dirty="0" err="1">
                <a:solidFill>
                  <a:schemeClr val="accent6">
                    <a:lumMod val="50000"/>
                  </a:schemeClr>
                </a:solidFill>
                <a:latin typeface="Calibri" pitchFamily="34" charset="0"/>
              </a:rPr>
              <a:t>quindi</a:t>
            </a:r>
            <a:r>
              <a:rPr lang="en-US" sz="1875" b="0" kern="0" dirty="0">
                <a:solidFill>
                  <a:schemeClr val="accent6">
                    <a:lumMod val="50000"/>
                  </a:schemeClr>
                </a:solidFill>
                <a:latin typeface="Calibri" pitchFamily="34" charset="0"/>
              </a:rPr>
              <a:t> </a:t>
            </a:r>
            <a:r>
              <a:rPr lang="en-US" sz="1875" b="0" kern="0" dirty="0" err="1">
                <a:solidFill>
                  <a:schemeClr val="accent6">
                    <a:lumMod val="50000"/>
                  </a:schemeClr>
                </a:solidFill>
                <a:latin typeface="Calibri" pitchFamily="34" charset="0"/>
              </a:rPr>
              <a:t>autismo</a:t>
            </a:r>
            <a:r>
              <a:rPr lang="en-US" sz="1875" b="0" kern="0" dirty="0">
                <a:solidFill>
                  <a:schemeClr val="accent6">
                    <a:lumMod val="50000"/>
                  </a:schemeClr>
                </a:solidFill>
                <a:latin typeface="Calibri" pitchFamily="34" charset="0"/>
              </a:rPr>
              <a:t> come forma di </a:t>
            </a:r>
            <a:r>
              <a:rPr lang="en-US" sz="1875" b="0" kern="0" dirty="0" err="1">
                <a:solidFill>
                  <a:schemeClr val="accent6">
                    <a:lumMod val="50000"/>
                  </a:schemeClr>
                </a:solidFill>
                <a:latin typeface="Calibri" pitchFamily="34" charset="0"/>
              </a:rPr>
              <a:t>rischio</a:t>
            </a:r>
            <a:r>
              <a:rPr lang="en-US" sz="1875" b="0" kern="0" dirty="0">
                <a:solidFill>
                  <a:schemeClr val="accent6">
                    <a:lumMod val="50000"/>
                  </a:schemeClr>
                </a:solidFill>
                <a:latin typeface="Calibri" pitchFamily="34" charset="0"/>
              </a:rPr>
              <a:t> per lo </a:t>
            </a:r>
            <a:r>
              <a:rPr lang="en-US" sz="1875" b="0" kern="0" dirty="0" err="1">
                <a:solidFill>
                  <a:schemeClr val="accent6">
                    <a:lumMod val="50000"/>
                  </a:schemeClr>
                </a:solidFill>
                <a:latin typeface="Calibri" pitchFamily="34" charset="0"/>
              </a:rPr>
              <a:t>sviluppo</a:t>
            </a:r>
            <a:r>
              <a:rPr lang="en-US" sz="1875" b="0" kern="0" dirty="0">
                <a:solidFill>
                  <a:schemeClr val="accent6">
                    <a:lumMod val="50000"/>
                  </a:schemeClr>
                </a:solidFill>
                <a:latin typeface="Calibri" pitchFamily="34" charset="0"/>
              </a:rPr>
              <a:t> di SIB</a:t>
            </a:r>
            <a:endParaRPr lang="it-IT" sz="1875" b="0" kern="0" dirty="0">
              <a:solidFill>
                <a:schemeClr val="accent6">
                  <a:lumMod val="50000"/>
                </a:schemeClr>
              </a:solidFill>
              <a:latin typeface="Calibri" pitchFamily="34" charset="0"/>
            </a:endParaRPr>
          </a:p>
        </p:txBody>
      </p:sp>
      <p:pic>
        <p:nvPicPr>
          <p:cNvPr id="3" name="Immagine 2"/>
          <p:cNvPicPr>
            <a:picLocks noChangeAspect="1"/>
          </p:cNvPicPr>
          <p:nvPr/>
        </p:nvPicPr>
        <p:blipFill>
          <a:blip r:embed="rId3" cstate="print"/>
          <a:stretch>
            <a:fillRect/>
          </a:stretch>
        </p:blipFill>
        <p:spPr>
          <a:xfrm>
            <a:off x="1475058" y="990"/>
            <a:ext cx="7738523" cy="2112851"/>
          </a:xfrm>
          <a:prstGeom prst="rect">
            <a:avLst/>
          </a:prstGeom>
        </p:spPr>
      </p:pic>
    </p:spTree>
    <p:extLst>
      <p:ext uri="{BB962C8B-B14F-4D97-AF65-F5344CB8AC3E}">
        <p14:creationId xmlns:p14="http://schemas.microsoft.com/office/powerpoint/2010/main" val="370203340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56242" y="2485527"/>
            <a:ext cx="8655262" cy="1454609"/>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it-IT" sz="1764" kern="0" dirty="0" err="1">
                <a:solidFill>
                  <a:schemeClr val="accent6">
                    <a:lumMod val="50000"/>
                  </a:schemeClr>
                </a:solidFill>
                <a:latin typeface="Calibri" pitchFamily="34" charset="0"/>
              </a:rPr>
              <a:t>Disregolazione</a:t>
            </a:r>
            <a:r>
              <a:rPr lang="it-IT" sz="1764" kern="0" dirty="0">
                <a:solidFill>
                  <a:schemeClr val="accent6">
                    <a:lumMod val="50000"/>
                  </a:schemeClr>
                </a:solidFill>
                <a:latin typeface="Calibri" pitchFamily="34" charset="0"/>
              </a:rPr>
              <a:t> comportamentale……un possibile ruolo nello strutturarsi dei SIB</a:t>
            </a:r>
          </a:p>
          <a:p>
            <a:pPr algn="just" eaLnBrk="1" hangingPunct="1"/>
            <a:r>
              <a:rPr lang="it-IT" sz="1764" b="0" kern="0" dirty="0">
                <a:solidFill>
                  <a:schemeClr val="accent6">
                    <a:lumMod val="50000"/>
                  </a:schemeClr>
                </a:solidFill>
                <a:latin typeface="Calibri" pitchFamily="34" charset="0"/>
              </a:rPr>
              <a:t>Associazione tra comportamenti ripetitivi, impulsività e SIB sono di grande interesse e possono essere estese ai modelli esplicativi già esistenti.</a:t>
            </a:r>
          </a:p>
          <a:p>
            <a:pPr algn="just" eaLnBrk="1" hangingPunct="1"/>
            <a:r>
              <a:rPr lang="it-IT" sz="1764" b="0" kern="0" dirty="0">
                <a:solidFill>
                  <a:schemeClr val="accent6">
                    <a:lumMod val="50000"/>
                  </a:schemeClr>
                </a:solidFill>
                <a:latin typeface="Calibri" pitchFamily="34" charset="0"/>
              </a:rPr>
              <a:t>E’ possibile che la presenza di comportamenti ripetitivi e impulsività siano indicatori di una più generale compromissione comportamentale (deficit  funzioni esecutive) </a:t>
            </a:r>
          </a:p>
        </p:txBody>
      </p:sp>
      <p:pic>
        <p:nvPicPr>
          <p:cNvPr id="3" name="Immagine 2"/>
          <p:cNvPicPr>
            <a:picLocks noChangeAspect="1"/>
          </p:cNvPicPr>
          <p:nvPr/>
        </p:nvPicPr>
        <p:blipFill>
          <a:blip r:embed="rId3" cstate="print"/>
          <a:stretch>
            <a:fillRect/>
          </a:stretch>
        </p:blipFill>
        <p:spPr>
          <a:xfrm>
            <a:off x="1475058" y="989"/>
            <a:ext cx="7738523" cy="2166795"/>
          </a:xfrm>
          <a:prstGeom prst="rect">
            <a:avLst/>
          </a:prstGeom>
        </p:spPr>
      </p:pic>
      <p:sp>
        <p:nvSpPr>
          <p:cNvPr id="4" name="Freccia in giù 3"/>
          <p:cNvSpPr/>
          <p:nvPr/>
        </p:nvSpPr>
        <p:spPr bwMode="auto">
          <a:xfrm>
            <a:off x="5142296" y="4257878"/>
            <a:ext cx="397044" cy="402874"/>
          </a:xfrm>
          <a:prstGeom prst="downArrow">
            <a:avLst/>
          </a:prstGeom>
          <a:solidFill>
            <a:srgbClr val="00B0F0"/>
          </a:solidFill>
          <a:ln w="9525" cap="flat" cmpd="sng" algn="ctr">
            <a:solidFill>
              <a:schemeClr val="accent2">
                <a:lumMod val="75000"/>
              </a:schemeClr>
            </a:solidFill>
            <a:prstDash val="solid"/>
            <a:round/>
            <a:headEnd type="none" w="med" len="med"/>
            <a:tailEnd type="none" w="med" len="med"/>
          </a:ln>
          <a:effectLst/>
        </p:spPr>
        <p:txBody>
          <a:bodyPr vert="horz" wrap="square" lIns="100838" tIns="50419" rIns="100838" bIns="50419" numCol="1" rtlCol="0" anchor="t" anchorCtr="0" compatLnSpc="1">
            <a:prstTxWarp prst="textNoShape">
              <a:avLst/>
            </a:prstTxWarp>
            <a:spAutoFit/>
          </a:bodyPr>
          <a:lstStyle/>
          <a:p>
            <a:pPr eaLnBrk="1" hangingPunct="1"/>
            <a:endParaRPr lang="it-IT" sz="1323" b="0">
              <a:solidFill>
                <a:srgbClr val="000000"/>
              </a:solidFill>
              <a:cs typeface="Arial" pitchFamily="34" charset="0"/>
            </a:endParaRPr>
          </a:p>
        </p:txBody>
      </p:sp>
      <p:sp>
        <p:nvSpPr>
          <p:cNvPr id="6" name="Rectangle 2"/>
          <p:cNvSpPr txBox="1">
            <a:spLocks noChangeArrowheads="1"/>
          </p:cNvSpPr>
          <p:nvPr/>
        </p:nvSpPr>
        <p:spPr bwMode="auto">
          <a:xfrm>
            <a:off x="1181250" y="4742254"/>
            <a:ext cx="8655262" cy="1183124"/>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Associazione tra comportamenti ripetitivi e gravità dei SIB (Oliver et al., 2012)</a:t>
            </a: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Persistenza e invarianza nella forma dei SIB negli anni (Emerson et al., 2001; Taylor et al., 2011) </a:t>
            </a:r>
          </a:p>
          <a:p>
            <a:pPr algn="just" eaLnBrk="1" hangingPunct="1"/>
            <a:endParaRPr lang="it-IT" sz="1764" b="0" kern="0" dirty="0">
              <a:solidFill>
                <a:schemeClr val="accent6">
                  <a:lumMod val="50000"/>
                </a:schemeClr>
              </a:solidFill>
              <a:latin typeface="Calibri" pitchFamily="34" charset="0"/>
            </a:endParaRPr>
          </a:p>
        </p:txBody>
      </p:sp>
    </p:spTree>
    <p:extLst>
      <p:ext uri="{BB962C8B-B14F-4D97-AF65-F5344CB8AC3E}">
        <p14:creationId xmlns:p14="http://schemas.microsoft.com/office/powerpoint/2010/main" val="32478978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idx="4294967295"/>
          </p:nvPr>
        </p:nvSpPr>
        <p:spPr>
          <a:xfrm>
            <a:off x="1330325" y="409798"/>
            <a:ext cx="8597900" cy="782415"/>
          </a:xfrm>
        </p:spPr>
        <p:txBody>
          <a:bodyPr lIns="104287" tIns="52144" rIns="104287" bIns="52144" anchor="b"/>
          <a:lstStyle/>
          <a:p>
            <a:pPr algn="ctr" eaLnBrk="1" hangingPunct="1"/>
            <a:r>
              <a:rPr lang="it-IT" altLang="it-IT" sz="4400" dirty="0" smtClean="0">
                <a:latin typeface="RotisSemiSerif"/>
                <a:ea typeface="ＭＳ Ｐゴシック" panose="020B0600070205080204" pitchFamily="34" charset="-128"/>
                <a:cs typeface="Times New Roman" panose="02020603050405020304" pitchFamily="18" charset="0"/>
              </a:rPr>
              <a:t>DSM 5 </a:t>
            </a:r>
            <a:r>
              <a:rPr lang="it-IT" altLang="it-IT" sz="4400" dirty="0" err="1" smtClean="0">
                <a:latin typeface="RotisSemiSerif"/>
                <a:ea typeface="ＭＳ Ｐゴシック" panose="020B0600070205080204" pitchFamily="34" charset="-128"/>
                <a:cs typeface="Times New Roman" panose="02020603050405020304" pitchFamily="18" charset="0"/>
              </a:rPr>
              <a:t>Intellectual</a:t>
            </a:r>
            <a:r>
              <a:rPr lang="it-IT" altLang="it-IT" sz="4400" dirty="0" smtClean="0">
                <a:latin typeface="RotisSemiSerif"/>
                <a:ea typeface="ＭＳ Ｐゴシック" panose="020B0600070205080204" pitchFamily="34" charset="-128"/>
                <a:cs typeface="Times New Roman" panose="02020603050405020304" pitchFamily="18" charset="0"/>
              </a:rPr>
              <a:t> </a:t>
            </a:r>
            <a:r>
              <a:rPr lang="it-IT" altLang="it-IT" sz="4400" dirty="0" err="1" smtClean="0">
                <a:latin typeface="RotisSemiSerif"/>
                <a:ea typeface="ＭＳ Ｐゴシック" panose="020B0600070205080204" pitchFamily="34" charset="-128"/>
                <a:cs typeface="Times New Roman" panose="02020603050405020304" pitchFamily="18" charset="0"/>
              </a:rPr>
              <a:t>disability</a:t>
            </a:r>
            <a:endParaRPr lang="it-IT" altLang="it-IT" sz="4400" dirty="0" smtClean="0">
              <a:latin typeface="RotisSemiSerif"/>
              <a:ea typeface="ＭＳ Ｐゴシック" panose="020B0600070205080204" pitchFamily="34" charset="-128"/>
              <a:cs typeface="Times New Roman" panose="02020603050405020304" pitchFamily="18" charset="0"/>
            </a:endParaRPr>
          </a:p>
        </p:txBody>
      </p:sp>
      <p:sp>
        <p:nvSpPr>
          <p:cNvPr id="17411" name="Segnaposto contenuto 2"/>
          <p:cNvSpPr>
            <a:spLocks noGrp="1"/>
          </p:cNvSpPr>
          <p:nvPr>
            <p:ph idx="4294967295"/>
          </p:nvPr>
        </p:nvSpPr>
        <p:spPr>
          <a:xfrm>
            <a:off x="951154" y="1448939"/>
            <a:ext cx="9356241" cy="4691177"/>
          </a:xfrm>
        </p:spPr>
        <p:txBody>
          <a:bodyPr lIns="104287" tIns="52144" rIns="104287" bIns="52144"/>
          <a:lstStyle/>
          <a:p>
            <a:pPr eaLnBrk="1" hangingPunct="1"/>
            <a:r>
              <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rPr>
              <a:t>DI comporta impairment nelle abilità mentali globali che incide sul funzionamento adattivo in tre aree o domini</a:t>
            </a:r>
          </a:p>
          <a:p>
            <a:pPr eaLnBrk="1" hangingPunct="1"/>
            <a:endParaRPr lang="it-IT" altLang="it-IT" sz="2000" dirty="0" smtClean="0">
              <a:solidFill>
                <a:srgbClr val="000000"/>
              </a:solidFill>
              <a:latin typeface="RotisSemiSerif"/>
              <a:ea typeface="ＭＳ Ｐゴシック" panose="020B0600070205080204" pitchFamily="34" charset="-128"/>
              <a:cs typeface="Times New Roman" panose="02020603050405020304" pitchFamily="18" charset="0"/>
            </a:endParaRPr>
          </a:p>
          <a:p>
            <a:pPr eaLnBrk="1" hangingPunct="1">
              <a:buFont typeface="Tahoma" panose="020B0604030504040204" pitchFamily="34" charset="0"/>
              <a:buAutoNum type="arabicPeriod"/>
            </a:pPr>
            <a:r>
              <a:rPr lang="it-IT" altLang="it-IT" sz="1800" b="1" dirty="0" smtClean="0">
                <a:solidFill>
                  <a:srgbClr val="000000"/>
                </a:solidFill>
                <a:latin typeface="RotisSemiSerif"/>
                <a:ea typeface="ＭＳ Ｐゴシック" panose="020B0600070205080204" pitchFamily="34" charset="-128"/>
                <a:cs typeface="Times New Roman" panose="02020603050405020304" pitchFamily="18" charset="0"/>
              </a:rPr>
              <a:t>Dominio concettuale</a:t>
            </a:r>
            <a:r>
              <a:rPr lang="it-IT" altLang="it-IT" sz="1800" dirty="0" smtClean="0">
                <a:solidFill>
                  <a:srgbClr val="000000"/>
                </a:solidFill>
                <a:latin typeface="RotisSemiSerif"/>
                <a:ea typeface="ＭＳ Ｐゴシック" panose="020B0600070205080204" pitchFamily="34" charset="-128"/>
                <a:cs typeface="Times New Roman" panose="02020603050405020304" pitchFamily="18" charset="0"/>
              </a:rPr>
              <a:t>: include le abilità di linguaggio, lettura, scrittura, matematica, ragionamento, conoscenza, memoria</a:t>
            </a:r>
          </a:p>
          <a:p>
            <a:pPr eaLnBrk="1" hangingPunct="1">
              <a:buFont typeface="Tahoma" panose="020B0604030504040204" pitchFamily="34" charset="0"/>
              <a:buAutoNum type="arabicPeriod"/>
            </a:pPr>
            <a:r>
              <a:rPr lang="it-IT" altLang="it-IT" sz="1800" b="1" dirty="0" smtClean="0">
                <a:solidFill>
                  <a:srgbClr val="000000"/>
                </a:solidFill>
                <a:latin typeface="RotisSemiSerif"/>
                <a:ea typeface="ＭＳ Ｐゴシック" panose="020B0600070205080204" pitchFamily="34" charset="-128"/>
                <a:cs typeface="Times New Roman" panose="02020603050405020304" pitchFamily="18" charset="0"/>
              </a:rPr>
              <a:t>Dominio sociale</a:t>
            </a:r>
            <a:r>
              <a:rPr lang="it-IT" altLang="it-IT" sz="1800" dirty="0" smtClean="0">
                <a:solidFill>
                  <a:srgbClr val="000000"/>
                </a:solidFill>
                <a:latin typeface="RotisSemiSerif"/>
                <a:ea typeface="ＭＳ Ｐゴシック" panose="020B0600070205080204" pitchFamily="34" charset="-128"/>
                <a:cs typeface="Times New Roman" panose="02020603050405020304" pitchFamily="18" charset="0"/>
              </a:rPr>
              <a:t>: si riferisce a consapevolezza dei pensieri e sentimenti altrui, empatia, giudizio sociale, capacità nelle relazioni interpersonali, la capacità di fare e mantenere amicizie</a:t>
            </a:r>
          </a:p>
          <a:p>
            <a:pPr eaLnBrk="1" hangingPunct="1">
              <a:buFont typeface="Tahoma" panose="020B0604030504040204" pitchFamily="34" charset="0"/>
              <a:buAutoNum type="arabicPeriod"/>
            </a:pPr>
            <a:r>
              <a:rPr lang="it-IT" altLang="it-IT" sz="1800" b="1" dirty="0" smtClean="0">
                <a:solidFill>
                  <a:srgbClr val="000000"/>
                </a:solidFill>
                <a:latin typeface="RotisSemiSerif"/>
                <a:ea typeface="ＭＳ Ｐゴシック" panose="020B0600070205080204" pitchFamily="34" charset="-128"/>
                <a:cs typeface="Times New Roman" panose="02020603050405020304" pitchFamily="18" charset="0"/>
              </a:rPr>
              <a:t>Dominio pratico</a:t>
            </a:r>
            <a:r>
              <a:rPr lang="it-IT" altLang="it-IT" sz="1800" dirty="0" smtClean="0">
                <a:solidFill>
                  <a:srgbClr val="000000"/>
                </a:solidFill>
                <a:latin typeface="RotisSemiSerif"/>
                <a:ea typeface="ＭＳ Ｐゴシック" panose="020B0600070205080204" pitchFamily="34" charset="-128"/>
                <a:cs typeface="Times New Roman" panose="02020603050405020304" pitchFamily="18" charset="0"/>
              </a:rPr>
              <a:t>: include autogestione come ad esempio la cura personale, le responsabilità lavorative, la gestione del denaro, attività ricreazionali, organizzazione compiti scolastici e lavorativi</a:t>
            </a:r>
          </a:p>
          <a:p>
            <a:pPr eaLnBrk="1" hangingPunct="1">
              <a:buFont typeface="Tahoma" panose="020B0604030504040204" pitchFamily="34" charset="0"/>
              <a:buAutoNum type="arabicPeriod"/>
            </a:pPr>
            <a:endParaRPr lang="it-IT" altLang="it-IT" sz="1800" dirty="0" smtClean="0">
              <a:solidFill>
                <a:srgbClr val="000000"/>
              </a:solidFill>
              <a:latin typeface="RotisSemiSerif"/>
              <a:ea typeface="ＭＳ Ｐゴシック" panose="020B0600070205080204" pitchFamily="34" charset="-128"/>
              <a:cs typeface="Times New Roman" panose="02020603050405020304" pitchFamily="18" charset="0"/>
            </a:endParaRPr>
          </a:p>
          <a:p>
            <a:pPr eaLnBrk="1" hangingPunct="1">
              <a:buFont typeface="Tahoma" panose="020B0604030504040204" pitchFamily="34" charset="0"/>
              <a:buNone/>
            </a:pPr>
            <a:r>
              <a:rPr lang="it-IT" altLang="it-IT" sz="1800" dirty="0" smtClean="0">
                <a:solidFill>
                  <a:srgbClr val="000000"/>
                </a:solidFill>
                <a:latin typeface="RotisSemiSerif"/>
                <a:ea typeface="ＭＳ Ｐゴシック" panose="020B0600070205080204" pitchFamily="34" charset="-128"/>
                <a:cs typeface="Times New Roman" panose="02020603050405020304" pitchFamily="18" charset="0"/>
              </a:rPr>
              <a:t>	</a:t>
            </a:r>
            <a:r>
              <a:rPr lang="it-IT" altLang="it-IT" sz="1800" u="sng" dirty="0" smtClean="0">
                <a:solidFill>
                  <a:srgbClr val="000000"/>
                </a:solidFill>
                <a:latin typeface="RotisSemiSerif"/>
                <a:ea typeface="ＭＳ Ｐゴシック" panose="020B0600070205080204" pitchFamily="34" charset="-128"/>
                <a:cs typeface="Times New Roman" panose="02020603050405020304" pitchFamily="18" charset="0"/>
              </a:rPr>
              <a:t>Per la diagnosi almeno un dominio del funzionamento adattivo deve essere compromesso in modo da rendersi necessario un supporto al soggetto in un ambito (scuola, lavoro, casa, comunità)</a:t>
            </a:r>
          </a:p>
        </p:txBody>
      </p:sp>
      <p:cxnSp>
        <p:nvCxnSpPr>
          <p:cNvPr id="4" name="Connettore 1 3"/>
          <p:cNvCxnSpPr/>
          <p:nvPr/>
        </p:nvCxnSpPr>
        <p:spPr bwMode="auto">
          <a:xfrm>
            <a:off x="1007372" y="1202536"/>
            <a:ext cx="9024731" cy="0"/>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5657997"/>
      </p:ext>
    </p:extLst>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59198" y="1819569"/>
            <a:ext cx="9449650" cy="4441004"/>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ctr" eaLnBrk="1" hangingPunct="1"/>
            <a:r>
              <a:rPr lang="it-IT" sz="2206" kern="0" dirty="0">
                <a:solidFill>
                  <a:schemeClr val="accent6">
                    <a:lumMod val="50000"/>
                  </a:schemeClr>
                </a:solidFill>
                <a:latin typeface="Calibri" pitchFamily="34" charset="0"/>
              </a:rPr>
              <a:t>Cause dei SIB</a:t>
            </a:r>
          </a:p>
          <a:p>
            <a:pPr algn="just" eaLnBrk="1" hangingPunct="1"/>
            <a:endParaRPr lang="it-IT" sz="1323"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764" kern="0" dirty="0">
                <a:solidFill>
                  <a:schemeClr val="accent6">
                    <a:lumMod val="50000"/>
                  </a:schemeClr>
                </a:solidFill>
                <a:latin typeface="Calibri" pitchFamily="34" charset="0"/>
              </a:rPr>
              <a:t> Condizionamento operante</a:t>
            </a:r>
          </a:p>
          <a:p>
            <a:pPr algn="just" eaLnBrk="1" hangingPunct="1"/>
            <a:r>
              <a:rPr lang="it-IT" sz="1764" b="0" kern="0" dirty="0">
                <a:solidFill>
                  <a:schemeClr val="accent6">
                    <a:lumMod val="50000"/>
                  </a:schemeClr>
                </a:solidFill>
                <a:latin typeface="Calibri" pitchFamily="34" charset="0"/>
              </a:rPr>
              <a:t>Le teorie dell'apprendimento dei SIB propongono che il comportamento è positivamente o negativamente rafforzato da stimoli sensoriali, materiali o sociali. Più precisamente l’effetto che il SIB ha nel controllo del comportamento dei </a:t>
            </a:r>
            <a:r>
              <a:rPr lang="it-IT" sz="1764" b="0" kern="0" dirty="0" err="1">
                <a:solidFill>
                  <a:schemeClr val="accent6">
                    <a:lumMod val="50000"/>
                  </a:schemeClr>
                </a:solidFill>
                <a:latin typeface="Calibri" pitchFamily="34" charset="0"/>
              </a:rPr>
              <a:t>caregiver</a:t>
            </a:r>
            <a:r>
              <a:rPr lang="it-IT" sz="1764" b="0" kern="0" dirty="0">
                <a:solidFill>
                  <a:schemeClr val="accent6">
                    <a:lumMod val="50000"/>
                  </a:schemeClr>
                </a:solidFill>
                <a:latin typeface="Calibri" pitchFamily="34" charset="0"/>
              </a:rPr>
              <a:t>: mutuo rinforzo. L'autolesionismo può essere influenzato in modo significativo, favorevole e sfavorevole, dall'ambiente sociale e materiale immediato (Oliver, 1993, 1995). </a:t>
            </a:r>
          </a:p>
          <a:p>
            <a:pPr algn="just" eaLnBrk="1" hangingPunct="1"/>
            <a:endParaRPr lang="it-IT" sz="1764"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kern="0" dirty="0">
                <a:solidFill>
                  <a:schemeClr val="accent6">
                    <a:lumMod val="50000"/>
                  </a:schemeClr>
                </a:solidFill>
                <a:latin typeface="Calibri" pitchFamily="34" charset="0"/>
              </a:rPr>
              <a:t>Dolore e disagio</a:t>
            </a:r>
            <a:endParaRPr lang="it-IT" sz="1764" b="0" kern="0" dirty="0">
              <a:solidFill>
                <a:schemeClr val="accent6">
                  <a:lumMod val="50000"/>
                </a:schemeClr>
              </a:solidFill>
              <a:latin typeface="Calibri" pitchFamily="34" charset="0"/>
            </a:endParaRPr>
          </a:p>
          <a:p>
            <a:pPr algn="just" eaLnBrk="1" hangingPunct="1"/>
            <a:r>
              <a:rPr lang="it-IT" sz="1764" b="0" kern="0" dirty="0">
                <a:solidFill>
                  <a:schemeClr val="accent6">
                    <a:lumMod val="50000"/>
                  </a:schemeClr>
                </a:solidFill>
                <a:latin typeface="Calibri" pitchFamily="34" charset="0"/>
              </a:rPr>
              <a:t>Negli ultimi dieci anni, una serie di studi sono emersi che indicano che il dolore può causare direttamente SIB (vedi </a:t>
            </a:r>
            <a:r>
              <a:rPr lang="it-IT" sz="1764" b="0" kern="0" dirty="0" err="1">
                <a:solidFill>
                  <a:schemeClr val="accent6">
                    <a:lumMod val="50000"/>
                  </a:schemeClr>
                </a:solidFill>
                <a:latin typeface="Calibri" pitchFamily="34" charset="0"/>
              </a:rPr>
              <a:t>Symons</a:t>
            </a:r>
            <a:r>
              <a:rPr lang="it-IT" sz="1764" b="0" kern="0" dirty="0">
                <a:solidFill>
                  <a:schemeClr val="accent6">
                    <a:lumMod val="50000"/>
                  </a:schemeClr>
                </a:solidFill>
                <a:latin typeface="Calibri" pitchFamily="34" charset="0"/>
              </a:rPr>
              <a:t>, 2011). </a:t>
            </a:r>
            <a:r>
              <a:rPr lang="it-IT" sz="1764" b="0" kern="0" dirty="0" err="1">
                <a:solidFill>
                  <a:schemeClr val="accent6">
                    <a:lumMod val="50000"/>
                  </a:schemeClr>
                </a:solidFill>
                <a:latin typeface="Calibri" pitchFamily="34" charset="0"/>
              </a:rPr>
              <a:t>Luzzani</a:t>
            </a:r>
            <a:r>
              <a:rPr lang="it-IT" sz="1764" b="0" kern="0" dirty="0">
                <a:solidFill>
                  <a:schemeClr val="accent6">
                    <a:lumMod val="50000"/>
                  </a:schemeClr>
                </a:solidFill>
                <a:latin typeface="Calibri" pitchFamily="34" charset="0"/>
              </a:rPr>
              <a:t>, Macchini, </a:t>
            </a:r>
            <a:r>
              <a:rPr lang="it-IT" sz="1764" b="0" kern="0" dirty="0" err="1">
                <a:solidFill>
                  <a:schemeClr val="accent6">
                    <a:lumMod val="50000"/>
                  </a:schemeClr>
                </a:solidFill>
                <a:latin typeface="Calibri" pitchFamily="34" charset="0"/>
              </a:rPr>
              <a:t>Valade</a:t>
            </a:r>
            <a:r>
              <a:rPr lang="it-IT" sz="1764" b="0" kern="0" dirty="0">
                <a:solidFill>
                  <a:schemeClr val="accent6">
                    <a:lumMod val="50000"/>
                  </a:schemeClr>
                </a:solidFill>
                <a:latin typeface="Calibri" pitchFamily="34" charset="0"/>
              </a:rPr>
              <a:t>, Milani, e </a:t>
            </a:r>
            <a:r>
              <a:rPr lang="it-IT" sz="1764" b="0" kern="0" dirty="0" err="1">
                <a:solidFill>
                  <a:schemeClr val="accent6">
                    <a:lumMod val="50000"/>
                  </a:schemeClr>
                </a:solidFill>
                <a:latin typeface="Calibri" pitchFamily="34" charset="0"/>
              </a:rPr>
              <a:t>Selicorni</a:t>
            </a:r>
            <a:r>
              <a:rPr lang="it-IT" sz="1764" b="0" kern="0" dirty="0">
                <a:solidFill>
                  <a:schemeClr val="accent6">
                    <a:lumMod val="50000"/>
                  </a:schemeClr>
                </a:solidFill>
                <a:latin typeface="Calibri" pitchFamily="34" charset="0"/>
              </a:rPr>
              <a:t> (2003) ha mostrato che ad es. il reflusso gastro-esofageo era legato a autolesionismo nella sindrome di Cornelia de Lange, presumibilmente a causa di dolore e disagio. </a:t>
            </a:r>
            <a:r>
              <a:rPr lang="it-IT" sz="1764" b="0" kern="0" dirty="0" err="1">
                <a:solidFill>
                  <a:schemeClr val="accent6">
                    <a:lumMod val="50000"/>
                  </a:schemeClr>
                </a:solidFill>
                <a:latin typeface="Calibri" pitchFamily="34" charset="0"/>
              </a:rPr>
              <a:t>Breau</a:t>
            </a:r>
            <a:r>
              <a:rPr lang="it-IT" sz="1764" b="0" kern="0" dirty="0">
                <a:solidFill>
                  <a:schemeClr val="accent6">
                    <a:lumMod val="50000"/>
                  </a:schemeClr>
                </a:solidFill>
                <a:latin typeface="Calibri" pitchFamily="34" charset="0"/>
              </a:rPr>
              <a:t> et al. (2003) hanno dimostrato che i bambini con dolore cronico mettono in atto SIB vicino al luogo di dolore (endorfine beta-antidolorifiche). </a:t>
            </a:r>
          </a:p>
        </p:txBody>
      </p:sp>
      <p:pic>
        <p:nvPicPr>
          <p:cNvPr id="3" name="Immagine 2"/>
          <p:cNvPicPr>
            <a:picLocks noChangeAspect="1"/>
          </p:cNvPicPr>
          <p:nvPr/>
        </p:nvPicPr>
        <p:blipFill>
          <a:blip r:embed="rId3" cstate="print"/>
          <a:stretch>
            <a:fillRect/>
          </a:stretch>
        </p:blipFill>
        <p:spPr>
          <a:xfrm>
            <a:off x="1475058" y="990"/>
            <a:ext cx="7738523" cy="1715806"/>
          </a:xfrm>
          <a:prstGeom prst="rect">
            <a:avLst/>
          </a:prstGeom>
        </p:spPr>
      </p:pic>
    </p:spTree>
    <p:extLst>
      <p:ext uri="{BB962C8B-B14F-4D97-AF65-F5344CB8AC3E}">
        <p14:creationId xmlns:p14="http://schemas.microsoft.com/office/powerpoint/2010/main" val="146178469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6294" y="2497034"/>
            <a:ext cx="9806429" cy="1106228"/>
          </a:xfrm>
        </p:spPr>
        <p:txBody>
          <a:bodyPr/>
          <a:lstStyle/>
          <a:p>
            <a:pPr algn="ctr"/>
            <a:r>
              <a:rPr lang="it-IT" sz="3308" b="1" dirty="0"/>
              <a:t>DI, Comportamenti Problema e </a:t>
            </a:r>
            <a:r>
              <a:rPr lang="it-IT" sz="3308" b="1" dirty="0" smtClean="0"/>
              <a:t>Trattamento...</a:t>
            </a:r>
            <a:br>
              <a:rPr lang="it-IT" sz="3308" b="1" dirty="0" smtClean="0"/>
            </a:br>
            <a:r>
              <a:rPr lang="it-IT" sz="3308" b="1" dirty="0"/>
              <a:t>L</a:t>
            </a:r>
            <a:r>
              <a:rPr lang="it-IT" sz="3308" b="1" dirty="0" smtClean="0"/>
              <a:t>o </a:t>
            </a:r>
            <a:r>
              <a:rPr lang="it-IT" sz="3308" b="1" dirty="0"/>
              <a:t>stato dell’arte</a:t>
            </a:r>
          </a:p>
        </p:txBody>
      </p:sp>
    </p:spTree>
    <p:extLst>
      <p:ext uri="{BB962C8B-B14F-4D97-AF65-F5344CB8AC3E}">
        <p14:creationId xmlns:p14="http://schemas.microsoft.com/office/powerpoint/2010/main" val="286376272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79790" y="2593262"/>
            <a:ext cx="9806429" cy="3355001"/>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Background</a:t>
            </a:r>
            <a:r>
              <a:rPr lang="it-IT" sz="1764" kern="0" dirty="0">
                <a:solidFill>
                  <a:schemeClr val="accent6">
                    <a:lumMod val="50000"/>
                  </a:schemeClr>
                </a:solidFill>
                <a:latin typeface="Calibri" pitchFamily="34" charset="0"/>
              </a:rPr>
              <a:t>: </a:t>
            </a:r>
            <a:r>
              <a:rPr lang="it-IT" sz="1764" b="0" kern="0" dirty="0">
                <a:solidFill>
                  <a:schemeClr val="accent6">
                    <a:lumMod val="50000"/>
                  </a:schemeClr>
                </a:solidFill>
                <a:latin typeface="Calibri" pitchFamily="34" charset="0"/>
              </a:rPr>
              <a:t>L’interazione intensiva è una tecnica di comunicazione con persone con assenza di linguaggio (es. gravi DI e ASD). Tale approccio usa tecniche di comunicazione preverbale come la modulazione del contatto di sguardo, la mimica facciale, il </a:t>
            </a:r>
            <a:r>
              <a:rPr lang="it-IT" sz="1764" b="0" kern="0" dirty="0" err="1">
                <a:solidFill>
                  <a:schemeClr val="accent6">
                    <a:lumMod val="50000"/>
                  </a:schemeClr>
                </a:solidFill>
                <a:latin typeface="Calibri" pitchFamily="34" charset="0"/>
              </a:rPr>
              <a:t>modeling</a:t>
            </a:r>
            <a:r>
              <a:rPr lang="it-IT" sz="1764" b="0" kern="0" dirty="0">
                <a:solidFill>
                  <a:schemeClr val="accent6">
                    <a:lumMod val="50000"/>
                  </a:schemeClr>
                </a:solidFill>
                <a:latin typeface="Calibri" pitchFamily="34" charset="0"/>
              </a:rPr>
              <a:t> vocale e attività di attenzione condivisa per sviluppare le capacità imitative e instaurare relazioni con persone affette da DI.  Viene descritta come utile nel trattamento dei problemi comportamentali nei soggetti con DI ASD e/o entrambi (</a:t>
            </a:r>
            <a:r>
              <a:rPr lang="it-IT" sz="1764" b="0" kern="0" dirty="0" err="1">
                <a:solidFill>
                  <a:schemeClr val="accent6">
                    <a:lumMod val="50000"/>
                  </a:schemeClr>
                </a:solidFill>
                <a:latin typeface="Calibri" pitchFamily="34" charset="0"/>
              </a:rPr>
              <a:t>Sharma</a:t>
            </a:r>
            <a:r>
              <a:rPr lang="it-IT" sz="1764" b="0" kern="0" dirty="0">
                <a:solidFill>
                  <a:schemeClr val="accent6">
                    <a:lumMod val="50000"/>
                  </a:schemeClr>
                </a:solidFill>
                <a:latin typeface="Calibri" pitchFamily="34" charset="0"/>
              </a:rPr>
              <a:t> e </a:t>
            </a:r>
            <a:r>
              <a:rPr lang="it-IT" sz="1764" b="0" kern="0" dirty="0" err="1">
                <a:solidFill>
                  <a:schemeClr val="accent6">
                    <a:lumMod val="50000"/>
                  </a:schemeClr>
                </a:solidFill>
                <a:latin typeface="Calibri" pitchFamily="34" charset="0"/>
              </a:rPr>
              <a:t>Frith</a:t>
            </a:r>
            <a:r>
              <a:rPr lang="it-IT" sz="1764" b="0" kern="0" dirty="0">
                <a:solidFill>
                  <a:schemeClr val="accent6">
                    <a:lumMod val="50000"/>
                  </a:schemeClr>
                </a:solidFill>
                <a:latin typeface="Calibri" pitchFamily="34" charset="0"/>
              </a:rPr>
              <a:t>, 2009) e nelle fasi terminali della demenza (</a:t>
            </a:r>
            <a:r>
              <a:rPr lang="it-IT" sz="1764" b="0" kern="0" dirty="0" err="1">
                <a:solidFill>
                  <a:schemeClr val="accent6">
                    <a:lumMod val="50000"/>
                  </a:schemeClr>
                </a:solidFill>
                <a:latin typeface="Calibri" pitchFamily="34" charset="0"/>
              </a:rPr>
              <a:t>Ellis</a:t>
            </a:r>
            <a:r>
              <a:rPr lang="it-IT" sz="1764" b="0" kern="0" dirty="0">
                <a:solidFill>
                  <a:schemeClr val="accent6">
                    <a:lumMod val="50000"/>
                  </a:schemeClr>
                </a:solidFill>
                <a:latin typeface="Calibri" pitchFamily="34" charset="0"/>
              </a:rPr>
              <a:t> et al., 2008). Tale approccio ha avuto negli ultimi anni un grande riconoscimento tra i professionisti che si occupano di salute mentale, insegnanti e genitori. Ci sono inoltre molti libri (</a:t>
            </a:r>
            <a:r>
              <a:rPr lang="it-IT" sz="1764" b="0" kern="0" dirty="0" err="1">
                <a:solidFill>
                  <a:schemeClr val="accent6">
                    <a:lumMod val="50000"/>
                  </a:schemeClr>
                </a:solidFill>
                <a:latin typeface="Calibri" pitchFamily="34" charset="0"/>
              </a:rPr>
              <a:t>Nind</a:t>
            </a:r>
            <a:r>
              <a:rPr lang="it-IT" sz="1764" b="0" kern="0" dirty="0">
                <a:solidFill>
                  <a:schemeClr val="accent6">
                    <a:lumMod val="50000"/>
                  </a:schemeClr>
                </a:solidFill>
                <a:latin typeface="Calibri" pitchFamily="34" charset="0"/>
              </a:rPr>
              <a:t> &amp; </a:t>
            </a:r>
            <a:r>
              <a:rPr lang="it-IT" sz="1764" b="0" kern="0" dirty="0" err="1">
                <a:solidFill>
                  <a:schemeClr val="accent6">
                    <a:lumMod val="50000"/>
                  </a:schemeClr>
                </a:solidFill>
                <a:latin typeface="Calibri" pitchFamily="34" charset="0"/>
              </a:rPr>
              <a:t>Hewett</a:t>
            </a:r>
            <a:r>
              <a:rPr lang="it-IT" sz="1764" b="0" kern="0" dirty="0">
                <a:solidFill>
                  <a:schemeClr val="accent6">
                    <a:lumMod val="50000"/>
                  </a:schemeClr>
                </a:solidFill>
                <a:latin typeface="Calibri" pitchFamily="34" charset="0"/>
              </a:rPr>
              <a:t> 2001; </a:t>
            </a:r>
            <a:r>
              <a:rPr lang="it-IT" sz="1764" b="0" kern="0" dirty="0" err="1">
                <a:solidFill>
                  <a:schemeClr val="accent6">
                    <a:lumMod val="50000"/>
                  </a:schemeClr>
                </a:solidFill>
                <a:latin typeface="Calibri" pitchFamily="34" charset="0"/>
              </a:rPr>
              <a:t>Caldwell</a:t>
            </a:r>
            <a:r>
              <a:rPr lang="it-IT" sz="1764" b="0" kern="0" dirty="0">
                <a:solidFill>
                  <a:schemeClr val="accent6">
                    <a:lumMod val="50000"/>
                  </a:schemeClr>
                </a:solidFill>
                <a:latin typeface="Calibri" pitchFamily="34" charset="0"/>
              </a:rPr>
              <a:t> 2007;Zeedyk 2008; </a:t>
            </a:r>
            <a:r>
              <a:rPr lang="it-IT" sz="1764" b="0" kern="0" dirty="0" err="1">
                <a:solidFill>
                  <a:schemeClr val="accent6">
                    <a:lumMod val="50000"/>
                  </a:schemeClr>
                </a:solidFill>
                <a:latin typeface="Calibri" pitchFamily="34" charset="0"/>
              </a:rPr>
              <a:t>Firth</a:t>
            </a:r>
            <a:r>
              <a:rPr lang="it-IT" sz="1764" b="0" kern="0" dirty="0">
                <a:solidFill>
                  <a:schemeClr val="accent6">
                    <a:lumMod val="50000"/>
                  </a:schemeClr>
                </a:solidFill>
                <a:latin typeface="Calibri" pitchFamily="34" charset="0"/>
              </a:rPr>
              <a:t> et al. 2010), un Istituto di Interazione Intensiva e viene raccomandata dal Dipartimento della Salute (2009) come ricerca eticamente valida con persone affette da DI severe.</a:t>
            </a:r>
          </a:p>
          <a:p>
            <a:pPr algn="just" eaLnBrk="1" hangingPunct="1"/>
            <a:endParaRPr lang="it-IT" sz="1764" b="0" kern="0" dirty="0">
              <a:solidFill>
                <a:schemeClr val="accent6">
                  <a:lumMod val="50000"/>
                </a:schemeClr>
              </a:solidFill>
              <a:latin typeface="Calibri" pitchFamily="34" charset="0"/>
            </a:endParaRPr>
          </a:p>
          <a:p>
            <a:pPr algn="just" eaLnBrk="1" hangingPunct="1"/>
            <a:endParaRPr lang="it-IT" sz="1764" b="0" kern="0" dirty="0">
              <a:solidFill>
                <a:schemeClr val="accent6">
                  <a:lumMod val="50000"/>
                </a:schemeClr>
              </a:solidFill>
              <a:latin typeface="Calibri" pitchFamily="34" charset="0"/>
            </a:endParaRPr>
          </a:p>
        </p:txBody>
      </p:sp>
      <p:pic>
        <p:nvPicPr>
          <p:cNvPr id="2" name="Immagine 1"/>
          <p:cNvPicPr>
            <a:picLocks noChangeAspect="1"/>
          </p:cNvPicPr>
          <p:nvPr/>
        </p:nvPicPr>
        <p:blipFill>
          <a:blip r:embed="rId3" cstate="print"/>
          <a:stretch>
            <a:fillRect/>
          </a:stretch>
        </p:blipFill>
        <p:spPr>
          <a:xfrm>
            <a:off x="302419" y="0"/>
            <a:ext cx="10083800" cy="2193249"/>
          </a:xfrm>
          <a:prstGeom prst="rect">
            <a:avLst/>
          </a:prstGeom>
        </p:spPr>
      </p:pic>
    </p:spTree>
    <p:extLst>
      <p:ext uri="{BB962C8B-B14F-4D97-AF65-F5344CB8AC3E}">
        <p14:creationId xmlns:p14="http://schemas.microsoft.com/office/powerpoint/2010/main" val="353926274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79790" y="3146326"/>
            <a:ext cx="9806429" cy="226906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Obiettivo</a:t>
            </a:r>
            <a:r>
              <a:rPr lang="it-IT" sz="1764" kern="0" dirty="0">
                <a:solidFill>
                  <a:schemeClr val="accent6">
                    <a:lumMod val="50000"/>
                  </a:schemeClr>
                </a:solidFill>
                <a:latin typeface="Calibri" pitchFamily="34" charset="0"/>
              </a:rPr>
              <a:t>: </a:t>
            </a:r>
            <a:r>
              <a:rPr lang="it-IT" sz="1764" b="0" kern="0" dirty="0">
                <a:solidFill>
                  <a:schemeClr val="accent6">
                    <a:lumMod val="50000"/>
                  </a:schemeClr>
                </a:solidFill>
                <a:latin typeface="Calibri" pitchFamily="34" charset="0"/>
              </a:rPr>
              <a:t> comprendere la reale efficacia di tale tecnica nel trattamento delle difficoltà sociali e nella riduzione dei comportamenti ripetitivi e dei SIB.</a:t>
            </a:r>
          </a:p>
          <a:p>
            <a:pPr marL="315125" indent="-315125" algn="just" eaLnBrk="1" hangingPunct="1">
              <a:buFont typeface="Wingdings" panose="05000000000000000000" pitchFamily="2" charset="2"/>
              <a:buChar char="ü"/>
            </a:pPr>
            <a:endParaRPr lang="it-IT" sz="1764"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764"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Metodo: </a:t>
            </a:r>
            <a:r>
              <a:rPr lang="it-IT" sz="1764" b="0" u="sng" kern="0" dirty="0">
                <a:solidFill>
                  <a:schemeClr val="accent6">
                    <a:lumMod val="50000"/>
                  </a:schemeClr>
                </a:solidFill>
                <a:latin typeface="Calibri" pitchFamily="34" charset="0"/>
              </a:rPr>
              <a:t>criteri di inclusione </a:t>
            </a:r>
            <a:r>
              <a:rPr lang="it-IT" sz="1764" b="0" kern="0" dirty="0">
                <a:solidFill>
                  <a:schemeClr val="accent6">
                    <a:lumMod val="50000"/>
                  </a:schemeClr>
                </a:solidFill>
                <a:latin typeface="Calibri" pitchFamily="34" charset="0"/>
              </a:rPr>
              <a:t>(tutti gli studi che si sono focalizzati sull’</a:t>
            </a:r>
            <a:r>
              <a:rPr lang="it-IT" sz="1764" b="0" kern="0" dirty="0" err="1">
                <a:solidFill>
                  <a:schemeClr val="accent6">
                    <a:lumMod val="50000"/>
                  </a:schemeClr>
                </a:solidFill>
                <a:latin typeface="Calibri" pitchFamily="34" charset="0"/>
              </a:rPr>
              <a:t>outcome</a:t>
            </a:r>
            <a:r>
              <a:rPr lang="it-IT" sz="1764" b="0" kern="0" dirty="0">
                <a:solidFill>
                  <a:schemeClr val="accent6">
                    <a:lumMod val="50000"/>
                  </a:schemeClr>
                </a:solidFill>
                <a:latin typeface="Calibri" pitchFamily="34" charset="0"/>
              </a:rPr>
              <a:t> di questo tipo di intervento; sia studi con metodologia qualitativa che quantitativa).</a:t>
            </a:r>
          </a:p>
          <a:p>
            <a:pPr algn="just" eaLnBrk="1" hangingPunct="1"/>
            <a:r>
              <a:rPr lang="it-IT" sz="1764" b="0" kern="0" dirty="0">
                <a:solidFill>
                  <a:schemeClr val="accent6">
                    <a:lumMod val="50000"/>
                  </a:schemeClr>
                </a:solidFill>
                <a:latin typeface="Calibri" pitchFamily="34" charset="0"/>
              </a:rPr>
              <a:t>      </a:t>
            </a:r>
            <a:r>
              <a:rPr lang="it-IT" sz="1764" b="0" i="1" u="sng" kern="0" dirty="0">
                <a:solidFill>
                  <a:schemeClr val="accent6">
                    <a:lumMod val="50000"/>
                  </a:schemeClr>
                </a:solidFill>
                <a:latin typeface="Calibri" pitchFamily="34" charset="0"/>
              </a:rPr>
              <a:t>Criteri di esclusione </a:t>
            </a:r>
            <a:r>
              <a:rPr lang="it-IT" sz="1764" b="0" kern="0" dirty="0">
                <a:solidFill>
                  <a:schemeClr val="accent6">
                    <a:lumMod val="50000"/>
                  </a:schemeClr>
                </a:solidFill>
                <a:latin typeface="Calibri" pitchFamily="34" charset="0"/>
              </a:rPr>
              <a:t>(</a:t>
            </a:r>
            <a:r>
              <a:rPr lang="it-IT" sz="1764" b="0" kern="0" dirty="0" err="1">
                <a:solidFill>
                  <a:schemeClr val="accent6">
                    <a:lumMod val="50000"/>
                  </a:schemeClr>
                </a:solidFill>
                <a:latin typeface="Calibri" pitchFamily="34" charset="0"/>
              </a:rPr>
              <a:t>Review</a:t>
            </a:r>
            <a:r>
              <a:rPr lang="it-IT" sz="1764" b="0" kern="0" dirty="0">
                <a:solidFill>
                  <a:schemeClr val="accent6">
                    <a:lumMod val="50000"/>
                  </a:schemeClr>
                </a:solidFill>
                <a:latin typeface="Calibri" pitchFamily="34" charset="0"/>
              </a:rPr>
              <a:t> o articoli non scientifici; lavori non scritti in inglese).</a:t>
            </a:r>
          </a:p>
          <a:p>
            <a:pPr algn="just" eaLnBrk="1" hangingPunct="1"/>
            <a:r>
              <a:rPr lang="it-IT" sz="1764" b="0" kern="0" dirty="0">
                <a:solidFill>
                  <a:schemeClr val="accent6">
                    <a:lumMod val="50000"/>
                  </a:schemeClr>
                </a:solidFill>
                <a:latin typeface="Calibri" pitchFamily="34" charset="0"/>
              </a:rPr>
              <a:t>      La ricerca dei suddetti articoli è stata fatta manualmente o attraverso motori di ricerca    </a:t>
            </a:r>
          </a:p>
          <a:p>
            <a:pPr algn="just" eaLnBrk="1" hangingPunct="1"/>
            <a:r>
              <a:rPr lang="it-IT" sz="1764" b="0" kern="0" dirty="0">
                <a:solidFill>
                  <a:schemeClr val="accent6">
                    <a:lumMod val="50000"/>
                  </a:schemeClr>
                </a:solidFill>
                <a:latin typeface="Calibri" pitchFamily="34" charset="0"/>
              </a:rPr>
              <a:t>      computerizzati.</a:t>
            </a:r>
          </a:p>
        </p:txBody>
      </p:sp>
      <p:pic>
        <p:nvPicPr>
          <p:cNvPr id="2" name="Immagine 1"/>
          <p:cNvPicPr>
            <a:picLocks noChangeAspect="1"/>
          </p:cNvPicPr>
          <p:nvPr/>
        </p:nvPicPr>
        <p:blipFill>
          <a:blip r:embed="rId3" cstate="print"/>
          <a:stretch>
            <a:fillRect/>
          </a:stretch>
        </p:blipFill>
        <p:spPr>
          <a:xfrm>
            <a:off x="302419" y="0"/>
            <a:ext cx="10083800" cy="2193249"/>
          </a:xfrm>
          <a:prstGeom prst="rect">
            <a:avLst/>
          </a:prstGeom>
        </p:spPr>
      </p:pic>
    </p:spTree>
    <p:extLst>
      <p:ext uri="{BB962C8B-B14F-4D97-AF65-F5344CB8AC3E}">
        <p14:creationId xmlns:p14="http://schemas.microsoft.com/office/powerpoint/2010/main" val="163696702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2420" y="1982093"/>
            <a:ext cx="10083800" cy="442465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654" i="1" kern="0" dirty="0">
                <a:solidFill>
                  <a:schemeClr val="accent6">
                    <a:lumMod val="50000"/>
                  </a:schemeClr>
                </a:solidFill>
                <a:latin typeface="Calibri" pitchFamily="34" charset="0"/>
              </a:rPr>
              <a:t>Risultati</a:t>
            </a:r>
            <a:r>
              <a:rPr lang="it-IT" sz="1654" kern="0" dirty="0">
                <a:solidFill>
                  <a:schemeClr val="accent6">
                    <a:lumMod val="50000"/>
                  </a:schemeClr>
                </a:solidFill>
                <a:latin typeface="Calibri" pitchFamily="34" charset="0"/>
              </a:rPr>
              <a:t>: </a:t>
            </a:r>
          </a:p>
          <a:p>
            <a:pPr marL="315125" indent="-315125" algn="just" eaLnBrk="1" hangingPunct="1">
              <a:buFont typeface="Wingdings" panose="05000000000000000000" pitchFamily="2" charset="2"/>
              <a:buChar char="§"/>
            </a:pPr>
            <a:r>
              <a:rPr lang="it-IT" sz="1654" b="0" u="sng" kern="0" dirty="0">
                <a:solidFill>
                  <a:schemeClr val="accent6">
                    <a:lumMod val="50000"/>
                  </a:schemeClr>
                </a:solidFill>
                <a:latin typeface="Calibri" pitchFamily="34" charset="0"/>
              </a:rPr>
              <a:t>Studi quantitativi (15 casi singoli)</a:t>
            </a:r>
            <a:r>
              <a:rPr lang="it-IT" sz="1654" b="0" kern="0" dirty="0">
                <a:solidFill>
                  <a:schemeClr val="accent6">
                    <a:lumMod val="50000"/>
                  </a:schemeClr>
                </a:solidFill>
                <a:latin typeface="Calibri" pitchFamily="34" charset="0"/>
              </a:rPr>
              <a:t>: hanno come primo limite lo scarso controllo dei </a:t>
            </a:r>
            <a:r>
              <a:rPr lang="it-IT" sz="1654" b="0" kern="0" dirty="0" err="1">
                <a:solidFill>
                  <a:schemeClr val="accent6">
                    <a:lumMod val="50000"/>
                  </a:schemeClr>
                </a:solidFill>
                <a:latin typeface="Calibri" pitchFamily="34" charset="0"/>
              </a:rPr>
              <a:t>bias</a:t>
            </a:r>
            <a:r>
              <a:rPr lang="it-IT" sz="1654" b="0" kern="0" dirty="0">
                <a:solidFill>
                  <a:schemeClr val="accent6">
                    <a:lumMod val="50000"/>
                  </a:schemeClr>
                </a:solidFill>
                <a:latin typeface="Calibri" pitchFamily="34" charset="0"/>
              </a:rPr>
              <a:t> o la spiegazione di tale controllo e come secondo limite l’assenza di analisi statistiche  (eccetto che per uno studio).  </a:t>
            </a:r>
            <a:r>
              <a:rPr lang="it-IT" sz="1654" kern="0" dirty="0">
                <a:solidFill>
                  <a:schemeClr val="accent6">
                    <a:lumMod val="50000"/>
                  </a:schemeClr>
                </a:solidFill>
                <a:latin typeface="Calibri" pitchFamily="34" charset="0"/>
              </a:rPr>
              <a:t>SCED checklist (range 3-9 su 11)</a:t>
            </a:r>
          </a:p>
          <a:p>
            <a:pPr marL="315125" indent="-315125" algn="just" eaLnBrk="1" hangingPunct="1">
              <a:buFont typeface="Wingdings" panose="05000000000000000000" pitchFamily="2" charset="2"/>
              <a:buChar char="§"/>
            </a:pPr>
            <a:r>
              <a:rPr lang="it-IT" sz="1654" b="0" u="sng" kern="0" dirty="0">
                <a:solidFill>
                  <a:schemeClr val="accent6">
                    <a:lumMod val="50000"/>
                  </a:schemeClr>
                </a:solidFill>
                <a:latin typeface="Calibri" pitchFamily="34" charset="0"/>
              </a:rPr>
              <a:t>Studi qualitativi (3):</a:t>
            </a:r>
            <a:r>
              <a:rPr lang="it-IT" sz="1654" b="0" kern="0" dirty="0">
                <a:solidFill>
                  <a:schemeClr val="accent6">
                    <a:lumMod val="50000"/>
                  </a:schemeClr>
                </a:solidFill>
                <a:latin typeface="Calibri" pitchFamily="34" charset="0"/>
              </a:rPr>
              <a:t> poca chiarezza circa la scelta della metodologia adottata. </a:t>
            </a:r>
            <a:r>
              <a:rPr lang="it-IT" sz="1654" kern="0" dirty="0">
                <a:solidFill>
                  <a:schemeClr val="accent6">
                    <a:lumMod val="50000"/>
                  </a:schemeClr>
                </a:solidFill>
                <a:latin typeface="Calibri" pitchFamily="34" charset="0"/>
              </a:rPr>
              <a:t>NIHCE 2012 (range 10-21 su 26)</a:t>
            </a:r>
          </a:p>
          <a:p>
            <a:pPr marL="315125" indent="-315125" algn="just" eaLnBrk="1" hangingPunct="1">
              <a:buFont typeface="Wingdings" panose="05000000000000000000" pitchFamily="2" charset="2"/>
              <a:buChar char="§"/>
            </a:pPr>
            <a:r>
              <a:rPr lang="it-IT" sz="1654" b="0" u="sng" kern="0" dirty="0">
                <a:solidFill>
                  <a:schemeClr val="accent6">
                    <a:lumMod val="50000"/>
                  </a:schemeClr>
                </a:solidFill>
                <a:latin typeface="Calibri" pitchFamily="34" charset="0"/>
              </a:rPr>
              <a:t>Training dei </a:t>
            </a:r>
            <a:r>
              <a:rPr lang="it-IT" sz="1654" b="0" u="sng" kern="0" dirty="0" err="1">
                <a:solidFill>
                  <a:schemeClr val="accent6">
                    <a:lumMod val="50000"/>
                  </a:schemeClr>
                </a:solidFill>
                <a:latin typeface="Calibri" pitchFamily="34" charset="0"/>
              </a:rPr>
              <a:t>riabilitatori</a:t>
            </a:r>
            <a:r>
              <a:rPr lang="it-IT" sz="1654" b="0" kern="0" dirty="0">
                <a:solidFill>
                  <a:schemeClr val="accent6">
                    <a:lumMod val="50000"/>
                  </a:schemeClr>
                </a:solidFill>
                <a:latin typeface="Calibri" pitchFamily="34" charset="0"/>
              </a:rPr>
              <a:t>: significativa variabilità nei diversi studi rispetto alla lunghezza dei training (range 1 -10 sessioni).</a:t>
            </a:r>
          </a:p>
          <a:p>
            <a:pPr marL="315125" indent="-315125" algn="just" eaLnBrk="1" hangingPunct="1">
              <a:buFont typeface="Wingdings" panose="05000000000000000000" pitchFamily="2" charset="2"/>
              <a:buChar char="§"/>
            </a:pPr>
            <a:r>
              <a:rPr lang="it-IT" sz="1654" b="0" kern="0" dirty="0">
                <a:solidFill>
                  <a:schemeClr val="accent6">
                    <a:lumMod val="50000"/>
                  </a:schemeClr>
                </a:solidFill>
                <a:latin typeface="Calibri" pitchFamily="34" charset="0"/>
              </a:rPr>
              <a:t> I</a:t>
            </a:r>
            <a:r>
              <a:rPr lang="it-IT" sz="1654" b="0" u="sng" kern="0" dirty="0">
                <a:solidFill>
                  <a:schemeClr val="accent6">
                    <a:lumMod val="50000"/>
                  </a:schemeClr>
                </a:solidFill>
                <a:latin typeface="Calibri" pitchFamily="34" charset="0"/>
              </a:rPr>
              <a:t>nterazione sociale: </a:t>
            </a:r>
            <a:r>
              <a:rPr lang="it-IT" sz="1654" b="0" kern="0" dirty="0">
                <a:solidFill>
                  <a:schemeClr val="accent6">
                    <a:lumMod val="50000"/>
                  </a:schemeClr>
                </a:solidFill>
                <a:latin typeface="Calibri" pitchFamily="34" charset="0"/>
              </a:rPr>
              <a:t>i risultati di un effetto positivo vanno interpretati in modo cauto a causa della scarsa validità (metodologia poco chiara e mancanza di </a:t>
            </a:r>
            <a:r>
              <a:rPr lang="it-IT" sz="1654" b="0" kern="0" dirty="0" err="1">
                <a:solidFill>
                  <a:schemeClr val="accent6">
                    <a:lumMod val="50000"/>
                  </a:schemeClr>
                </a:solidFill>
                <a:latin typeface="Calibri" pitchFamily="34" charset="0"/>
              </a:rPr>
              <a:t>baseline</a:t>
            </a:r>
            <a:r>
              <a:rPr lang="it-IT" sz="1654" b="0" kern="0" dirty="0">
                <a:solidFill>
                  <a:schemeClr val="accent6">
                    <a:lumMod val="50000"/>
                  </a:schemeClr>
                </a:solidFill>
                <a:latin typeface="Calibri" pitchFamily="34" charset="0"/>
              </a:rPr>
              <a:t>): 2/3 studi qualitativi</a:t>
            </a:r>
          </a:p>
          <a:p>
            <a:pPr marL="315125" indent="-315125" algn="just" eaLnBrk="1" hangingPunct="1">
              <a:buFont typeface="Wingdings" panose="05000000000000000000" pitchFamily="2" charset="2"/>
              <a:buChar char="§"/>
            </a:pPr>
            <a:r>
              <a:rPr lang="it-IT" sz="1654" b="0" u="sng" kern="0" dirty="0">
                <a:solidFill>
                  <a:schemeClr val="accent6">
                    <a:lumMod val="50000"/>
                  </a:schemeClr>
                </a:solidFill>
                <a:latin typeface="Calibri" pitchFamily="34" charset="0"/>
              </a:rPr>
              <a:t> Comportamenti ripetitivi e SIB: </a:t>
            </a:r>
            <a:r>
              <a:rPr lang="it-IT" sz="1654" b="0" kern="0" dirty="0">
                <a:solidFill>
                  <a:schemeClr val="accent6">
                    <a:lumMod val="50000"/>
                  </a:schemeClr>
                </a:solidFill>
                <a:latin typeface="Calibri" pitchFamily="34" charset="0"/>
              </a:rPr>
              <a:t>limitate evidenze nella riduzione di tali comportamenti dopo il  trattamento di Interazione Intensiva.</a:t>
            </a:r>
            <a:endParaRPr lang="it-IT" sz="1654" b="0" u="sng" kern="0" dirty="0">
              <a:solidFill>
                <a:schemeClr val="accent6">
                  <a:lumMod val="50000"/>
                </a:schemeClr>
              </a:solidFill>
              <a:latin typeface="Calibri" pitchFamily="34" charset="0"/>
            </a:endParaRPr>
          </a:p>
          <a:p>
            <a:pPr algn="just" eaLnBrk="1" hangingPunct="1"/>
            <a:endParaRPr lang="it-IT" sz="1654"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654" kern="0" dirty="0">
                <a:solidFill>
                  <a:schemeClr val="accent6">
                    <a:lumMod val="50000"/>
                  </a:schemeClr>
                </a:solidFill>
                <a:latin typeface="Calibri" pitchFamily="34" charset="0"/>
              </a:rPr>
              <a:t> </a:t>
            </a:r>
            <a:r>
              <a:rPr lang="it-IT" sz="1654" i="1" kern="0" dirty="0">
                <a:solidFill>
                  <a:schemeClr val="accent6">
                    <a:lumMod val="50000"/>
                  </a:schemeClr>
                </a:solidFill>
                <a:latin typeface="Calibri" pitchFamily="34" charset="0"/>
              </a:rPr>
              <a:t>Conclusioni:</a:t>
            </a:r>
            <a:r>
              <a:rPr lang="it-IT" sz="1654" b="0" kern="0" dirty="0">
                <a:solidFill>
                  <a:schemeClr val="accent6">
                    <a:lumMod val="50000"/>
                  </a:schemeClr>
                </a:solidFill>
                <a:latin typeface="Calibri" pitchFamily="34" charset="0"/>
              </a:rPr>
              <a:t> Studi limitati nella qualità dei dati raccolti anche a causa delle difficoltà etiche di ricerca con partecipanti con </a:t>
            </a:r>
            <a:r>
              <a:rPr lang="it-IT" sz="1654" b="0" kern="0" dirty="0" err="1">
                <a:solidFill>
                  <a:schemeClr val="accent6">
                    <a:lumMod val="50000"/>
                  </a:schemeClr>
                </a:solidFill>
                <a:latin typeface="Calibri" pitchFamily="34" charset="0"/>
              </a:rPr>
              <a:t>DI</a:t>
            </a:r>
            <a:r>
              <a:rPr lang="it-IT" sz="1654" b="0" kern="0" dirty="0">
                <a:solidFill>
                  <a:schemeClr val="accent6">
                    <a:lumMod val="50000"/>
                  </a:schemeClr>
                </a:solidFill>
                <a:latin typeface="Calibri" pitchFamily="34" charset="0"/>
              </a:rPr>
              <a:t> multiple. Il training del personale dovrebbe essere più considerata nella formazione per favorire l'attuazione degli interventi. Gli studi hanno cercato di indagare se l'interazione intensiva migliora le interazioni sociali o riduce i comportamento ripetitivi e i SIB ma per trarre conclusioni per quanto riguarda l'efficacia di questo approccio devono essere svolte ricerche metodologicamente più strutturate.</a:t>
            </a:r>
          </a:p>
        </p:txBody>
      </p:sp>
      <p:pic>
        <p:nvPicPr>
          <p:cNvPr id="2" name="Immagine 1"/>
          <p:cNvPicPr>
            <a:picLocks noChangeAspect="1"/>
          </p:cNvPicPr>
          <p:nvPr/>
        </p:nvPicPr>
        <p:blipFill>
          <a:blip r:embed="rId3" cstate="print"/>
          <a:srcRect b="10862"/>
          <a:stretch>
            <a:fillRect/>
          </a:stretch>
        </p:blipFill>
        <p:spPr>
          <a:xfrm>
            <a:off x="302419" y="0"/>
            <a:ext cx="10083800" cy="1955022"/>
          </a:xfrm>
          <a:prstGeom prst="rect">
            <a:avLst/>
          </a:prstGeom>
        </p:spPr>
      </p:pic>
    </p:spTree>
    <p:extLst>
      <p:ext uri="{BB962C8B-B14F-4D97-AF65-F5344CB8AC3E}">
        <p14:creationId xmlns:p14="http://schemas.microsoft.com/office/powerpoint/2010/main" val="171698278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ctrTitle"/>
          </p:nvPr>
        </p:nvSpPr>
        <p:spPr>
          <a:xfrm>
            <a:off x="976834" y="506410"/>
            <a:ext cx="9370240" cy="987477"/>
          </a:xfrm>
        </p:spPr>
        <p:txBody>
          <a:bodyPr/>
          <a:lstStyle/>
          <a:p>
            <a:pPr algn="just" eaLnBrk="1" hangingPunct="1"/>
            <a:r>
              <a:rPr lang="en-GB" sz="2536" b="1" dirty="0" err="1">
                <a:solidFill>
                  <a:schemeClr val="accent6">
                    <a:lumMod val="50000"/>
                  </a:schemeClr>
                </a:solidFill>
                <a:latin typeface="Calibri" pitchFamily="34" charset="0"/>
              </a:rPr>
              <a:t>Analisi</a:t>
            </a:r>
            <a:r>
              <a:rPr lang="en-GB" sz="2536" b="1" dirty="0">
                <a:solidFill>
                  <a:schemeClr val="accent6">
                    <a:lumMod val="50000"/>
                  </a:schemeClr>
                </a:solidFill>
                <a:latin typeface="Calibri" pitchFamily="34" charset="0"/>
              </a:rPr>
              <a:t> </a:t>
            </a:r>
            <a:r>
              <a:rPr lang="en-GB" sz="2536" b="1" dirty="0" err="1">
                <a:solidFill>
                  <a:schemeClr val="accent6">
                    <a:lumMod val="50000"/>
                  </a:schemeClr>
                </a:solidFill>
                <a:latin typeface="Calibri" pitchFamily="34" charset="0"/>
              </a:rPr>
              <a:t>funzionale</a:t>
            </a:r>
            <a:r>
              <a:rPr lang="en-GB" sz="2536" b="1" dirty="0">
                <a:solidFill>
                  <a:schemeClr val="accent6">
                    <a:lumMod val="50000"/>
                  </a:schemeClr>
                </a:solidFill>
                <a:latin typeface="Calibri" pitchFamily="34" charset="0"/>
              </a:rPr>
              <a:t> </a:t>
            </a:r>
            <a:r>
              <a:rPr lang="en-GB" sz="2536" b="1" dirty="0" err="1">
                <a:solidFill>
                  <a:schemeClr val="accent6">
                    <a:lumMod val="50000"/>
                  </a:schemeClr>
                </a:solidFill>
                <a:latin typeface="Calibri" pitchFamily="34" charset="0"/>
              </a:rPr>
              <a:t>nella</a:t>
            </a:r>
            <a:r>
              <a:rPr lang="en-GB" sz="2536" b="1" dirty="0">
                <a:solidFill>
                  <a:schemeClr val="accent6">
                    <a:lumMod val="50000"/>
                  </a:schemeClr>
                </a:solidFill>
                <a:latin typeface="Calibri" pitchFamily="34" charset="0"/>
              </a:rPr>
              <a:t> </a:t>
            </a:r>
            <a:r>
              <a:rPr lang="en-GB" sz="2536" b="1" dirty="0" err="1">
                <a:solidFill>
                  <a:schemeClr val="accent6">
                    <a:lumMod val="50000"/>
                  </a:schemeClr>
                </a:solidFill>
                <a:latin typeface="Calibri" pitchFamily="34" charset="0"/>
              </a:rPr>
              <a:t>valutazione</a:t>
            </a:r>
            <a:r>
              <a:rPr lang="en-GB" sz="2536" b="1" dirty="0">
                <a:solidFill>
                  <a:schemeClr val="accent6">
                    <a:lumMod val="50000"/>
                  </a:schemeClr>
                </a:solidFill>
                <a:latin typeface="Calibri" pitchFamily="34" charset="0"/>
              </a:rPr>
              <a:t> e </a:t>
            </a:r>
            <a:r>
              <a:rPr lang="en-GB" sz="2536" b="1" dirty="0" err="1">
                <a:solidFill>
                  <a:schemeClr val="accent6">
                    <a:lumMod val="50000"/>
                  </a:schemeClr>
                </a:solidFill>
                <a:latin typeface="Calibri" pitchFamily="34" charset="0"/>
              </a:rPr>
              <a:t>nel</a:t>
            </a:r>
            <a:r>
              <a:rPr lang="en-GB" sz="2536" b="1" dirty="0">
                <a:solidFill>
                  <a:schemeClr val="accent6">
                    <a:lumMod val="50000"/>
                  </a:schemeClr>
                </a:solidFill>
                <a:latin typeface="Calibri" pitchFamily="34" charset="0"/>
              </a:rPr>
              <a:t> </a:t>
            </a:r>
            <a:r>
              <a:rPr lang="en-GB" sz="2536" b="1" dirty="0" err="1">
                <a:solidFill>
                  <a:schemeClr val="accent6">
                    <a:lumMod val="50000"/>
                  </a:schemeClr>
                </a:solidFill>
                <a:latin typeface="Calibri" pitchFamily="34" charset="0"/>
              </a:rPr>
              <a:t>trattamento</a:t>
            </a:r>
            <a:r>
              <a:rPr lang="en-GB" sz="2536" b="1" dirty="0">
                <a:solidFill>
                  <a:schemeClr val="accent6">
                    <a:lumMod val="50000"/>
                  </a:schemeClr>
                </a:solidFill>
                <a:latin typeface="Calibri" pitchFamily="34" charset="0"/>
              </a:rPr>
              <a:t> </a:t>
            </a:r>
            <a:r>
              <a:rPr lang="en-GB" sz="2536" b="1" dirty="0" err="1">
                <a:solidFill>
                  <a:schemeClr val="accent6">
                    <a:lumMod val="50000"/>
                  </a:schemeClr>
                </a:solidFill>
                <a:latin typeface="Calibri" pitchFamily="34" charset="0"/>
              </a:rPr>
              <a:t>dei</a:t>
            </a:r>
            <a:r>
              <a:rPr lang="en-GB" sz="2536" b="1" dirty="0">
                <a:solidFill>
                  <a:schemeClr val="accent6">
                    <a:lumMod val="50000"/>
                  </a:schemeClr>
                </a:solidFill>
                <a:latin typeface="Calibri" pitchFamily="34" charset="0"/>
              </a:rPr>
              <a:t> CP </a:t>
            </a:r>
            <a:r>
              <a:rPr lang="en-GB" sz="2536" b="1" dirty="0" err="1">
                <a:solidFill>
                  <a:schemeClr val="accent6">
                    <a:lumMod val="50000"/>
                  </a:schemeClr>
                </a:solidFill>
                <a:latin typeface="Calibri" pitchFamily="34" charset="0"/>
              </a:rPr>
              <a:t>nella</a:t>
            </a:r>
            <a:r>
              <a:rPr lang="en-GB" sz="2536" b="1" dirty="0">
                <a:solidFill>
                  <a:schemeClr val="accent6">
                    <a:lumMod val="50000"/>
                  </a:schemeClr>
                </a:solidFill>
                <a:latin typeface="Calibri" pitchFamily="34" charset="0"/>
              </a:rPr>
              <a:t> DI</a:t>
            </a:r>
            <a:br>
              <a:rPr lang="en-GB" sz="2536" b="1" dirty="0">
                <a:solidFill>
                  <a:schemeClr val="accent6">
                    <a:lumMod val="50000"/>
                  </a:schemeClr>
                </a:solidFill>
                <a:latin typeface="Calibri" pitchFamily="34" charset="0"/>
              </a:rPr>
            </a:br>
            <a:r>
              <a:rPr lang="en-GB" sz="1654" b="1" dirty="0">
                <a:solidFill>
                  <a:schemeClr val="accent6">
                    <a:lumMod val="50000"/>
                  </a:schemeClr>
                </a:solidFill>
                <a:latin typeface="Calibri" pitchFamily="34" charset="0"/>
              </a:rPr>
              <a:t>[</a:t>
            </a:r>
            <a:r>
              <a:rPr lang="en-GB" sz="1434" b="1" dirty="0">
                <a:solidFill>
                  <a:schemeClr val="accent6">
                    <a:lumMod val="50000"/>
                  </a:schemeClr>
                </a:solidFill>
                <a:latin typeface="Calibri" pitchFamily="34" charset="0"/>
              </a:rPr>
              <a:t>Le Guide Erickson: La </a:t>
            </a:r>
            <a:r>
              <a:rPr lang="en-GB" sz="1434" b="1" dirty="0" err="1">
                <a:solidFill>
                  <a:schemeClr val="accent6">
                    <a:lumMod val="50000"/>
                  </a:schemeClr>
                </a:solidFill>
                <a:latin typeface="Calibri" pitchFamily="34" charset="0"/>
              </a:rPr>
              <a:t>disabilità</a:t>
            </a:r>
            <a:r>
              <a:rPr lang="en-GB" sz="1434" b="1" dirty="0">
                <a:solidFill>
                  <a:schemeClr val="accent6">
                    <a:lumMod val="50000"/>
                  </a:schemeClr>
                </a:solidFill>
                <a:latin typeface="Calibri" pitchFamily="34" charset="0"/>
              </a:rPr>
              <a:t> </a:t>
            </a:r>
            <a:r>
              <a:rPr lang="en-GB" sz="1434" b="1" dirty="0" err="1">
                <a:solidFill>
                  <a:schemeClr val="accent6">
                    <a:lumMod val="50000"/>
                  </a:schemeClr>
                </a:solidFill>
                <a:latin typeface="Calibri" pitchFamily="34" charset="0"/>
              </a:rPr>
              <a:t>intellettiva</a:t>
            </a:r>
            <a:r>
              <a:rPr lang="en-GB" sz="1434" b="1" dirty="0">
                <a:solidFill>
                  <a:schemeClr val="accent6">
                    <a:lumMod val="50000"/>
                  </a:schemeClr>
                </a:solidFill>
                <a:latin typeface="Calibri" pitchFamily="34" charset="0"/>
              </a:rPr>
              <a:t> a </a:t>
            </a:r>
            <a:r>
              <a:rPr lang="en-GB" sz="1434" b="1" dirty="0" err="1">
                <a:solidFill>
                  <a:schemeClr val="accent6">
                    <a:lumMod val="50000"/>
                  </a:schemeClr>
                </a:solidFill>
                <a:latin typeface="Calibri" pitchFamily="34" charset="0"/>
              </a:rPr>
              <a:t>scuola</a:t>
            </a:r>
            <a:r>
              <a:rPr lang="en-GB" sz="1434" b="1" dirty="0">
                <a:solidFill>
                  <a:schemeClr val="accent6">
                    <a:lumMod val="50000"/>
                  </a:schemeClr>
                </a:solidFill>
                <a:latin typeface="Calibri" pitchFamily="34" charset="0"/>
              </a:rPr>
              <a:t>. Cap 9: </a:t>
            </a:r>
            <a:r>
              <a:rPr lang="en-GB" sz="1434" b="1" dirty="0" err="1">
                <a:solidFill>
                  <a:schemeClr val="accent6">
                    <a:lumMod val="50000"/>
                  </a:schemeClr>
                </a:solidFill>
                <a:latin typeface="Calibri" pitchFamily="34" charset="0"/>
              </a:rPr>
              <a:t>Disabilità</a:t>
            </a:r>
            <a:r>
              <a:rPr lang="en-GB" sz="1434" b="1" dirty="0">
                <a:solidFill>
                  <a:schemeClr val="accent6">
                    <a:lumMod val="50000"/>
                  </a:schemeClr>
                </a:solidFill>
                <a:latin typeface="Calibri" pitchFamily="34" charset="0"/>
              </a:rPr>
              <a:t> </a:t>
            </a:r>
            <a:r>
              <a:rPr lang="en-GB" sz="1434" b="1" dirty="0" err="1">
                <a:solidFill>
                  <a:schemeClr val="accent6">
                    <a:lumMod val="50000"/>
                  </a:schemeClr>
                </a:solidFill>
                <a:latin typeface="Calibri" pitchFamily="34" charset="0"/>
              </a:rPr>
              <a:t>intellettiva</a:t>
            </a:r>
            <a:r>
              <a:rPr lang="en-GB" sz="1434" b="1" dirty="0">
                <a:solidFill>
                  <a:schemeClr val="accent6">
                    <a:lumMod val="50000"/>
                  </a:schemeClr>
                </a:solidFill>
                <a:latin typeface="Calibri" pitchFamily="34" charset="0"/>
              </a:rPr>
              <a:t> e </a:t>
            </a:r>
            <a:r>
              <a:rPr lang="en-GB" sz="1434" b="1" dirty="0" err="1">
                <a:solidFill>
                  <a:schemeClr val="accent6">
                    <a:lumMod val="50000"/>
                  </a:schemeClr>
                </a:solidFill>
                <a:latin typeface="Calibri" pitchFamily="34" charset="0"/>
              </a:rPr>
              <a:t>comportamenti</a:t>
            </a:r>
            <a:r>
              <a:rPr lang="en-GB" sz="1434" b="1" dirty="0">
                <a:solidFill>
                  <a:schemeClr val="accent6">
                    <a:lumMod val="50000"/>
                  </a:schemeClr>
                </a:solidFill>
                <a:latin typeface="Calibri" pitchFamily="34" charset="0"/>
              </a:rPr>
              <a:t> </a:t>
            </a:r>
            <a:r>
              <a:rPr lang="en-GB" sz="1434" b="1" dirty="0" err="1">
                <a:solidFill>
                  <a:schemeClr val="accent6">
                    <a:lumMod val="50000"/>
                  </a:schemeClr>
                </a:solidFill>
                <a:latin typeface="Calibri" pitchFamily="34" charset="0"/>
              </a:rPr>
              <a:t>problema</a:t>
            </a:r>
            <a:r>
              <a:rPr lang="en-GB" sz="1434" b="1" dirty="0">
                <a:solidFill>
                  <a:schemeClr val="accent6">
                    <a:lumMod val="50000"/>
                  </a:schemeClr>
                </a:solidFill>
                <a:latin typeface="Calibri" pitchFamily="34" charset="0"/>
              </a:rPr>
              <a:t>.(</a:t>
            </a:r>
            <a:r>
              <a:rPr lang="en-GB" sz="1434" b="1" dirty="0" err="1">
                <a:solidFill>
                  <a:schemeClr val="accent6">
                    <a:lumMod val="50000"/>
                  </a:schemeClr>
                </a:solidFill>
                <a:latin typeface="Calibri" pitchFamily="34" charset="0"/>
              </a:rPr>
              <a:t>Sigafoos</a:t>
            </a:r>
            <a:r>
              <a:rPr lang="en-GB" sz="1434" b="1" dirty="0">
                <a:solidFill>
                  <a:schemeClr val="accent6">
                    <a:lumMod val="50000"/>
                  </a:schemeClr>
                </a:solidFill>
                <a:latin typeface="Calibri" pitchFamily="34" charset="0"/>
              </a:rPr>
              <a:t>, O’Reilly, </a:t>
            </a:r>
            <a:r>
              <a:rPr lang="en-GB" sz="1434" b="1" dirty="0" err="1">
                <a:solidFill>
                  <a:schemeClr val="accent6">
                    <a:lumMod val="50000"/>
                  </a:schemeClr>
                </a:solidFill>
                <a:latin typeface="Calibri" pitchFamily="34" charset="0"/>
              </a:rPr>
              <a:t>Ianes</a:t>
            </a:r>
            <a:r>
              <a:rPr lang="en-GB" sz="1434" b="1" dirty="0">
                <a:solidFill>
                  <a:schemeClr val="accent6">
                    <a:lumMod val="50000"/>
                  </a:schemeClr>
                </a:solidFill>
                <a:latin typeface="Calibri" pitchFamily="34" charset="0"/>
              </a:rPr>
              <a:t>, </a:t>
            </a:r>
            <a:r>
              <a:rPr lang="en-GB" sz="1434" b="1" dirty="0" err="1">
                <a:solidFill>
                  <a:schemeClr val="accent6">
                    <a:lumMod val="50000"/>
                  </a:schemeClr>
                </a:solidFill>
                <a:latin typeface="Calibri" pitchFamily="34" charset="0"/>
              </a:rPr>
              <a:t>Cramerotti</a:t>
            </a:r>
            <a:r>
              <a:rPr lang="en-GB" sz="1434" b="1" dirty="0">
                <a:solidFill>
                  <a:schemeClr val="accent6">
                    <a:lumMod val="50000"/>
                  </a:schemeClr>
                </a:solidFill>
                <a:latin typeface="Calibri" pitchFamily="34" charset="0"/>
              </a:rPr>
              <a:t>, Carr, 2014</a:t>
            </a:r>
            <a:r>
              <a:rPr lang="en-GB" sz="1654" b="1" dirty="0">
                <a:solidFill>
                  <a:schemeClr val="accent6">
                    <a:lumMod val="50000"/>
                  </a:schemeClr>
                </a:solidFill>
                <a:latin typeface="Calibri" pitchFamily="34" charset="0"/>
              </a:rPr>
              <a:t>)]</a:t>
            </a:r>
            <a:endParaRPr lang="it-IT" sz="1654" b="1" dirty="0">
              <a:solidFill>
                <a:schemeClr val="accent6">
                  <a:lumMod val="50000"/>
                </a:schemeClr>
              </a:solidFill>
              <a:latin typeface="Calibri" pitchFamily="34" charset="0"/>
            </a:endParaRPr>
          </a:p>
        </p:txBody>
      </p:sp>
      <p:sp>
        <p:nvSpPr>
          <p:cNvPr id="5" name="Rectangle 2"/>
          <p:cNvSpPr txBox="1">
            <a:spLocks noChangeArrowheads="1"/>
          </p:cNvSpPr>
          <p:nvPr/>
        </p:nvSpPr>
        <p:spPr bwMode="auto">
          <a:xfrm>
            <a:off x="659199" y="1716797"/>
            <a:ext cx="9211123" cy="111541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654" i="1" kern="0" dirty="0">
                <a:solidFill>
                  <a:schemeClr val="accent6">
                    <a:lumMod val="50000"/>
                  </a:schemeClr>
                </a:solidFill>
                <a:latin typeface="Calibri" pitchFamily="34" charset="0"/>
              </a:rPr>
              <a:t>Descrizione </a:t>
            </a:r>
            <a:r>
              <a:rPr lang="it-IT" sz="1654" i="1" kern="0" dirty="0" err="1">
                <a:solidFill>
                  <a:schemeClr val="accent6">
                    <a:lumMod val="50000"/>
                  </a:schemeClr>
                </a:solidFill>
                <a:latin typeface="Calibri" pitchFamily="34" charset="0"/>
              </a:rPr>
              <a:t>operazionle</a:t>
            </a:r>
            <a:r>
              <a:rPr lang="it-IT" sz="1654" i="1" kern="0" dirty="0">
                <a:solidFill>
                  <a:schemeClr val="accent6">
                    <a:lumMod val="50000"/>
                  </a:schemeClr>
                </a:solidFill>
                <a:latin typeface="Calibri" pitchFamily="34" charset="0"/>
              </a:rPr>
              <a:t> del CP </a:t>
            </a:r>
            <a:r>
              <a:rPr lang="it-IT" sz="1654" b="0" i="1" kern="0" dirty="0">
                <a:solidFill>
                  <a:schemeClr val="accent6">
                    <a:lumMod val="50000"/>
                  </a:schemeClr>
                </a:solidFill>
                <a:latin typeface="Calibri" pitchFamily="34" charset="0"/>
              </a:rPr>
              <a:t>(aspetti qualitativi)</a:t>
            </a:r>
          </a:p>
          <a:p>
            <a:pPr marL="315125" indent="-315125" algn="just" eaLnBrk="1" hangingPunct="1">
              <a:buFont typeface="Wingdings" panose="05000000000000000000" pitchFamily="2" charset="2"/>
              <a:buChar char="ü"/>
            </a:pPr>
            <a:r>
              <a:rPr lang="it-IT" sz="1654" i="1" kern="0" dirty="0" err="1">
                <a:solidFill>
                  <a:schemeClr val="accent6">
                    <a:lumMod val="50000"/>
                  </a:schemeClr>
                </a:solidFill>
                <a:latin typeface="Calibri" pitchFamily="34" charset="0"/>
              </a:rPr>
              <a:t>Preosservazione</a:t>
            </a:r>
            <a:r>
              <a:rPr lang="it-IT" sz="1654" i="1" kern="0" dirty="0">
                <a:solidFill>
                  <a:schemeClr val="accent6">
                    <a:lumMod val="50000"/>
                  </a:schemeClr>
                </a:solidFill>
                <a:latin typeface="Calibri" pitchFamily="34" charset="0"/>
              </a:rPr>
              <a:t> informale</a:t>
            </a:r>
            <a:r>
              <a:rPr lang="it-IT" sz="1654" b="0" i="1" kern="0" dirty="0">
                <a:solidFill>
                  <a:schemeClr val="accent6">
                    <a:lumMod val="50000"/>
                  </a:schemeClr>
                </a:solidFill>
                <a:latin typeface="Calibri" pitchFamily="34" charset="0"/>
              </a:rPr>
              <a:t>: osservazione libera con attenzione a come potrebbe essere svolta una successiva osservazione sistematica (aspetti quantitativi: frequenza; durata; rivolto a chi…) </a:t>
            </a:r>
          </a:p>
          <a:p>
            <a:pPr marL="315125" indent="-315125" algn="just" eaLnBrk="1" hangingPunct="1">
              <a:buFont typeface="Wingdings" panose="05000000000000000000" pitchFamily="2" charset="2"/>
              <a:buChar char="ü"/>
            </a:pPr>
            <a:r>
              <a:rPr lang="it-IT" sz="1654" i="1" kern="0" dirty="0">
                <a:solidFill>
                  <a:schemeClr val="accent6">
                    <a:lumMod val="50000"/>
                  </a:schemeClr>
                </a:solidFill>
                <a:latin typeface="Calibri" pitchFamily="34" charset="0"/>
              </a:rPr>
              <a:t>linea di base </a:t>
            </a:r>
            <a:r>
              <a:rPr lang="it-IT" sz="1654" b="0" i="1" kern="0" dirty="0">
                <a:solidFill>
                  <a:schemeClr val="accent6">
                    <a:lumMod val="50000"/>
                  </a:schemeClr>
                </a:solidFill>
                <a:latin typeface="Calibri" pitchFamily="34" charset="0"/>
              </a:rPr>
              <a:t>dei CP: fotografia dettagliata di come si manifestano prima di iniziare l’intervento</a:t>
            </a:r>
          </a:p>
        </p:txBody>
      </p:sp>
      <p:sp>
        <p:nvSpPr>
          <p:cNvPr id="4" name="Rectangle 2"/>
          <p:cNvSpPr txBox="1">
            <a:spLocks noChangeArrowheads="1"/>
          </p:cNvSpPr>
          <p:nvPr/>
        </p:nvSpPr>
        <p:spPr bwMode="auto">
          <a:xfrm>
            <a:off x="976834" y="3280383"/>
            <a:ext cx="8655262" cy="572381"/>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en-GB" sz="3088" kern="0" dirty="0" err="1">
                <a:solidFill>
                  <a:schemeClr val="accent6">
                    <a:lumMod val="50000"/>
                  </a:schemeClr>
                </a:solidFill>
                <a:latin typeface="Calibri" pitchFamily="34" charset="0"/>
              </a:rPr>
              <a:t>Motivi</a:t>
            </a:r>
            <a:r>
              <a:rPr lang="en-GB" sz="3088" kern="0" dirty="0">
                <a:solidFill>
                  <a:schemeClr val="accent6">
                    <a:lumMod val="50000"/>
                  </a:schemeClr>
                </a:solidFill>
                <a:latin typeface="Calibri" pitchFamily="34" charset="0"/>
              </a:rPr>
              <a:t> </a:t>
            </a:r>
            <a:r>
              <a:rPr lang="en-GB" sz="3088" kern="0" dirty="0" err="1">
                <a:solidFill>
                  <a:schemeClr val="accent6">
                    <a:lumMod val="50000"/>
                  </a:schemeClr>
                </a:solidFill>
                <a:latin typeface="Calibri" pitchFamily="34" charset="0"/>
              </a:rPr>
              <a:t>dell’emegere</a:t>
            </a:r>
            <a:r>
              <a:rPr lang="en-GB" sz="3088" kern="0" dirty="0">
                <a:solidFill>
                  <a:schemeClr val="accent6">
                    <a:lumMod val="50000"/>
                  </a:schemeClr>
                </a:solidFill>
                <a:latin typeface="Calibri" pitchFamily="34" charset="0"/>
              </a:rPr>
              <a:t> </a:t>
            </a:r>
            <a:r>
              <a:rPr lang="en-GB" sz="3088" kern="0" dirty="0" err="1">
                <a:solidFill>
                  <a:schemeClr val="accent6">
                    <a:lumMod val="50000"/>
                  </a:schemeClr>
                </a:solidFill>
                <a:latin typeface="Calibri" pitchFamily="34" charset="0"/>
              </a:rPr>
              <a:t>dei</a:t>
            </a:r>
            <a:r>
              <a:rPr lang="en-GB" sz="3088" kern="0" dirty="0">
                <a:solidFill>
                  <a:schemeClr val="accent6">
                    <a:lumMod val="50000"/>
                  </a:schemeClr>
                </a:solidFill>
                <a:latin typeface="Calibri" pitchFamily="34" charset="0"/>
              </a:rPr>
              <a:t> CP</a:t>
            </a:r>
            <a:endParaRPr lang="it-IT" sz="3088" kern="0" dirty="0">
              <a:solidFill>
                <a:schemeClr val="accent6">
                  <a:lumMod val="50000"/>
                </a:schemeClr>
              </a:solidFill>
              <a:latin typeface="Calibri" pitchFamily="34" charset="0"/>
            </a:endParaRPr>
          </a:p>
        </p:txBody>
      </p:sp>
      <p:sp>
        <p:nvSpPr>
          <p:cNvPr id="6" name="Rectangle 2"/>
          <p:cNvSpPr txBox="1">
            <a:spLocks noChangeArrowheads="1"/>
          </p:cNvSpPr>
          <p:nvPr/>
        </p:nvSpPr>
        <p:spPr bwMode="auto">
          <a:xfrm>
            <a:off x="659198" y="3927736"/>
            <a:ext cx="9529059" cy="1997578"/>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Fattori biologici</a:t>
            </a:r>
            <a:r>
              <a:rPr lang="it-IT" sz="1764" b="0" i="1" kern="0" dirty="0">
                <a:solidFill>
                  <a:schemeClr val="accent6">
                    <a:lumMod val="50000"/>
                  </a:schemeClr>
                </a:solidFill>
                <a:latin typeface="Calibri" pitchFamily="34" charset="0"/>
              </a:rPr>
              <a:t>: empiricamente provato che alcuni CP sono associati a </a:t>
            </a:r>
            <a:r>
              <a:rPr lang="it-IT" sz="1764" b="0" i="1" kern="0" dirty="0" err="1">
                <a:solidFill>
                  <a:schemeClr val="accent6">
                    <a:lumMod val="50000"/>
                  </a:schemeClr>
                </a:solidFill>
                <a:latin typeface="Calibri" pitchFamily="34" charset="0"/>
              </a:rPr>
              <a:t>determionate</a:t>
            </a:r>
            <a:r>
              <a:rPr lang="it-IT" sz="1764" b="0" i="1" kern="0" dirty="0">
                <a:solidFill>
                  <a:schemeClr val="accent6">
                    <a:lumMod val="50000"/>
                  </a:schemeClr>
                </a:solidFill>
                <a:latin typeface="Calibri" pitchFamily="34" charset="0"/>
              </a:rPr>
              <a:t> condizioni biologiche ad es. la S di </a:t>
            </a:r>
            <a:r>
              <a:rPr lang="it-IT" sz="1764" b="0" i="1" kern="0" dirty="0" err="1">
                <a:solidFill>
                  <a:schemeClr val="accent6">
                    <a:lumMod val="50000"/>
                  </a:schemeClr>
                </a:solidFill>
                <a:latin typeface="Calibri" pitchFamily="34" charset="0"/>
              </a:rPr>
              <a:t>Rett</a:t>
            </a:r>
            <a:r>
              <a:rPr lang="it-IT" sz="1764" b="0" i="1" kern="0" dirty="0">
                <a:solidFill>
                  <a:schemeClr val="accent6">
                    <a:lumMod val="50000"/>
                  </a:schemeClr>
                </a:solidFill>
                <a:latin typeface="Calibri" pitchFamily="34" charset="0"/>
              </a:rPr>
              <a:t> (Carr e Smith, 1995; Cataldo e Harris, 1982, </a:t>
            </a:r>
            <a:r>
              <a:rPr lang="it-IT" sz="1764" b="0" i="1" kern="0" dirty="0" err="1">
                <a:solidFill>
                  <a:schemeClr val="accent6">
                    <a:lumMod val="50000"/>
                  </a:schemeClr>
                </a:solidFill>
                <a:latin typeface="Calibri" pitchFamily="34" charset="0"/>
              </a:rPr>
              <a:t>Olsson</a:t>
            </a:r>
            <a:r>
              <a:rPr lang="it-IT" sz="1764" b="0" i="1" kern="0" dirty="0">
                <a:solidFill>
                  <a:schemeClr val="accent6">
                    <a:lumMod val="50000"/>
                  </a:schemeClr>
                </a:solidFill>
                <a:latin typeface="Calibri" pitchFamily="34" charset="0"/>
              </a:rPr>
              <a:t> e </a:t>
            </a:r>
            <a:r>
              <a:rPr lang="it-IT" sz="1764" b="0" i="1" kern="0" dirty="0" err="1">
                <a:solidFill>
                  <a:schemeClr val="accent6">
                    <a:lumMod val="50000"/>
                  </a:schemeClr>
                </a:solidFill>
                <a:latin typeface="Calibri" pitchFamily="34" charset="0"/>
              </a:rPr>
              <a:t>Rett</a:t>
            </a:r>
            <a:r>
              <a:rPr lang="it-IT" sz="1764" b="0" i="1" kern="0" dirty="0">
                <a:solidFill>
                  <a:schemeClr val="accent6">
                    <a:lumMod val="50000"/>
                  </a:schemeClr>
                </a:solidFill>
                <a:latin typeface="Calibri" pitchFamily="34" charset="0"/>
              </a:rPr>
              <a:t>, 1985)</a:t>
            </a:r>
          </a:p>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Fattori Psicologici</a:t>
            </a:r>
            <a:r>
              <a:rPr lang="it-IT" sz="1764" b="0" i="1" kern="0" dirty="0">
                <a:solidFill>
                  <a:schemeClr val="accent6">
                    <a:lumMod val="50000"/>
                  </a:schemeClr>
                </a:solidFill>
                <a:latin typeface="Calibri" pitchFamily="34" charset="0"/>
              </a:rPr>
              <a:t>: </a:t>
            </a:r>
            <a:r>
              <a:rPr lang="it-IT" sz="1764" b="0" i="1" kern="0" dirty="0" err="1">
                <a:solidFill>
                  <a:schemeClr val="accent6">
                    <a:lumMod val="50000"/>
                  </a:schemeClr>
                </a:solidFill>
                <a:latin typeface="Calibri" pitchFamily="34" charset="0"/>
              </a:rPr>
              <a:t>comorbilità</a:t>
            </a:r>
            <a:r>
              <a:rPr lang="it-IT" sz="1764" b="0" i="1" kern="0" dirty="0">
                <a:solidFill>
                  <a:schemeClr val="accent6">
                    <a:lumMod val="50000"/>
                  </a:schemeClr>
                </a:solidFill>
                <a:latin typeface="Calibri" pitchFamily="34" charset="0"/>
              </a:rPr>
              <a:t> psichiatriche che possono esacerbare  i CP (</a:t>
            </a:r>
            <a:r>
              <a:rPr lang="it-IT" sz="1764" b="0" i="1" kern="0" dirty="0" err="1">
                <a:solidFill>
                  <a:schemeClr val="accent6">
                    <a:lumMod val="50000"/>
                  </a:schemeClr>
                </a:solidFill>
                <a:latin typeface="Calibri" pitchFamily="34" charset="0"/>
              </a:rPr>
              <a:t>Matson</a:t>
            </a:r>
            <a:r>
              <a:rPr lang="it-IT" sz="1764" b="0" i="1" kern="0" dirty="0">
                <a:solidFill>
                  <a:schemeClr val="accent6">
                    <a:lumMod val="50000"/>
                  </a:schemeClr>
                </a:solidFill>
                <a:latin typeface="Calibri" pitchFamily="34" charset="0"/>
              </a:rPr>
              <a:t> e </a:t>
            </a:r>
            <a:r>
              <a:rPr lang="it-IT" sz="1764" b="0" i="1" kern="0" dirty="0" err="1">
                <a:solidFill>
                  <a:schemeClr val="accent6">
                    <a:lumMod val="50000"/>
                  </a:schemeClr>
                </a:solidFill>
                <a:latin typeface="Calibri" pitchFamily="34" charset="0"/>
              </a:rPr>
              <a:t>Mayville</a:t>
            </a:r>
            <a:r>
              <a:rPr lang="it-IT" sz="1764" b="0" i="1" kern="0" dirty="0">
                <a:solidFill>
                  <a:schemeClr val="accent6">
                    <a:lumMod val="50000"/>
                  </a:schemeClr>
                </a:solidFill>
                <a:latin typeface="Calibri" pitchFamily="34" charset="0"/>
              </a:rPr>
              <a:t>, 2001; </a:t>
            </a:r>
            <a:r>
              <a:rPr lang="it-IT" sz="1764" b="0" i="1" kern="0" dirty="0" err="1">
                <a:solidFill>
                  <a:schemeClr val="accent6">
                    <a:lumMod val="50000"/>
                  </a:schemeClr>
                </a:solidFill>
                <a:latin typeface="Calibri" pitchFamily="34" charset="0"/>
              </a:rPr>
              <a:t>Singh</a:t>
            </a:r>
            <a:r>
              <a:rPr lang="it-IT" sz="1764" b="0" i="1" kern="0" dirty="0">
                <a:solidFill>
                  <a:schemeClr val="accent6">
                    <a:lumMod val="50000"/>
                  </a:schemeClr>
                </a:solidFill>
                <a:latin typeface="Calibri" pitchFamily="34" charset="0"/>
              </a:rPr>
              <a:t> et al, 1991) o che predispongono il soggetto a reagire con atti di aggressione o autolesionismo.</a:t>
            </a:r>
          </a:p>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Fattori medici e ambientali: </a:t>
            </a:r>
            <a:r>
              <a:rPr lang="it-IT" sz="1764" b="0" i="1" kern="0" dirty="0">
                <a:solidFill>
                  <a:schemeClr val="accent6">
                    <a:lumMod val="50000"/>
                  </a:schemeClr>
                </a:solidFill>
                <a:latin typeface="Calibri" pitchFamily="34" charset="0"/>
              </a:rPr>
              <a:t>cause mediche e ambienti poco stimolanti possono acutizzare i CP</a:t>
            </a:r>
          </a:p>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Fattori di apprendimento: </a:t>
            </a:r>
            <a:r>
              <a:rPr lang="it-IT" sz="1764" b="0" i="1" kern="0" dirty="0">
                <a:solidFill>
                  <a:schemeClr val="accent6">
                    <a:lumMod val="50000"/>
                  </a:schemeClr>
                </a:solidFill>
                <a:latin typeface="Calibri" pitchFamily="34" charset="0"/>
              </a:rPr>
              <a:t>rinforzi positivi (attenzione/oggetti) e negativi (fuga/evitamento)</a:t>
            </a:r>
          </a:p>
        </p:txBody>
      </p:sp>
    </p:spTree>
    <p:extLst>
      <p:ext uri="{BB962C8B-B14F-4D97-AF65-F5344CB8AC3E}">
        <p14:creationId xmlns:p14="http://schemas.microsoft.com/office/powerpoint/2010/main" val="101802526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ctrTitle"/>
          </p:nvPr>
        </p:nvSpPr>
        <p:spPr>
          <a:xfrm>
            <a:off x="1013187" y="664421"/>
            <a:ext cx="8655262" cy="563323"/>
          </a:xfrm>
        </p:spPr>
        <p:txBody>
          <a:bodyPr/>
          <a:lstStyle/>
          <a:p>
            <a:pPr algn="just" eaLnBrk="1" hangingPunct="1"/>
            <a:r>
              <a:rPr lang="en-GB" sz="3088" b="1" dirty="0" err="1">
                <a:solidFill>
                  <a:schemeClr val="accent6">
                    <a:lumMod val="50000"/>
                  </a:schemeClr>
                </a:solidFill>
                <a:latin typeface="Calibri" pitchFamily="34" charset="0"/>
              </a:rPr>
              <a:t>Perchè</a:t>
            </a:r>
            <a:r>
              <a:rPr lang="en-GB" sz="3088" b="1" dirty="0">
                <a:solidFill>
                  <a:schemeClr val="accent6">
                    <a:lumMod val="50000"/>
                  </a:schemeClr>
                </a:solidFill>
                <a:latin typeface="Calibri" pitchFamily="34" charset="0"/>
              </a:rPr>
              <a:t> lo </a:t>
            </a:r>
            <a:r>
              <a:rPr lang="en-GB" sz="3088" b="1" dirty="0" err="1">
                <a:solidFill>
                  <a:schemeClr val="accent6">
                    <a:lumMod val="50000"/>
                  </a:schemeClr>
                </a:solidFill>
                <a:latin typeface="Calibri" pitchFamily="34" charset="0"/>
              </a:rPr>
              <a:t>fanno</a:t>
            </a:r>
            <a:r>
              <a:rPr lang="en-GB" sz="3088" b="1" dirty="0">
                <a:solidFill>
                  <a:schemeClr val="accent6">
                    <a:lumMod val="50000"/>
                  </a:schemeClr>
                </a:solidFill>
                <a:latin typeface="Calibri" pitchFamily="34" charset="0"/>
              </a:rPr>
              <a:t>?</a:t>
            </a:r>
            <a:r>
              <a:rPr lang="en-GB" sz="2647" b="1" dirty="0">
                <a:solidFill>
                  <a:schemeClr val="accent6">
                    <a:lumMod val="50000"/>
                  </a:schemeClr>
                </a:solidFill>
                <a:latin typeface="Calibri" pitchFamily="34" charset="0"/>
              </a:rPr>
              <a:t> </a:t>
            </a:r>
            <a:r>
              <a:rPr lang="en-GB" sz="2426" b="1" dirty="0" err="1">
                <a:solidFill>
                  <a:schemeClr val="accent6">
                    <a:lumMod val="50000"/>
                  </a:schemeClr>
                </a:solidFill>
                <a:latin typeface="Calibri" pitchFamily="34" charset="0"/>
              </a:rPr>
              <a:t>Ipotesi</a:t>
            </a:r>
            <a:r>
              <a:rPr lang="en-GB" sz="2426" b="1" dirty="0">
                <a:solidFill>
                  <a:schemeClr val="accent6">
                    <a:lumMod val="50000"/>
                  </a:schemeClr>
                </a:solidFill>
                <a:latin typeface="Calibri" pitchFamily="34" charset="0"/>
              </a:rPr>
              <a:t> </a:t>
            </a:r>
            <a:r>
              <a:rPr lang="en-GB" sz="2426" b="1" dirty="0" err="1">
                <a:solidFill>
                  <a:schemeClr val="accent6">
                    <a:lumMod val="50000"/>
                  </a:schemeClr>
                </a:solidFill>
                <a:latin typeface="Calibri" pitchFamily="34" charset="0"/>
              </a:rPr>
              <a:t>comunicativa</a:t>
            </a:r>
            <a:r>
              <a:rPr lang="en-GB" sz="2426" b="1" dirty="0">
                <a:solidFill>
                  <a:schemeClr val="accent6">
                    <a:lumMod val="50000"/>
                  </a:schemeClr>
                </a:solidFill>
                <a:latin typeface="Calibri" pitchFamily="34" charset="0"/>
              </a:rPr>
              <a:t> </a:t>
            </a:r>
            <a:r>
              <a:rPr lang="en-GB" sz="2426" b="1" dirty="0" err="1">
                <a:solidFill>
                  <a:schemeClr val="accent6">
                    <a:lumMod val="50000"/>
                  </a:schemeClr>
                </a:solidFill>
                <a:latin typeface="Calibri" pitchFamily="34" charset="0"/>
              </a:rPr>
              <a:t>dei</a:t>
            </a:r>
            <a:r>
              <a:rPr lang="en-GB" sz="2426" b="1" dirty="0">
                <a:solidFill>
                  <a:schemeClr val="accent6">
                    <a:lumMod val="50000"/>
                  </a:schemeClr>
                </a:solidFill>
                <a:latin typeface="Calibri" pitchFamily="34" charset="0"/>
              </a:rPr>
              <a:t> CP</a:t>
            </a:r>
            <a:endParaRPr lang="it-IT" sz="2426" b="1" dirty="0">
              <a:solidFill>
                <a:schemeClr val="accent6">
                  <a:lumMod val="50000"/>
                </a:schemeClr>
              </a:solidFill>
              <a:latin typeface="Calibri" pitchFamily="34" charset="0"/>
            </a:endParaRPr>
          </a:p>
        </p:txBody>
      </p:sp>
      <p:sp>
        <p:nvSpPr>
          <p:cNvPr id="5" name="Rectangle 2"/>
          <p:cNvSpPr txBox="1">
            <a:spLocks noChangeArrowheads="1"/>
          </p:cNvSpPr>
          <p:nvPr/>
        </p:nvSpPr>
        <p:spPr bwMode="auto">
          <a:xfrm>
            <a:off x="659199" y="1617367"/>
            <a:ext cx="7612499" cy="1369970"/>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654" b="0" i="1" kern="0" dirty="0">
                <a:solidFill>
                  <a:schemeClr val="accent6">
                    <a:lumMod val="50000"/>
                  </a:schemeClr>
                </a:solidFill>
                <a:latin typeface="Calibri" pitchFamily="34" charset="0"/>
              </a:rPr>
              <a:t>CP </a:t>
            </a:r>
            <a:r>
              <a:rPr lang="it-IT" sz="1654" b="0" kern="0" dirty="0">
                <a:solidFill>
                  <a:schemeClr val="accent6">
                    <a:lumMod val="50000"/>
                  </a:schemeClr>
                </a:solidFill>
                <a:latin typeface="Calibri" pitchFamily="34" charset="0"/>
              </a:rPr>
              <a:t>come forma primitiva di comunicazione</a:t>
            </a:r>
          </a:p>
          <a:p>
            <a:pPr marL="315125" indent="-315125" algn="just" eaLnBrk="1" hangingPunct="1">
              <a:buFont typeface="Wingdings" panose="05000000000000000000" pitchFamily="2" charset="2"/>
              <a:buChar char="ü"/>
            </a:pPr>
            <a:r>
              <a:rPr lang="it-IT" sz="1654" b="0" kern="0" dirty="0">
                <a:solidFill>
                  <a:schemeClr val="accent6">
                    <a:lumMod val="50000"/>
                  </a:schemeClr>
                </a:solidFill>
                <a:latin typeface="Calibri" pitchFamily="34" charset="0"/>
              </a:rPr>
              <a:t>Dalla letteratura emerge una riduzione dei CP con il miglioramento delle capacità comunicative (verbali e non verbali) </a:t>
            </a:r>
          </a:p>
          <a:p>
            <a:pPr marL="315125" indent="-315125" algn="just" eaLnBrk="1" hangingPunct="1">
              <a:buFont typeface="Wingdings" panose="05000000000000000000" pitchFamily="2" charset="2"/>
              <a:buChar char="ü"/>
            </a:pPr>
            <a:r>
              <a:rPr lang="it-IT" sz="1654" b="0" kern="0" dirty="0">
                <a:solidFill>
                  <a:schemeClr val="accent6">
                    <a:lumMod val="50000"/>
                  </a:schemeClr>
                </a:solidFill>
                <a:latin typeface="Calibri" pitchFamily="34" charset="0"/>
              </a:rPr>
              <a:t> CP utilizzati per dipiù da tutti coloro che per diversi motivi non hanno imparato ad utilizzare le abilità comunicative </a:t>
            </a:r>
          </a:p>
        </p:txBody>
      </p:sp>
      <p:sp>
        <p:nvSpPr>
          <p:cNvPr id="4" name="Rectangle 2"/>
          <p:cNvSpPr txBox="1">
            <a:spLocks noChangeArrowheads="1"/>
          </p:cNvSpPr>
          <p:nvPr/>
        </p:nvSpPr>
        <p:spPr bwMode="auto">
          <a:xfrm>
            <a:off x="976834" y="3439201"/>
            <a:ext cx="8655262" cy="572381"/>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en-GB" sz="3088" kern="0" dirty="0" err="1">
                <a:solidFill>
                  <a:schemeClr val="accent6">
                    <a:lumMod val="50000"/>
                  </a:schemeClr>
                </a:solidFill>
                <a:latin typeface="Calibri" pitchFamily="34" charset="0"/>
              </a:rPr>
              <a:t>Implicazioni</a:t>
            </a:r>
            <a:r>
              <a:rPr lang="en-GB" sz="3088" kern="0" dirty="0">
                <a:solidFill>
                  <a:schemeClr val="accent6">
                    <a:lumMod val="50000"/>
                  </a:schemeClr>
                </a:solidFill>
                <a:latin typeface="Calibri" pitchFamily="34" charset="0"/>
              </a:rPr>
              <a:t> per </a:t>
            </a:r>
            <a:r>
              <a:rPr lang="en-GB" sz="3088" kern="0" dirty="0" err="1">
                <a:solidFill>
                  <a:schemeClr val="accent6">
                    <a:lumMod val="50000"/>
                  </a:schemeClr>
                </a:solidFill>
                <a:latin typeface="Calibri" pitchFamily="34" charset="0"/>
              </a:rPr>
              <a:t>l’intervento</a:t>
            </a:r>
            <a:endParaRPr lang="it-IT" sz="3088" kern="0" dirty="0">
              <a:solidFill>
                <a:schemeClr val="accent6">
                  <a:lumMod val="50000"/>
                </a:schemeClr>
              </a:solidFill>
              <a:latin typeface="Calibri" pitchFamily="34" charset="0"/>
            </a:endParaRPr>
          </a:p>
        </p:txBody>
      </p:sp>
      <p:sp>
        <p:nvSpPr>
          <p:cNvPr id="6" name="Rectangle 2"/>
          <p:cNvSpPr txBox="1">
            <a:spLocks noChangeArrowheads="1"/>
          </p:cNvSpPr>
          <p:nvPr/>
        </p:nvSpPr>
        <p:spPr bwMode="auto">
          <a:xfrm>
            <a:off x="659198" y="4106983"/>
            <a:ext cx="9529059" cy="1183124"/>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Sviluppare diverse abilità comunicative in sostituzione del CP</a:t>
            </a: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Effettuare una attenta valutazione dei CP per una corretta alternativa comportamentale: deve esserci una stretta corrispondenza tra </a:t>
            </a:r>
            <a:r>
              <a:rPr lang="it-IT" sz="1764" i="1" kern="0" dirty="0">
                <a:solidFill>
                  <a:schemeClr val="accent6">
                    <a:lumMod val="50000"/>
                  </a:schemeClr>
                </a:solidFill>
                <a:latin typeface="Calibri" pitchFamily="34" charset="0"/>
              </a:rPr>
              <a:t>Funzione del CP </a:t>
            </a:r>
            <a:r>
              <a:rPr lang="it-IT" sz="1764" kern="0" dirty="0">
                <a:solidFill>
                  <a:schemeClr val="accent6">
                    <a:lumMod val="50000"/>
                  </a:schemeClr>
                </a:solidFill>
                <a:latin typeface="Calibri" pitchFamily="34" charset="0"/>
              </a:rPr>
              <a:t> </a:t>
            </a:r>
            <a:r>
              <a:rPr lang="it-IT" sz="1764" b="0" kern="0" dirty="0">
                <a:solidFill>
                  <a:schemeClr val="accent6">
                    <a:lumMod val="50000"/>
                  </a:schemeClr>
                </a:solidFill>
                <a:latin typeface="Calibri" pitchFamily="34" charset="0"/>
              </a:rPr>
              <a:t>e </a:t>
            </a:r>
            <a:r>
              <a:rPr lang="it-IT" sz="1764" i="1" kern="0" dirty="0">
                <a:solidFill>
                  <a:schemeClr val="accent6">
                    <a:lumMod val="50000"/>
                  </a:schemeClr>
                </a:solidFill>
                <a:latin typeface="Calibri" pitchFamily="34" charset="0"/>
              </a:rPr>
              <a:t>Funzione dell’alternativa comportamentale</a:t>
            </a:r>
            <a:r>
              <a:rPr lang="it-IT" sz="1764" b="0" kern="0" dirty="0">
                <a:solidFill>
                  <a:schemeClr val="accent6">
                    <a:lumMod val="50000"/>
                  </a:schemeClr>
                </a:solidFill>
                <a:latin typeface="Calibri" pitchFamily="34" charset="0"/>
              </a:rPr>
              <a:t> </a:t>
            </a:r>
            <a:r>
              <a:rPr lang="it-IT" sz="1764" kern="0" dirty="0">
                <a:solidFill>
                  <a:schemeClr val="accent6">
                    <a:lumMod val="50000"/>
                  </a:schemeClr>
                </a:solidFill>
                <a:latin typeface="Calibri" pitchFamily="34" charset="0"/>
              </a:rPr>
              <a:t>                                                                                                                                                                                                                                                                                                                                                                                                                          </a:t>
            </a:r>
          </a:p>
        </p:txBody>
      </p:sp>
    </p:spTree>
    <p:extLst>
      <p:ext uri="{BB962C8B-B14F-4D97-AF65-F5344CB8AC3E}">
        <p14:creationId xmlns:p14="http://schemas.microsoft.com/office/powerpoint/2010/main" val="213818024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ctrTitle"/>
          </p:nvPr>
        </p:nvSpPr>
        <p:spPr>
          <a:xfrm>
            <a:off x="1013187" y="853765"/>
            <a:ext cx="8655262" cy="461436"/>
          </a:xfrm>
        </p:spPr>
        <p:txBody>
          <a:bodyPr/>
          <a:lstStyle/>
          <a:p>
            <a:pPr eaLnBrk="1" hangingPunct="1"/>
            <a:r>
              <a:rPr lang="it-IT" sz="2426" b="1" dirty="0">
                <a:solidFill>
                  <a:schemeClr val="accent6">
                    <a:lumMod val="50000"/>
                  </a:schemeClr>
                </a:solidFill>
                <a:latin typeface="Calibri" pitchFamily="34" charset="0"/>
              </a:rPr>
              <a:t>Analisi Funzionale dei CP</a:t>
            </a:r>
          </a:p>
        </p:txBody>
      </p:sp>
      <p:sp>
        <p:nvSpPr>
          <p:cNvPr id="5" name="Rectangle 2"/>
          <p:cNvSpPr txBox="1">
            <a:spLocks noChangeArrowheads="1"/>
          </p:cNvSpPr>
          <p:nvPr/>
        </p:nvSpPr>
        <p:spPr bwMode="auto">
          <a:xfrm>
            <a:off x="659199" y="1491210"/>
            <a:ext cx="7612499" cy="860856"/>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654" i="1" kern="0" dirty="0">
                <a:solidFill>
                  <a:schemeClr val="accent6">
                    <a:lumMod val="50000"/>
                  </a:schemeClr>
                </a:solidFill>
                <a:latin typeface="Calibri" pitchFamily="34" charset="0"/>
              </a:rPr>
              <a:t> Obiettivo: </a:t>
            </a:r>
            <a:r>
              <a:rPr lang="it-IT" sz="1654" b="0" kern="0" dirty="0">
                <a:solidFill>
                  <a:schemeClr val="accent6">
                    <a:lumMod val="50000"/>
                  </a:schemeClr>
                </a:solidFill>
                <a:latin typeface="Calibri" pitchFamily="34" charset="0"/>
              </a:rPr>
              <a:t>identificazione delle condizioni antecedenti e conseguenti</a:t>
            </a:r>
          </a:p>
          <a:p>
            <a:pPr marL="315125" indent="-315125" algn="just" eaLnBrk="1" hangingPunct="1">
              <a:buFont typeface="Wingdings" panose="05000000000000000000" pitchFamily="2" charset="2"/>
              <a:buChar char="ü"/>
            </a:pPr>
            <a:r>
              <a:rPr lang="it-IT" sz="1654" kern="0" dirty="0">
                <a:solidFill>
                  <a:schemeClr val="accent6">
                    <a:lumMod val="50000"/>
                  </a:schemeClr>
                </a:solidFill>
                <a:latin typeface="Calibri" pitchFamily="34" charset="0"/>
              </a:rPr>
              <a:t> Ciclo comportamentale: </a:t>
            </a:r>
            <a:r>
              <a:rPr lang="it-IT" sz="1654" b="0" kern="0" dirty="0">
                <a:solidFill>
                  <a:schemeClr val="accent6">
                    <a:lumMod val="50000"/>
                  </a:schemeClr>
                </a:solidFill>
                <a:latin typeface="Calibri" pitchFamily="34" charset="0"/>
              </a:rPr>
              <a:t>condizione iniziale-comportamento-reazione-nuova condizione-comportamento-reazione ecc.</a:t>
            </a:r>
          </a:p>
        </p:txBody>
      </p:sp>
      <p:sp>
        <p:nvSpPr>
          <p:cNvPr id="4" name="Rectangle 2"/>
          <p:cNvSpPr txBox="1">
            <a:spLocks noChangeArrowheads="1"/>
          </p:cNvSpPr>
          <p:nvPr/>
        </p:nvSpPr>
        <p:spPr bwMode="auto">
          <a:xfrm>
            <a:off x="1056242" y="2675640"/>
            <a:ext cx="8655262" cy="47049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en-GB" sz="2426" dirty="0" err="1">
                <a:solidFill>
                  <a:schemeClr val="accent6">
                    <a:lumMod val="50000"/>
                  </a:schemeClr>
                </a:solidFill>
                <a:latin typeface="Calibri" pitchFamily="34" charset="0"/>
              </a:rPr>
              <a:t>Ruolo</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condizioni</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antecedenti</a:t>
            </a:r>
            <a:endParaRPr lang="it-IT" sz="2426" dirty="0">
              <a:solidFill>
                <a:schemeClr val="accent6">
                  <a:lumMod val="50000"/>
                </a:schemeClr>
              </a:solidFill>
              <a:latin typeface="Calibri" pitchFamily="34" charset="0"/>
            </a:endParaRPr>
          </a:p>
        </p:txBody>
      </p:sp>
      <p:sp>
        <p:nvSpPr>
          <p:cNvPr id="6" name="Rectangle 2"/>
          <p:cNvSpPr txBox="1">
            <a:spLocks noChangeArrowheads="1"/>
          </p:cNvSpPr>
          <p:nvPr/>
        </p:nvSpPr>
        <p:spPr bwMode="auto">
          <a:xfrm>
            <a:off x="659198" y="3300045"/>
            <a:ext cx="9529059" cy="640155"/>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Ruolo Motivante</a:t>
            </a:r>
            <a:r>
              <a:rPr lang="it-IT" sz="1764" b="0" kern="0" dirty="0">
                <a:solidFill>
                  <a:schemeClr val="accent6">
                    <a:lumMod val="50000"/>
                  </a:schemeClr>
                </a:solidFill>
                <a:latin typeface="Calibri" pitchFamily="34" charset="0"/>
              </a:rPr>
              <a:t>: dà la spinta/bisogno al raggiungimento di un obiettivo</a:t>
            </a: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Ruolo Orientato all’azione: </a:t>
            </a:r>
            <a:r>
              <a:rPr lang="it-IT" sz="1764" b="0" kern="0" dirty="0">
                <a:solidFill>
                  <a:schemeClr val="accent6">
                    <a:lumMod val="50000"/>
                  </a:schemeClr>
                </a:solidFill>
                <a:latin typeface="Calibri" pitchFamily="34" charset="0"/>
              </a:rPr>
              <a:t>momento più opportuno per una specifica azione</a:t>
            </a:r>
          </a:p>
        </p:txBody>
      </p:sp>
      <p:sp>
        <p:nvSpPr>
          <p:cNvPr id="7" name="Rectangle 2"/>
          <p:cNvSpPr txBox="1">
            <a:spLocks noChangeArrowheads="1"/>
          </p:cNvSpPr>
          <p:nvPr/>
        </p:nvSpPr>
        <p:spPr bwMode="auto">
          <a:xfrm>
            <a:off x="897425" y="4366940"/>
            <a:ext cx="8893788" cy="843801"/>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it-IT" sz="1764" b="0" kern="0" dirty="0">
                <a:solidFill>
                  <a:schemeClr val="accent6">
                    <a:lumMod val="50000"/>
                  </a:schemeClr>
                </a:solidFill>
                <a:latin typeface="Calibri" pitchFamily="34" charset="0"/>
              </a:rPr>
              <a:t> </a:t>
            </a:r>
            <a:r>
              <a:rPr lang="it-IT" sz="2426" dirty="0">
                <a:solidFill>
                  <a:schemeClr val="accent6">
                    <a:lumMod val="50000"/>
                  </a:schemeClr>
                </a:solidFill>
                <a:latin typeface="Calibri" pitchFamily="34" charset="0"/>
              </a:rPr>
              <a:t>Relazione CP-Emozioni</a:t>
            </a:r>
          </a:p>
          <a:p>
            <a:pPr marL="378150" indent="-378150"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Importante difficoltà nella gestione dei propri vissuti emotivi</a:t>
            </a:r>
            <a:r>
              <a:rPr lang="it-IT" sz="2426" b="0" dirty="0">
                <a:solidFill>
                  <a:schemeClr val="accent6">
                    <a:lumMod val="50000"/>
                  </a:schemeClr>
                </a:solidFill>
                <a:latin typeface="Calibri" pitchFamily="34" charset="0"/>
              </a:rPr>
              <a:t> </a:t>
            </a:r>
          </a:p>
        </p:txBody>
      </p:sp>
    </p:spTree>
    <p:extLst>
      <p:ext uri="{BB962C8B-B14F-4D97-AF65-F5344CB8AC3E}">
        <p14:creationId xmlns:p14="http://schemas.microsoft.com/office/powerpoint/2010/main" val="331172641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ctrTitle"/>
          </p:nvPr>
        </p:nvSpPr>
        <p:spPr>
          <a:xfrm>
            <a:off x="1013187" y="1091992"/>
            <a:ext cx="8655262" cy="461436"/>
          </a:xfrm>
        </p:spPr>
        <p:txBody>
          <a:bodyPr/>
          <a:lstStyle/>
          <a:p>
            <a:pPr eaLnBrk="1" hangingPunct="1"/>
            <a:r>
              <a:rPr lang="it-IT" sz="2426" b="1" dirty="0">
                <a:solidFill>
                  <a:schemeClr val="accent6">
                    <a:lumMod val="50000"/>
                  </a:schemeClr>
                </a:solidFill>
                <a:latin typeface="Calibri" pitchFamily="34" charset="0"/>
              </a:rPr>
              <a:t>Ruolo degli effetti prodotti dal CP</a:t>
            </a:r>
          </a:p>
        </p:txBody>
      </p:sp>
      <p:sp>
        <p:nvSpPr>
          <p:cNvPr id="5" name="Rectangle 2"/>
          <p:cNvSpPr txBox="1">
            <a:spLocks noChangeArrowheads="1"/>
          </p:cNvSpPr>
          <p:nvPr/>
        </p:nvSpPr>
        <p:spPr bwMode="auto">
          <a:xfrm>
            <a:off x="659199" y="1796172"/>
            <a:ext cx="7612499" cy="1217301"/>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654" i="1" kern="0" dirty="0">
                <a:solidFill>
                  <a:schemeClr val="accent6">
                    <a:lumMod val="50000"/>
                  </a:schemeClr>
                </a:solidFill>
                <a:latin typeface="Calibri" pitchFamily="34" charset="0"/>
              </a:rPr>
              <a:t> Comunicativo: </a:t>
            </a:r>
            <a:r>
              <a:rPr lang="it-IT" sz="1654" b="0" kern="0" dirty="0">
                <a:solidFill>
                  <a:schemeClr val="accent6">
                    <a:lumMod val="50000"/>
                  </a:schemeClr>
                </a:solidFill>
                <a:latin typeface="Calibri" pitchFamily="34" charset="0"/>
              </a:rPr>
              <a:t>controllo degli altri per ottenere rinforzi P e N</a:t>
            </a:r>
          </a:p>
          <a:p>
            <a:pPr marL="315125" indent="-315125" algn="just" eaLnBrk="1" hangingPunct="1">
              <a:buFont typeface="Wingdings" panose="05000000000000000000" pitchFamily="2" charset="2"/>
              <a:buChar char="ü"/>
            </a:pPr>
            <a:r>
              <a:rPr lang="it-IT" sz="1654" kern="0" dirty="0">
                <a:solidFill>
                  <a:schemeClr val="accent6">
                    <a:lumMod val="50000"/>
                  </a:schemeClr>
                </a:solidFill>
                <a:latin typeface="Calibri" pitchFamily="34" charset="0"/>
              </a:rPr>
              <a:t> </a:t>
            </a:r>
            <a:r>
              <a:rPr lang="it-IT" sz="1654" i="1" kern="0" dirty="0">
                <a:solidFill>
                  <a:schemeClr val="accent6">
                    <a:lumMod val="50000"/>
                  </a:schemeClr>
                </a:solidFill>
                <a:latin typeface="Calibri" pitchFamily="34" charset="0"/>
              </a:rPr>
              <a:t>Non comunicativi</a:t>
            </a:r>
            <a:r>
              <a:rPr lang="it-IT" sz="1654" kern="0" dirty="0">
                <a:solidFill>
                  <a:schemeClr val="accent6">
                    <a:lumMod val="50000"/>
                  </a:schemeClr>
                </a:solidFill>
                <a:latin typeface="Calibri" pitchFamily="34" charset="0"/>
              </a:rPr>
              <a:t>: </a:t>
            </a:r>
            <a:r>
              <a:rPr lang="it-IT" sz="1654" b="0" kern="0" dirty="0">
                <a:solidFill>
                  <a:schemeClr val="accent6">
                    <a:lumMod val="50000"/>
                  </a:schemeClr>
                </a:solidFill>
                <a:latin typeface="Calibri" pitchFamily="34" charset="0"/>
              </a:rPr>
              <a:t>stereotipie con funzione di autoregolazione:</a:t>
            </a:r>
          </a:p>
          <a:p>
            <a:pPr algn="just" eaLnBrk="1" hangingPunct="1"/>
            <a:endParaRPr lang="it-IT" sz="882" b="0" kern="0" dirty="0">
              <a:solidFill>
                <a:schemeClr val="accent6">
                  <a:lumMod val="50000"/>
                </a:schemeClr>
              </a:solidFill>
              <a:latin typeface="Calibri" pitchFamily="34" charset="0"/>
            </a:endParaRPr>
          </a:p>
          <a:p>
            <a:pPr eaLnBrk="1" hangingPunct="1"/>
            <a:r>
              <a:rPr lang="it-IT" sz="1544" i="1" kern="0" dirty="0">
                <a:solidFill>
                  <a:schemeClr val="accent6">
                    <a:lumMod val="50000"/>
                  </a:schemeClr>
                </a:solidFill>
                <a:latin typeface="Calibri" pitchFamily="34" charset="0"/>
              </a:rPr>
              <a:t>        - Positiva: </a:t>
            </a:r>
            <a:r>
              <a:rPr lang="it-IT" sz="1544" b="0" kern="0" dirty="0">
                <a:solidFill>
                  <a:schemeClr val="accent6">
                    <a:lumMod val="50000"/>
                  </a:schemeClr>
                </a:solidFill>
                <a:latin typeface="Calibri" pitchFamily="34" charset="0"/>
              </a:rPr>
              <a:t>aumentare le stimolazioni percepite</a:t>
            </a:r>
          </a:p>
          <a:p>
            <a:pPr eaLnBrk="1" hangingPunct="1"/>
            <a:r>
              <a:rPr lang="it-IT" sz="1544" b="0" kern="0" dirty="0">
                <a:solidFill>
                  <a:schemeClr val="accent6">
                    <a:lumMod val="50000"/>
                  </a:schemeClr>
                </a:solidFill>
                <a:latin typeface="Calibri" pitchFamily="34" charset="0"/>
              </a:rPr>
              <a:t>        - </a:t>
            </a:r>
            <a:r>
              <a:rPr lang="it-IT" sz="1544" i="1" kern="0" dirty="0">
                <a:solidFill>
                  <a:schemeClr val="accent6">
                    <a:lumMod val="50000"/>
                  </a:schemeClr>
                </a:solidFill>
                <a:latin typeface="Calibri" pitchFamily="34" charset="0"/>
              </a:rPr>
              <a:t>Negativa: </a:t>
            </a:r>
            <a:r>
              <a:rPr lang="it-IT" sz="1544" b="0" kern="0" dirty="0">
                <a:solidFill>
                  <a:schemeClr val="accent6">
                    <a:lumMod val="50000"/>
                  </a:schemeClr>
                </a:solidFill>
                <a:latin typeface="Calibri" pitchFamily="34" charset="0"/>
              </a:rPr>
              <a:t>Ridurre il flusso delle stimolazioni</a:t>
            </a:r>
            <a:endParaRPr lang="it-IT" sz="1654" b="0" kern="0" dirty="0">
              <a:solidFill>
                <a:schemeClr val="accent6">
                  <a:lumMod val="50000"/>
                </a:schemeClr>
              </a:solidFill>
              <a:latin typeface="Calibri" pitchFamily="34" charset="0"/>
            </a:endParaRPr>
          </a:p>
        </p:txBody>
      </p:sp>
      <p:sp>
        <p:nvSpPr>
          <p:cNvPr id="4" name="Rectangle 2"/>
          <p:cNvSpPr txBox="1">
            <a:spLocks noChangeArrowheads="1"/>
          </p:cNvSpPr>
          <p:nvPr/>
        </p:nvSpPr>
        <p:spPr bwMode="auto">
          <a:xfrm>
            <a:off x="977134" y="3628546"/>
            <a:ext cx="8655262" cy="47049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en-GB" sz="2426" dirty="0" err="1">
                <a:solidFill>
                  <a:schemeClr val="accent6">
                    <a:lumMod val="50000"/>
                  </a:schemeClr>
                </a:solidFill>
                <a:latin typeface="Calibri" pitchFamily="34" charset="0"/>
              </a:rPr>
              <a:t>Raccolta</a:t>
            </a:r>
            <a:r>
              <a:rPr lang="en-GB" sz="2426" dirty="0">
                <a:solidFill>
                  <a:schemeClr val="accent6">
                    <a:lumMod val="50000"/>
                  </a:schemeClr>
                </a:solidFill>
                <a:latin typeface="Calibri" pitchFamily="34" charset="0"/>
              </a:rPr>
              <a:t> e </a:t>
            </a:r>
            <a:r>
              <a:rPr lang="en-GB" sz="2426" dirty="0" err="1">
                <a:solidFill>
                  <a:schemeClr val="accent6">
                    <a:lumMod val="50000"/>
                  </a:schemeClr>
                </a:solidFill>
                <a:latin typeface="Calibri" pitchFamily="34" charset="0"/>
              </a:rPr>
              <a:t>interpretazione</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dei</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dati</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Funzionali</a:t>
            </a:r>
            <a:endParaRPr lang="it-IT" sz="2426" dirty="0">
              <a:solidFill>
                <a:schemeClr val="accent6">
                  <a:lumMod val="50000"/>
                </a:schemeClr>
              </a:solidFill>
              <a:latin typeface="Calibri" pitchFamily="34" charset="0"/>
            </a:endParaRPr>
          </a:p>
        </p:txBody>
      </p:sp>
      <p:sp>
        <p:nvSpPr>
          <p:cNvPr id="6" name="Rectangle 2"/>
          <p:cNvSpPr txBox="1">
            <a:spLocks noChangeArrowheads="1"/>
          </p:cNvSpPr>
          <p:nvPr/>
        </p:nvSpPr>
        <p:spPr bwMode="auto">
          <a:xfrm>
            <a:off x="659198" y="4199242"/>
            <a:ext cx="9529059" cy="172609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Strumenti</a:t>
            </a:r>
            <a:r>
              <a:rPr lang="it-IT" sz="1764" b="0" kern="0" dirty="0">
                <a:solidFill>
                  <a:schemeClr val="accent6">
                    <a:lumMod val="50000"/>
                  </a:schemeClr>
                </a:solidFill>
                <a:latin typeface="Calibri" pitchFamily="34" charset="0"/>
              </a:rPr>
              <a:t>: interviste strutturate, questionari, griglie, post-it per ogni CP</a:t>
            </a: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Funzioni principali: </a:t>
            </a:r>
          </a:p>
          <a:p>
            <a:pPr algn="just" eaLnBrk="1" hangingPunct="1"/>
            <a:r>
              <a:rPr lang="it-IT" sz="1764" b="0" kern="0" dirty="0">
                <a:solidFill>
                  <a:schemeClr val="accent6">
                    <a:lumMod val="50000"/>
                  </a:schemeClr>
                </a:solidFill>
                <a:latin typeface="Calibri" pitchFamily="34" charset="0"/>
              </a:rPr>
              <a:t>       - comunicativa di rinforzo positivo   </a:t>
            </a:r>
          </a:p>
          <a:p>
            <a:pPr algn="just" eaLnBrk="1" hangingPunct="1"/>
            <a:r>
              <a:rPr lang="it-IT" sz="1764" b="0" kern="0" dirty="0">
                <a:solidFill>
                  <a:schemeClr val="accent6">
                    <a:lumMod val="50000"/>
                  </a:schemeClr>
                </a:solidFill>
                <a:latin typeface="Calibri" pitchFamily="34" charset="0"/>
              </a:rPr>
              <a:t>       - comunicativa di rinforzo negativa</a:t>
            </a:r>
          </a:p>
          <a:p>
            <a:pPr algn="just" eaLnBrk="1" hangingPunct="1"/>
            <a:r>
              <a:rPr lang="it-IT" sz="1764" b="0" kern="0" dirty="0">
                <a:solidFill>
                  <a:schemeClr val="accent6">
                    <a:lumMod val="50000"/>
                  </a:schemeClr>
                </a:solidFill>
                <a:latin typeface="Calibri" pitchFamily="34" charset="0"/>
              </a:rPr>
              <a:t>       - </a:t>
            </a:r>
            <a:r>
              <a:rPr lang="it-IT" sz="1764" b="0" kern="0" dirty="0" err="1">
                <a:solidFill>
                  <a:schemeClr val="accent6">
                    <a:lumMod val="50000"/>
                  </a:schemeClr>
                </a:solidFill>
                <a:latin typeface="Calibri" pitchFamily="34" charset="0"/>
              </a:rPr>
              <a:t>autoregolatoria</a:t>
            </a:r>
            <a:r>
              <a:rPr lang="it-IT" sz="1764" b="0" kern="0" dirty="0">
                <a:solidFill>
                  <a:schemeClr val="accent6">
                    <a:lumMod val="50000"/>
                  </a:schemeClr>
                </a:solidFill>
                <a:latin typeface="Calibri" pitchFamily="34" charset="0"/>
              </a:rPr>
              <a:t> positiva</a:t>
            </a:r>
          </a:p>
          <a:p>
            <a:pPr algn="just" eaLnBrk="1" hangingPunct="1"/>
            <a:r>
              <a:rPr lang="it-IT" sz="1764" b="0" kern="0" dirty="0">
                <a:solidFill>
                  <a:schemeClr val="accent6">
                    <a:lumMod val="50000"/>
                  </a:schemeClr>
                </a:solidFill>
                <a:latin typeface="Calibri" pitchFamily="34" charset="0"/>
              </a:rPr>
              <a:t>       - </a:t>
            </a:r>
            <a:r>
              <a:rPr lang="it-IT" sz="1764" b="0" kern="0" dirty="0" err="1">
                <a:solidFill>
                  <a:schemeClr val="accent6">
                    <a:lumMod val="50000"/>
                  </a:schemeClr>
                </a:solidFill>
                <a:latin typeface="Calibri" pitchFamily="34" charset="0"/>
              </a:rPr>
              <a:t>autoregolatoria</a:t>
            </a:r>
            <a:r>
              <a:rPr lang="it-IT" sz="1764" b="0" kern="0" dirty="0">
                <a:solidFill>
                  <a:schemeClr val="accent6">
                    <a:lumMod val="50000"/>
                  </a:schemeClr>
                </a:solidFill>
                <a:latin typeface="Calibri" pitchFamily="34" charset="0"/>
              </a:rPr>
              <a:t> negativa</a:t>
            </a:r>
          </a:p>
        </p:txBody>
      </p:sp>
    </p:spTree>
    <p:extLst>
      <p:ext uri="{BB962C8B-B14F-4D97-AF65-F5344CB8AC3E}">
        <p14:creationId xmlns:p14="http://schemas.microsoft.com/office/powerpoint/2010/main" val="138771628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ctrTitle"/>
          </p:nvPr>
        </p:nvSpPr>
        <p:spPr>
          <a:xfrm>
            <a:off x="1013187" y="1091992"/>
            <a:ext cx="8655262" cy="461436"/>
          </a:xfrm>
        </p:spPr>
        <p:txBody>
          <a:bodyPr/>
          <a:lstStyle/>
          <a:p>
            <a:pPr eaLnBrk="1" hangingPunct="1"/>
            <a:r>
              <a:rPr lang="it-IT" sz="2426" b="1" dirty="0">
                <a:solidFill>
                  <a:schemeClr val="accent6">
                    <a:lumMod val="50000"/>
                  </a:schemeClr>
                </a:solidFill>
                <a:latin typeface="Calibri" pitchFamily="34" charset="0"/>
              </a:rPr>
              <a:t>Intervento proattivo, positivo-sostitutivo</a:t>
            </a:r>
          </a:p>
        </p:txBody>
      </p:sp>
      <p:sp>
        <p:nvSpPr>
          <p:cNvPr id="5" name="Rectangle 2"/>
          <p:cNvSpPr txBox="1">
            <a:spLocks noChangeArrowheads="1"/>
          </p:cNvSpPr>
          <p:nvPr/>
        </p:nvSpPr>
        <p:spPr bwMode="auto">
          <a:xfrm>
            <a:off x="659199" y="1651966"/>
            <a:ext cx="7612499" cy="150571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654" i="1" kern="0" dirty="0">
                <a:solidFill>
                  <a:schemeClr val="accent6">
                    <a:lumMod val="50000"/>
                  </a:schemeClr>
                </a:solidFill>
                <a:latin typeface="Calibri" pitchFamily="34" charset="0"/>
              </a:rPr>
              <a:t> Proattivo: </a:t>
            </a:r>
            <a:r>
              <a:rPr lang="it-IT" sz="1654" b="0" kern="0" dirty="0">
                <a:solidFill>
                  <a:schemeClr val="accent6">
                    <a:lumMod val="50000"/>
                  </a:schemeClr>
                </a:solidFill>
                <a:latin typeface="Calibri" pitchFamily="34" charset="0"/>
              </a:rPr>
              <a:t>prevenzione dei comportamenti negativi e crea attivamente condizioni elicitanti strategie alternative positive</a:t>
            </a:r>
          </a:p>
          <a:p>
            <a:pPr marL="315125" indent="-315125" algn="just" eaLnBrk="1" hangingPunct="1">
              <a:buFont typeface="Wingdings" panose="05000000000000000000" pitchFamily="2" charset="2"/>
              <a:buChar char="ü"/>
            </a:pPr>
            <a:r>
              <a:rPr lang="it-IT" sz="1654" kern="0" dirty="0">
                <a:solidFill>
                  <a:schemeClr val="accent6">
                    <a:lumMod val="50000"/>
                  </a:schemeClr>
                </a:solidFill>
                <a:latin typeface="Calibri" pitchFamily="34" charset="0"/>
              </a:rPr>
              <a:t> </a:t>
            </a:r>
            <a:r>
              <a:rPr lang="it-IT" sz="1654" i="1" kern="0" dirty="0">
                <a:solidFill>
                  <a:schemeClr val="accent6">
                    <a:lumMod val="50000"/>
                  </a:schemeClr>
                </a:solidFill>
                <a:latin typeface="Calibri" pitchFamily="34" charset="0"/>
              </a:rPr>
              <a:t>Positivo</a:t>
            </a:r>
            <a:r>
              <a:rPr lang="it-IT" sz="1654" kern="0" dirty="0">
                <a:solidFill>
                  <a:schemeClr val="accent6">
                    <a:lumMod val="50000"/>
                  </a:schemeClr>
                </a:solidFill>
                <a:latin typeface="Calibri" pitchFamily="34" charset="0"/>
              </a:rPr>
              <a:t>: </a:t>
            </a:r>
            <a:r>
              <a:rPr lang="it-IT" sz="1654" b="0" kern="0" dirty="0">
                <a:solidFill>
                  <a:schemeClr val="accent6">
                    <a:lumMod val="50000"/>
                  </a:schemeClr>
                </a:solidFill>
                <a:latin typeface="Calibri" pitchFamily="34" charset="0"/>
              </a:rPr>
              <a:t>orientato allo sviluppo di comportamenti positivi alternativi/antagonisti al CP</a:t>
            </a:r>
          </a:p>
          <a:p>
            <a:pPr algn="just" eaLnBrk="1" hangingPunct="1"/>
            <a:endParaRPr lang="it-IT" sz="1654" b="0" kern="0" dirty="0">
              <a:solidFill>
                <a:schemeClr val="accent6">
                  <a:lumMod val="50000"/>
                </a:schemeClr>
              </a:solidFill>
              <a:latin typeface="Calibri" pitchFamily="34" charset="0"/>
            </a:endParaRPr>
          </a:p>
          <a:p>
            <a:pPr algn="just" eaLnBrk="1" hangingPunct="1"/>
            <a:endParaRPr lang="it-IT" sz="882" b="0" kern="0" dirty="0">
              <a:solidFill>
                <a:schemeClr val="accent6">
                  <a:lumMod val="50000"/>
                </a:schemeClr>
              </a:solidFill>
              <a:latin typeface="Calibri" pitchFamily="34" charset="0"/>
            </a:endParaRPr>
          </a:p>
        </p:txBody>
      </p:sp>
      <p:sp>
        <p:nvSpPr>
          <p:cNvPr id="4" name="Rectangle 2"/>
          <p:cNvSpPr txBox="1">
            <a:spLocks noChangeArrowheads="1"/>
          </p:cNvSpPr>
          <p:nvPr/>
        </p:nvSpPr>
        <p:spPr bwMode="auto">
          <a:xfrm>
            <a:off x="977134" y="3310911"/>
            <a:ext cx="8655262" cy="470493"/>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en-GB" sz="2426" dirty="0" err="1">
                <a:solidFill>
                  <a:schemeClr val="accent6">
                    <a:lumMod val="50000"/>
                  </a:schemeClr>
                </a:solidFill>
                <a:latin typeface="Calibri" pitchFamily="34" charset="0"/>
              </a:rPr>
              <a:t>Scelta</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delle</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modalità</a:t>
            </a:r>
            <a:r>
              <a:rPr lang="en-GB" sz="2426" dirty="0">
                <a:solidFill>
                  <a:schemeClr val="accent6">
                    <a:lumMod val="50000"/>
                  </a:schemeClr>
                </a:solidFill>
                <a:latin typeface="Calibri" pitchFamily="34" charset="0"/>
              </a:rPr>
              <a:t> e del </a:t>
            </a:r>
            <a:r>
              <a:rPr lang="en-GB" sz="2426" dirty="0" err="1">
                <a:solidFill>
                  <a:schemeClr val="accent6">
                    <a:lumMod val="50000"/>
                  </a:schemeClr>
                </a:solidFill>
                <a:latin typeface="Calibri" pitchFamily="34" charset="0"/>
              </a:rPr>
              <a:t>linguaggio</a:t>
            </a:r>
            <a:r>
              <a:rPr lang="en-GB" sz="2426" dirty="0">
                <a:solidFill>
                  <a:schemeClr val="accent6">
                    <a:lumMod val="50000"/>
                  </a:schemeClr>
                </a:solidFill>
                <a:latin typeface="Calibri" pitchFamily="34" charset="0"/>
              </a:rPr>
              <a:t> </a:t>
            </a:r>
            <a:r>
              <a:rPr lang="en-GB" sz="2426" dirty="0" err="1">
                <a:solidFill>
                  <a:schemeClr val="accent6">
                    <a:lumMod val="50000"/>
                  </a:schemeClr>
                </a:solidFill>
                <a:latin typeface="Calibri" pitchFamily="34" charset="0"/>
              </a:rPr>
              <a:t>sostitutivi</a:t>
            </a:r>
            <a:endParaRPr lang="it-IT" sz="2426" dirty="0">
              <a:solidFill>
                <a:schemeClr val="accent6">
                  <a:lumMod val="50000"/>
                </a:schemeClr>
              </a:solidFill>
              <a:latin typeface="Calibri" pitchFamily="34" charset="0"/>
            </a:endParaRPr>
          </a:p>
        </p:txBody>
      </p:sp>
      <p:sp>
        <p:nvSpPr>
          <p:cNvPr id="6" name="Rectangle 2"/>
          <p:cNvSpPr txBox="1">
            <a:spLocks noChangeArrowheads="1"/>
          </p:cNvSpPr>
          <p:nvPr/>
        </p:nvSpPr>
        <p:spPr bwMode="auto">
          <a:xfrm>
            <a:off x="659198" y="4027574"/>
            <a:ext cx="9529059" cy="1183124"/>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Vocale</a:t>
            </a:r>
            <a:r>
              <a:rPr lang="it-IT" sz="1764" b="0" kern="0" dirty="0">
                <a:solidFill>
                  <a:schemeClr val="accent6">
                    <a:lumMod val="50000"/>
                  </a:schemeClr>
                </a:solidFill>
                <a:latin typeface="Calibri" pitchFamily="34" charset="0"/>
              </a:rPr>
              <a:t>: uso di parole (se in possesso di adeguate competenze linguistiche) per richiedere l’oggetto/attenzione desiderata</a:t>
            </a: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Gestuale: </a:t>
            </a:r>
            <a:r>
              <a:rPr lang="it-IT" sz="1764" b="0" kern="0" dirty="0">
                <a:solidFill>
                  <a:schemeClr val="accent6">
                    <a:lumMod val="50000"/>
                  </a:schemeClr>
                </a:solidFill>
                <a:latin typeface="Calibri" pitchFamily="34" charset="0"/>
              </a:rPr>
              <a:t>segni specifici o convenzionali </a:t>
            </a:r>
          </a:p>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Grafica: </a:t>
            </a:r>
            <a:r>
              <a:rPr lang="it-IT" sz="1764" b="0" kern="0" dirty="0">
                <a:solidFill>
                  <a:schemeClr val="accent6">
                    <a:lumMod val="50000"/>
                  </a:schemeClr>
                </a:solidFill>
                <a:latin typeface="Calibri" pitchFamily="34" charset="0"/>
              </a:rPr>
              <a:t>utilizzo di immagini che veicolano il significato che il soggetto vuole comunicare</a:t>
            </a:r>
          </a:p>
        </p:txBody>
      </p:sp>
    </p:spTree>
    <p:extLst>
      <p:ext uri="{BB962C8B-B14F-4D97-AF65-F5344CB8AC3E}">
        <p14:creationId xmlns:p14="http://schemas.microsoft.com/office/powerpoint/2010/main" val="22539749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25550" y="541103"/>
            <a:ext cx="8597900" cy="654520"/>
          </a:xfrm>
        </p:spPr>
        <p:txBody>
          <a:bodyPr/>
          <a:lstStyle/>
          <a:p>
            <a:r>
              <a:rPr lang="it-IT" altLang="it-IT" b="1" dirty="0" smtClean="0">
                <a:ea typeface="ＭＳ Ｐゴシック" panose="020B0600070205080204" pitchFamily="34" charset="-128"/>
              </a:rPr>
              <a:t>Ritardo dello sviluppo</a:t>
            </a:r>
          </a:p>
        </p:txBody>
      </p:sp>
      <p:pic>
        <p:nvPicPr>
          <p:cNvPr id="13315" name="Picture 4"/>
          <p:cNvPicPr>
            <a:picLocks noGrp="1" noChangeAspect="1" noChangeArrowheads="1"/>
          </p:cNvPicPr>
          <p:nvPr>
            <p:ph type="body" idx="1"/>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44899"/>
          <a:stretch/>
        </p:blipFill>
        <p:spPr>
          <a:xfrm>
            <a:off x="7304743" y="357809"/>
            <a:ext cx="1879600" cy="43911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5"/>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13333"/>
          <a:stretch/>
        </p:blipFill>
        <p:spPr bwMode="auto">
          <a:xfrm>
            <a:off x="7182748" y="711201"/>
            <a:ext cx="3149323"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Segnaposto contenuto 2"/>
          <p:cNvSpPr>
            <a:spLocks/>
          </p:cNvSpPr>
          <p:nvPr/>
        </p:nvSpPr>
        <p:spPr bwMode="auto">
          <a:xfrm>
            <a:off x="747713" y="2068513"/>
            <a:ext cx="9584358" cy="39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287" tIns="52144" rIns="104287" bIns="52144">
            <a:spAutoFit/>
          </a:bodyPr>
          <a:lstStyle>
            <a:lvl1pPr marL="373063" indent="-373063" defTabSz="995363">
              <a:spcBef>
                <a:spcPct val="20000"/>
              </a:spcBef>
              <a:buChar char="•"/>
              <a:defRPr sz="3500">
                <a:solidFill>
                  <a:srgbClr val="5C5C5C"/>
                </a:solidFill>
                <a:latin typeface="RotisSemiSerif"/>
                <a:ea typeface="ＭＳ Ｐゴシック" panose="020B0600070205080204" pitchFamily="34" charset="-128"/>
              </a:defRPr>
            </a:lvl1pPr>
            <a:lvl2pPr marL="742950" indent="-285750" defTabSz="995363">
              <a:spcBef>
                <a:spcPct val="20000"/>
              </a:spcBef>
              <a:buChar char="–"/>
              <a:defRPr sz="3000">
                <a:solidFill>
                  <a:srgbClr val="5C5C5C"/>
                </a:solidFill>
                <a:latin typeface="RotisSemiSerif"/>
                <a:ea typeface="ＭＳ Ｐゴシック" panose="020B0600070205080204" pitchFamily="34" charset="-128"/>
              </a:defRPr>
            </a:lvl2pPr>
            <a:lvl3pPr marL="1143000" indent="-228600" defTabSz="995363">
              <a:spcBef>
                <a:spcPct val="20000"/>
              </a:spcBef>
              <a:buChar char="•"/>
              <a:defRPr sz="2600">
                <a:solidFill>
                  <a:srgbClr val="5C5C5C"/>
                </a:solidFill>
                <a:latin typeface="RotisSemiSerif"/>
                <a:ea typeface="ＭＳ Ｐゴシック" panose="020B0600070205080204" pitchFamily="34" charset="-128"/>
              </a:defRPr>
            </a:lvl3pPr>
            <a:lvl4pPr marL="1600200" indent="-228600" defTabSz="995363">
              <a:spcBef>
                <a:spcPct val="20000"/>
              </a:spcBef>
              <a:buChar char="–"/>
              <a:defRPr sz="2200">
                <a:solidFill>
                  <a:srgbClr val="5C5C5C"/>
                </a:solidFill>
                <a:latin typeface="RotisSemiSerif"/>
                <a:ea typeface="ＭＳ Ｐゴシック" panose="020B0600070205080204" pitchFamily="34" charset="-128"/>
              </a:defRPr>
            </a:lvl4pPr>
            <a:lvl5pPr marL="2057400" indent="-228600" defTabSz="995363">
              <a:spcBef>
                <a:spcPct val="20000"/>
              </a:spcBef>
              <a:buChar char="»"/>
              <a:defRPr sz="2200">
                <a:solidFill>
                  <a:srgbClr val="5C5C5C"/>
                </a:solidFill>
                <a:latin typeface="RotisSemiSerif"/>
                <a:ea typeface="ＭＳ Ｐゴシック" panose="020B0600070205080204" pitchFamily="34" charset="-128"/>
              </a:defRPr>
            </a:lvl5pPr>
            <a:lvl6pPr marL="2514600" indent="-228600" defTabSz="995363" eaLnBrk="0" fontAlgn="base" hangingPunct="0">
              <a:spcBef>
                <a:spcPct val="20000"/>
              </a:spcBef>
              <a:spcAft>
                <a:spcPct val="0"/>
              </a:spcAft>
              <a:buChar char="»"/>
              <a:defRPr sz="2200">
                <a:solidFill>
                  <a:srgbClr val="5C5C5C"/>
                </a:solidFill>
                <a:latin typeface="RotisSemiSerif"/>
                <a:ea typeface="ＭＳ Ｐゴシック" panose="020B0600070205080204" pitchFamily="34" charset="-128"/>
              </a:defRPr>
            </a:lvl6pPr>
            <a:lvl7pPr marL="2971800" indent="-228600" defTabSz="995363" eaLnBrk="0" fontAlgn="base" hangingPunct="0">
              <a:spcBef>
                <a:spcPct val="20000"/>
              </a:spcBef>
              <a:spcAft>
                <a:spcPct val="0"/>
              </a:spcAft>
              <a:buChar char="»"/>
              <a:defRPr sz="2200">
                <a:solidFill>
                  <a:srgbClr val="5C5C5C"/>
                </a:solidFill>
                <a:latin typeface="RotisSemiSerif"/>
                <a:ea typeface="ＭＳ Ｐゴシック" panose="020B0600070205080204" pitchFamily="34" charset="-128"/>
              </a:defRPr>
            </a:lvl7pPr>
            <a:lvl8pPr marL="3429000" indent="-228600" defTabSz="995363" eaLnBrk="0" fontAlgn="base" hangingPunct="0">
              <a:spcBef>
                <a:spcPct val="20000"/>
              </a:spcBef>
              <a:spcAft>
                <a:spcPct val="0"/>
              </a:spcAft>
              <a:buChar char="»"/>
              <a:defRPr sz="2200">
                <a:solidFill>
                  <a:srgbClr val="5C5C5C"/>
                </a:solidFill>
                <a:latin typeface="RotisSemiSerif"/>
                <a:ea typeface="ＭＳ Ｐゴシック" panose="020B0600070205080204" pitchFamily="34" charset="-128"/>
              </a:defRPr>
            </a:lvl8pPr>
            <a:lvl9pPr marL="3886200" indent="-228600" defTabSz="995363" eaLnBrk="0" fontAlgn="base" hangingPunct="0">
              <a:spcBef>
                <a:spcPct val="20000"/>
              </a:spcBef>
              <a:spcAft>
                <a:spcPct val="0"/>
              </a:spcAft>
              <a:buChar char="»"/>
              <a:defRPr sz="2200">
                <a:solidFill>
                  <a:srgbClr val="5C5C5C"/>
                </a:solidFill>
                <a:latin typeface="RotisSemiSerif"/>
                <a:ea typeface="ＭＳ Ｐゴシック" panose="020B0600070205080204" pitchFamily="34" charset="-128"/>
              </a:defRPr>
            </a:lvl9pPr>
          </a:lstStyle>
          <a:p>
            <a:pPr algn="just" eaLnBrk="1" hangingPunct="1"/>
            <a:r>
              <a:rPr lang="it-IT" altLang="it-IT" sz="2000" u="sng" dirty="0">
                <a:solidFill>
                  <a:schemeClr val="tx1"/>
                </a:solidFill>
                <a:cs typeface="Times New Roman" panose="02020603050405020304" pitchFamily="18" charset="0"/>
              </a:rPr>
              <a:t>Ritardo globale dello sviluppo</a:t>
            </a:r>
            <a:r>
              <a:rPr lang="it-IT" altLang="it-IT" sz="2000" b="0" dirty="0">
                <a:solidFill>
                  <a:schemeClr val="tx1"/>
                </a:solidFill>
                <a:cs typeface="Times New Roman" panose="02020603050405020304" pitchFamily="18" charset="0"/>
              </a:rPr>
              <a:t> 315.8 (F88): un bambino non raggiunge le normali tappe di sviluppo nell’ambito di varie aree del funzionamento </a:t>
            </a:r>
            <a:r>
              <a:rPr lang="it-IT" altLang="it-IT" sz="2000" b="0" dirty="0" smtClean="0">
                <a:solidFill>
                  <a:schemeClr val="tx1"/>
                </a:solidFill>
                <a:cs typeface="Times New Roman" panose="02020603050405020304" pitchFamily="18" charset="0"/>
              </a:rPr>
              <a:t>intellettivo</a:t>
            </a:r>
          </a:p>
          <a:p>
            <a:pPr algn="just" eaLnBrk="1" hangingPunct="1"/>
            <a:endParaRPr lang="it-IT" altLang="it-IT" sz="2000" b="0" dirty="0">
              <a:solidFill>
                <a:schemeClr val="tx1"/>
              </a:solidFill>
              <a:cs typeface="Times New Roman" panose="02020603050405020304" pitchFamily="18" charset="0"/>
            </a:endParaRPr>
          </a:p>
          <a:p>
            <a:pPr algn="just"/>
            <a:r>
              <a:rPr lang="it-IT" altLang="it-IT" sz="2000" b="0" dirty="0">
                <a:solidFill>
                  <a:schemeClr val="tx1"/>
                </a:solidFill>
                <a:cs typeface="Arial" panose="020B0604020202020204" pitchFamily="34" charset="0"/>
              </a:rPr>
              <a:t>La diagnosi è riservata ad </a:t>
            </a:r>
            <a:r>
              <a:rPr lang="it-IT" altLang="it-IT" sz="2000" dirty="0">
                <a:solidFill>
                  <a:schemeClr val="tx1"/>
                </a:solidFill>
                <a:cs typeface="Arial" panose="020B0604020202020204" pitchFamily="34" charset="0"/>
              </a:rPr>
              <a:t>individui </a:t>
            </a:r>
            <a:r>
              <a:rPr lang="it-IT" altLang="it-IT" sz="2000" i="1" dirty="0">
                <a:solidFill>
                  <a:schemeClr val="tx1"/>
                </a:solidFill>
                <a:cs typeface="Arial" panose="020B0604020202020204" pitchFamily="34" charset="0"/>
              </a:rPr>
              <a:t>al di sotto </a:t>
            </a:r>
            <a:r>
              <a:rPr lang="it-IT" altLang="it-IT" sz="2000" dirty="0">
                <a:solidFill>
                  <a:schemeClr val="tx1"/>
                </a:solidFill>
                <a:cs typeface="Arial" panose="020B0604020202020204" pitchFamily="34" charset="0"/>
              </a:rPr>
              <a:t>dei 5 anni </a:t>
            </a:r>
            <a:r>
              <a:rPr lang="it-IT" altLang="it-IT" sz="2000" b="0" dirty="0">
                <a:solidFill>
                  <a:schemeClr val="tx1"/>
                </a:solidFill>
                <a:cs typeface="Arial" panose="020B0604020202020204" pitchFamily="34" charset="0"/>
              </a:rPr>
              <a:t>quando il livello di gravità clinica non può essere valutato in maniera precisa durante </a:t>
            </a:r>
            <a:r>
              <a:rPr lang="it-IT" altLang="it-IT" sz="2000" b="0" dirty="0" smtClean="0">
                <a:solidFill>
                  <a:schemeClr val="tx1"/>
                </a:solidFill>
                <a:cs typeface="Arial" panose="020B0604020202020204" pitchFamily="34" charset="0"/>
              </a:rPr>
              <a:t>l’infanzia</a:t>
            </a:r>
          </a:p>
          <a:p>
            <a:pPr algn="just"/>
            <a:endParaRPr lang="it-IT" altLang="it-IT" sz="2000" b="0" dirty="0">
              <a:solidFill>
                <a:schemeClr val="tx1"/>
              </a:solidFill>
              <a:cs typeface="Arial" panose="020B0604020202020204" pitchFamily="34" charset="0"/>
            </a:endParaRPr>
          </a:p>
          <a:p>
            <a:pPr algn="just"/>
            <a:r>
              <a:rPr lang="it-IT" altLang="it-IT" sz="2000" b="0" dirty="0">
                <a:solidFill>
                  <a:schemeClr val="tx1"/>
                </a:solidFill>
                <a:cs typeface="Arial" panose="020B0604020202020204" pitchFamily="34" charset="0"/>
              </a:rPr>
              <a:t>Questa categoria si applica a individui per cui  non è possibile fare una valutazione sistematica del funzionamento intellettivo, inclusi bambini troppo piccoli per essere valutati con test </a:t>
            </a:r>
            <a:r>
              <a:rPr lang="it-IT" altLang="it-IT" sz="2000" b="0" dirty="0" smtClean="0">
                <a:solidFill>
                  <a:schemeClr val="tx1"/>
                </a:solidFill>
                <a:cs typeface="Arial" panose="020B0604020202020204" pitchFamily="34" charset="0"/>
              </a:rPr>
              <a:t>standardizzati</a:t>
            </a:r>
          </a:p>
          <a:p>
            <a:pPr algn="just"/>
            <a:endParaRPr lang="it-IT" altLang="it-IT" sz="2000" b="0" dirty="0">
              <a:solidFill>
                <a:schemeClr val="tx1"/>
              </a:solidFill>
              <a:cs typeface="Arial" panose="020B0604020202020204" pitchFamily="34" charset="0"/>
            </a:endParaRPr>
          </a:p>
          <a:p>
            <a:pPr algn="just"/>
            <a:r>
              <a:rPr lang="it-IT" altLang="it-IT" sz="2000" b="0" dirty="0">
                <a:solidFill>
                  <a:schemeClr val="tx1"/>
                </a:solidFill>
                <a:cs typeface="Arial" panose="020B0604020202020204" pitchFamily="34" charset="0"/>
              </a:rPr>
              <a:t>Questa categoria richiede </a:t>
            </a:r>
            <a:r>
              <a:rPr lang="it-IT" altLang="it-IT" sz="2000" b="0" dirty="0" err="1">
                <a:solidFill>
                  <a:schemeClr val="tx1"/>
                </a:solidFill>
                <a:cs typeface="Arial" panose="020B0604020202020204" pitchFamily="34" charset="0"/>
              </a:rPr>
              <a:t>reassesment</a:t>
            </a:r>
            <a:r>
              <a:rPr lang="it-IT" altLang="it-IT" sz="2000" b="0" dirty="0">
                <a:solidFill>
                  <a:schemeClr val="tx1"/>
                </a:solidFill>
                <a:cs typeface="Arial" panose="020B0604020202020204" pitchFamily="34" charset="0"/>
              </a:rPr>
              <a:t> dopo un periodo di tempo</a:t>
            </a:r>
            <a:r>
              <a:rPr lang="it-IT" altLang="it-IT" sz="2400" b="0" dirty="0">
                <a:solidFill>
                  <a:schemeClr val="tx1"/>
                </a:solidFill>
                <a:latin typeface="Times New Roman" panose="02020603050405020304" pitchFamily="18" charset="0"/>
                <a:cs typeface="Arial" panose="020B0604020202020204" pitchFamily="34" charset="0"/>
              </a:rPr>
              <a:t>.</a:t>
            </a:r>
          </a:p>
        </p:txBody>
      </p:sp>
      <p:cxnSp>
        <p:nvCxnSpPr>
          <p:cNvPr id="6" name="Connettore 1 5"/>
          <p:cNvCxnSpPr/>
          <p:nvPr/>
        </p:nvCxnSpPr>
        <p:spPr bwMode="auto">
          <a:xfrm flipV="1">
            <a:off x="1007372" y="1195623"/>
            <a:ext cx="5181393" cy="6913"/>
          </a:xfrm>
          <a:prstGeom prst="line">
            <a:avLst/>
          </a:prstGeom>
          <a:ln w="12700">
            <a:solidFill>
              <a:srgbClr val="99CC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38607" y="3384531"/>
            <a:ext cx="9529059" cy="2540932"/>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it-IT" sz="1985" i="1" dirty="0">
                <a:solidFill>
                  <a:schemeClr val="accent6">
                    <a:lumMod val="50000"/>
                  </a:schemeClr>
                </a:solidFill>
              </a:rPr>
              <a:t>Background </a:t>
            </a:r>
            <a:r>
              <a:rPr lang="it-IT" sz="1985" b="0" dirty="0">
                <a:solidFill>
                  <a:schemeClr val="accent6">
                    <a:lumMod val="50000"/>
                  </a:schemeClr>
                </a:solidFill>
              </a:rPr>
              <a:t>In letteratura sono presenti studi che attestano l’efficacia nella riduzione dei problemi comportamentali severi negli individui con specifiche sindromi genetiche: </a:t>
            </a:r>
            <a:r>
              <a:rPr lang="it-IT" sz="1985" b="0" dirty="0" err="1">
                <a:solidFill>
                  <a:schemeClr val="accent6">
                    <a:lumMod val="50000"/>
                  </a:schemeClr>
                </a:solidFill>
              </a:rPr>
              <a:t>Prader-Willi</a:t>
            </a:r>
            <a:r>
              <a:rPr lang="it-IT" sz="1985" b="0" dirty="0">
                <a:solidFill>
                  <a:schemeClr val="accent6">
                    <a:lumMod val="50000"/>
                  </a:schemeClr>
                </a:solidFill>
              </a:rPr>
              <a:t> (</a:t>
            </a:r>
            <a:r>
              <a:rPr lang="it-IT" sz="1985" b="0" dirty="0" err="1">
                <a:solidFill>
                  <a:schemeClr val="accent6">
                    <a:lumMod val="50000"/>
                  </a:schemeClr>
                </a:solidFill>
              </a:rPr>
              <a:t>Stokes</a:t>
            </a:r>
            <a:r>
              <a:rPr lang="it-IT" sz="1985" b="0" dirty="0">
                <a:solidFill>
                  <a:schemeClr val="accent6">
                    <a:lumMod val="50000"/>
                  </a:schemeClr>
                </a:solidFill>
              </a:rPr>
              <a:t> e </a:t>
            </a:r>
            <a:r>
              <a:rPr lang="it-IT" sz="1985" b="0" dirty="0" err="1">
                <a:solidFill>
                  <a:schemeClr val="accent6">
                    <a:lumMod val="50000"/>
                  </a:schemeClr>
                </a:solidFill>
              </a:rPr>
              <a:t>Luiselli</a:t>
            </a:r>
            <a:r>
              <a:rPr lang="it-IT" sz="1985" b="0" dirty="0">
                <a:solidFill>
                  <a:schemeClr val="accent6">
                    <a:lumMod val="50000"/>
                  </a:schemeClr>
                </a:solidFill>
              </a:rPr>
              <a:t>, 2009), </a:t>
            </a:r>
            <a:r>
              <a:rPr lang="it-IT" sz="1985" b="0" dirty="0" err="1">
                <a:solidFill>
                  <a:schemeClr val="accent6">
                    <a:lumMod val="50000"/>
                  </a:schemeClr>
                </a:solidFill>
              </a:rPr>
              <a:t>Angelman</a:t>
            </a:r>
            <a:r>
              <a:rPr lang="it-IT" sz="1985" b="0" dirty="0">
                <a:solidFill>
                  <a:schemeClr val="accent6">
                    <a:lumMod val="50000"/>
                  </a:schemeClr>
                </a:solidFill>
              </a:rPr>
              <a:t> (</a:t>
            </a:r>
            <a:r>
              <a:rPr lang="it-IT" sz="1985" b="0" dirty="0" err="1">
                <a:solidFill>
                  <a:schemeClr val="accent6">
                    <a:lumMod val="50000"/>
                  </a:schemeClr>
                </a:solidFill>
              </a:rPr>
              <a:t>Khang</a:t>
            </a:r>
            <a:r>
              <a:rPr lang="it-IT" sz="1985" b="0" dirty="0">
                <a:solidFill>
                  <a:schemeClr val="accent6">
                    <a:lumMod val="50000"/>
                  </a:schemeClr>
                </a:solidFill>
              </a:rPr>
              <a:t>, </a:t>
            </a:r>
            <a:r>
              <a:rPr lang="it-IT" sz="1985" b="0" dirty="0" err="1">
                <a:solidFill>
                  <a:schemeClr val="accent6">
                    <a:lumMod val="50000"/>
                  </a:schemeClr>
                </a:solidFill>
              </a:rPr>
              <a:t>Iwata</a:t>
            </a:r>
            <a:r>
              <a:rPr lang="it-IT" sz="1985" b="0" dirty="0">
                <a:solidFill>
                  <a:schemeClr val="accent6">
                    <a:lumMod val="50000"/>
                  </a:schemeClr>
                </a:solidFill>
              </a:rPr>
              <a:t> e Thompson, 2000), Cornelia de </a:t>
            </a:r>
            <a:r>
              <a:rPr lang="it-IT" sz="1985" b="0" dirty="0" err="1">
                <a:solidFill>
                  <a:schemeClr val="accent6">
                    <a:lumMod val="50000"/>
                  </a:schemeClr>
                </a:solidFill>
              </a:rPr>
              <a:t>Lange</a:t>
            </a:r>
            <a:r>
              <a:rPr lang="it-IT" sz="1985" b="0" dirty="0">
                <a:solidFill>
                  <a:schemeClr val="accent6">
                    <a:lumMod val="50000"/>
                  </a:schemeClr>
                </a:solidFill>
              </a:rPr>
              <a:t> (Bay et al., 1993) e </a:t>
            </a:r>
            <a:r>
              <a:rPr lang="it-IT" sz="1985" b="0" dirty="0" err="1">
                <a:solidFill>
                  <a:schemeClr val="accent6">
                    <a:lumMod val="50000"/>
                  </a:schemeClr>
                </a:solidFill>
              </a:rPr>
              <a:t>Rett</a:t>
            </a:r>
            <a:r>
              <a:rPr lang="it-IT" sz="1985" b="0" dirty="0">
                <a:solidFill>
                  <a:schemeClr val="accent6">
                    <a:lumMod val="50000"/>
                  </a:schemeClr>
                </a:solidFill>
              </a:rPr>
              <a:t> (Roane et al., 2001). Collettivamente tutti questi studi suggeriscono che l’intervento basato sull’analisi funzionale può essere applicato prima dell’intervento farmacologico, o associato alla terapia farmacologica, sia efficace nella riduzione dei comportamenti problema.  Fino al 2015 nessuno studio specifico sulla FXS</a:t>
            </a:r>
            <a:endParaRPr lang="it-IT" sz="1764" b="0" kern="0" dirty="0">
              <a:solidFill>
                <a:schemeClr val="accent6">
                  <a:lumMod val="50000"/>
                </a:schemeClr>
              </a:solidFill>
              <a:latin typeface="Calibri" pitchFamily="34" charset="0"/>
            </a:endParaRPr>
          </a:p>
        </p:txBody>
      </p:sp>
      <p:pic>
        <p:nvPicPr>
          <p:cNvPr id="3" name="Immagine 2"/>
          <p:cNvPicPr>
            <a:picLocks noChangeAspect="1"/>
          </p:cNvPicPr>
          <p:nvPr/>
        </p:nvPicPr>
        <p:blipFill>
          <a:blip r:embed="rId3" cstate="print"/>
          <a:srcRect b="7662"/>
          <a:stretch>
            <a:fillRect/>
          </a:stretch>
        </p:blipFill>
        <p:spPr>
          <a:xfrm>
            <a:off x="381828" y="36989"/>
            <a:ext cx="9965247" cy="2870940"/>
          </a:xfrm>
          <a:prstGeom prst="rect">
            <a:avLst/>
          </a:prstGeom>
        </p:spPr>
      </p:pic>
    </p:spTree>
    <p:extLst>
      <p:ext uri="{BB962C8B-B14F-4D97-AF65-F5344CB8AC3E}">
        <p14:creationId xmlns:p14="http://schemas.microsoft.com/office/powerpoint/2010/main" val="510685140"/>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59199" y="3418877"/>
            <a:ext cx="9767285" cy="2711107"/>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algn="just" eaLnBrk="1" hangingPunct="1"/>
            <a:r>
              <a:rPr lang="it-IT" sz="1544" i="1" kern="0" dirty="0">
                <a:solidFill>
                  <a:schemeClr val="accent6">
                    <a:lumMod val="50000"/>
                  </a:schemeClr>
                </a:solidFill>
                <a:latin typeface="Calibri" pitchFamily="34" charset="0"/>
              </a:rPr>
              <a:t>X-Fragile caratteristiche: </a:t>
            </a:r>
            <a:r>
              <a:rPr lang="it-IT" sz="1544" b="0" kern="0" dirty="0">
                <a:solidFill>
                  <a:schemeClr val="accent6">
                    <a:lumMod val="50000"/>
                  </a:schemeClr>
                </a:solidFill>
                <a:latin typeface="Calibri" pitchFamily="34" charset="0"/>
              </a:rPr>
              <a:t>deficit cognitivi, possibile presenza di ASD, ritardo di linguaggio ritardato, anomalie del linguaggio, deficit nella capacità di adattamento, e nelle anomalie sociali (</a:t>
            </a:r>
            <a:r>
              <a:rPr lang="it-IT" sz="1544" b="0" kern="0" dirty="0" err="1">
                <a:solidFill>
                  <a:schemeClr val="accent6">
                    <a:lumMod val="50000"/>
                  </a:schemeClr>
                </a:solidFill>
                <a:latin typeface="Calibri" pitchFamily="34" charset="0"/>
              </a:rPr>
              <a:t>Abbeduto</a:t>
            </a:r>
            <a:r>
              <a:rPr lang="it-IT" sz="1544" b="0" kern="0" dirty="0">
                <a:solidFill>
                  <a:schemeClr val="accent6">
                    <a:lumMod val="50000"/>
                  </a:schemeClr>
                </a:solidFill>
                <a:latin typeface="Calibri" pitchFamily="34" charset="0"/>
              </a:rPr>
              <a:t>, </a:t>
            </a:r>
            <a:r>
              <a:rPr lang="it-IT" sz="1544" b="0" kern="0" dirty="0" err="1">
                <a:solidFill>
                  <a:schemeClr val="accent6">
                    <a:lumMod val="50000"/>
                  </a:schemeClr>
                </a:solidFill>
                <a:latin typeface="Calibri" pitchFamily="34" charset="0"/>
              </a:rPr>
              <a:t>Brady</a:t>
            </a:r>
            <a:r>
              <a:rPr lang="it-IT" sz="1544" b="0" kern="0" dirty="0">
                <a:solidFill>
                  <a:schemeClr val="accent6">
                    <a:lumMod val="50000"/>
                  </a:schemeClr>
                </a:solidFill>
                <a:latin typeface="Calibri" pitchFamily="34" charset="0"/>
              </a:rPr>
              <a:t>, e </a:t>
            </a:r>
            <a:r>
              <a:rPr lang="it-IT" sz="1544" b="0" kern="0" dirty="0" err="1">
                <a:solidFill>
                  <a:schemeClr val="accent6">
                    <a:lumMod val="50000"/>
                  </a:schemeClr>
                </a:solidFill>
                <a:latin typeface="Calibri" pitchFamily="34" charset="0"/>
              </a:rPr>
              <a:t>Kover</a:t>
            </a:r>
            <a:r>
              <a:rPr lang="it-IT" sz="1544" b="0" kern="0" dirty="0">
                <a:solidFill>
                  <a:schemeClr val="accent6">
                    <a:lumMod val="50000"/>
                  </a:schemeClr>
                </a:solidFill>
                <a:latin typeface="Calibri" pitchFamily="34" charset="0"/>
              </a:rPr>
              <a:t>, 2007). </a:t>
            </a:r>
          </a:p>
          <a:p>
            <a:pPr algn="just" eaLnBrk="1" hangingPunct="1"/>
            <a:endParaRPr lang="it-IT" sz="1544" i="1" kern="0" dirty="0">
              <a:solidFill>
                <a:schemeClr val="accent6">
                  <a:lumMod val="50000"/>
                </a:schemeClr>
              </a:solidFill>
              <a:latin typeface="Calibri" pitchFamily="34" charset="0"/>
            </a:endParaRPr>
          </a:p>
          <a:p>
            <a:pPr algn="just" eaLnBrk="1" hangingPunct="1"/>
            <a:r>
              <a:rPr lang="it-IT" sz="1544" i="1" kern="0" dirty="0">
                <a:solidFill>
                  <a:schemeClr val="accent6">
                    <a:lumMod val="50000"/>
                  </a:schemeClr>
                </a:solidFill>
                <a:latin typeface="Calibri" pitchFamily="34" charset="0"/>
              </a:rPr>
              <a:t>Presenti inoltre problemi comportamentali</a:t>
            </a:r>
            <a:r>
              <a:rPr lang="it-IT" sz="1544" b="0" kern="0" dirty="0">
                <a:solidFill>
                  <a:schemeClr val="accent6">
                    <a:lumMod val="50000"/>
                  </a:schemeClr>
                </a:solidFill>
                <a:latin typeface="Calibri" pitchFamily="34" charset="0"/>
              </a:rPr>
              <a:t>: difficoltà di attenzione, iperattività/ impulsività, ipereccitazione, ansia sociale, comportamenti perseverativi/stereotipati/ripetitivo, scarso contatto oculare, comportamenti autolesionistici (SIB) e aggressività (Bailey et al. , 2008; </a:t>
            </a:r>
            <a:r>
              <a:rPr lang="it-IT" sz="1544" b="0" kern="0" dirty="0" err="1">
                <a:solidFill>
                  <a:schemeClr val="accent6">
                    <a:lumMod val="50000"/>
                  </a:schemeClr>
                </a:solidFill>
                <a:latin typeface="Calibri" pitchFamily="34" charset="0"/>
              </a:rPr>
              <a:t>Hagerman</a:t>
            </a:r>
            <a:r>
              <a:rPr lang="it-IT" sz="1544" b="0" kern="0" dirty="0">
                <a:solidFill>
                  <a:schemeClr val="accent6">
                    <a:lumMod val="50000"/>
                  </a:schemeClr>
                </a:solidFill>
                <a:latin typeface="Calibri" pitchFamily="34" charset="0"/>
              </a:rPr>
              <a:t>, 2002;. </a:t>
            </a:r>
            <a:r>
              <a:rPr lang="it-IT" sz="1544" b="0" kern="0" dirty="0" err="1">
                <a:solidFill>
                  <a:schemeClr val="accent6">
                    <a:lumMod val="50000"/>
                  </a:schemeClr>
                </a:solidFill>
                <a:latin typeface="Calibri" pitchFamily="34" charset="0"/>
              </a:rPr>
              <a:t>Hatton</a:t>
            </a:r>
            <a:r>
              <a:rPr lang="it-IT" sz="1544" b="0" kern="0" dirty="0">
                <a:solidFill>
                  <a:schemeClr val="accent6">
                    <a:lumMod val="50000"/>
                  </a:schemeClr>
                </a:solidFill>
                <a:latin typeface="Calibri" pitchFamily="34" charset="0"/>
              </a:rPr>
              <a:t> et al, 2002; </a:t>
            </a:r>
            <a:r>
              <a:rPr lang="it-IT" sz="1544" b="0" kern="0" dirty="0" err="1">
                <a:solidFill>
                  <a:schemeClr val="accent6">
                    <a:lumMod val="50000"/>
                  </a:schemeClr>
                </a:solidFill>
                <a:latin typeface="Calibri" pitchFamily="34" charset="0"/>
              </a:rPr>
              <a:t>Tranfaglia</a:t>
            </a:r>
            <a:r>
              <a:rPr lang="it-IT" sz="1544" b="0" kern="0" dirty="0">
                <a:solidFill>
                  <a:schemeClr val="accent6">
                    <a:lumMod val="50000"/>
                  </a:schemeClr>
                </a:solidFill>
                <a:latin typeface="Calibri" pitchFamily="34" charset="0"/>
              </a:rPr>
              <a:t>, 2011). </a:t>
            </a:r>
          </a:p>
          <a:p>
            <a:pPr algn="just" eaLnBrk="1" hangingPunct="1"/>
            <a:endParaRPr lang="it-IT" sz="1544" b="0" kern="0" dirty="0">
              <a:solidFill>
                <a:schemeClr val="accent6">
                  <a:lumMod val="50000"/>
                </a:schemeClr>
              </a:solidFill>
              <a:latin typeface="Calibri" pitchFamily="34" charset="0"/>
            </a:endParaRPr>
          </a:p>
          <a:p>
            <a:pPr algn="just" eaLnBrk="1" hangingPunct="1"/>
            <a:r>
              <a:rPr lang="it-IT" sz="1544" i="1" kern="0" dirty="0">
                <a:solidFill>
                  <a:schemeClr val="accent6">
                    <a:lumMod val="50000"/>
                  </a:schemeClr>
                </a:solidFill>
                <a:latin typeface="Calibri" pitchFamily="34" charset="0"/>
              </a:rPr>
              <a:t>X-Fragile CP (autolesionismo): </a:t>
            </a:r>
            <a:r>
              <a:rPr lang="it-IT" sz="1544" b="0" kern="0" dirty="0">
                <a:solidFill>
                  <a:schemeClr val="accent6">
                    <a:lumMod val="50000"/>
                  </a:schemeClr>
                </a:solidFill>
                <a:latin typeface="Calibri" pitchFamily="34" charset="0"/>
              </a:rPr>
              <a:t>si mordono il dito della mano, si infliggono colpi sulla testa,  si tirano pelle e capelli, si colpiscono e si graffiano. La percentuale varia dal 38%-75% e tende ad aumentare nei soggetti con ADS in </a:t>
            </a:r>
            <a:r>
              <a:rPr lang="it-IT" sz="1544" b="0" kern="0" dirty="0" err="1">
                <a:solidFill>
                  <a:schemeClr val="accent6">
                    <a:lumMod val="50000"/>
                  </a:schemeClr>
                </a:solidFill>
                <a:latin typeface="Calibri" pitchFamily="34" charset="0"/>
              </a:rPr>
              <a:t>comorbilità</a:t>
            </a:r>
            <a:r>
              <a:rPr lang="it-IT" sz="1544" b="0" kern="0" dirty="0">
                <a:solidFill>
                  <a:schemeClr val="accent6">
                    <a:lumMod val="50000"/>
                  </a:schemeClr>
                </a:solidFill>
                <a:latin typeface="Calibri" pitchFamily="34" charset="0"/>
              </a:rPr>
              <a:t> (</a:t>
            </a:r>
            <a:r>
              <a:rPr lang="it-IT" sz="1544" b="0" kern="0" dirty="0" err="1">
                <a:solidFill>
                  <a:schemeClr val="accent6">
                    <a:lumMod val="50000"/>
                  </a:schemeClr>
                </a:solidFill>
                <a:latin typeface="Calibri" pitchFamily="34" charset="0"/>
              </a:rPr>
              <a:t>Hernandez</a:t>
            </a:r>
            <a:r>
              <a:rPr lang="it-IT" sz="1544" b="0" kern="0" dirty="0">
                <a:solidFill>
                  <a:schemeClr val="accent6">
                    <a:lumMod val="50000"/>
                  </a:schemeClr>
                </a:solidFill>
                <a:latin typeface="Calibri" pitchFamily="34" charset="0"/>
              </a:rPr>
              <a:t> et al., 2009; Kaufmann et al., 2004; </a:t>
            </a:r>
            <a:r>
              <a:rPr lang="it-IT" sz="1544" b="0" kern="0" dirty="0" err="1">
                <a:solidFill>
                  <a:schemeClr val="accent6">
                    <a:lumMod val="50000"/>
                  </a:schemeClr>
                </a:solidFill>
                <a:latin typeface="Calibri" pitchFamily="34" charset="0"/>
              </a:rPr>
              <a:t>Symons</a:t>
            </a:r>
            <a:r>
              <a:rPr lang="it-IT" sz="1544" b="0" kern="0" dirty="0">
                <a:solidFill>
                  <a:schemeClr val="accent6">
                    <a:lumMod val="50000"/>
                  </a:schemeClr>
                </a:solidFill>
                <a:latin typeface="Calibri" pitchFamily="34" charset="0"/>
              </a:rPr>
              <a:t> et al., 2010; Wolff et al., 2012).</a:t>
            </a:r>
          </a:p>
          <a:p>
            <a:pPr algn="just" eaLnBrk="1" hangingPunct="1"/>
            <a:endParaRPr lang="it-IT" sz="1544" b="0" kern="0" dirty="0">
              <a:solidFill>
                <a:schemeClr val="accent6">
                  <a:lumMod val="50000"/>
                </a:schemeClr>
              </a:solidFill>
              <a:latin typeface="Calibri" pitchFamily="34" charset="0"/>
            </a:endParaRPr>
          </a:p>
        </p:txBody>
      </p:sp>
      <p:pic>
        <p:nvPicPr>
          <p:cNvPr id="3" name="Immagine 2"/>
          <p:cNvPicPr>
            <a:picLocks noChangeAspect="1"/>
          </p:cNvPicPr>
          <p:nvPr/>
        </p:nvPicPr>
        <p:blipFill>
          <a:blip r:embed="rId3" cstate="print"/>
          <a:stretch>
            <a:fillRect/>
          </a:stretch>
        </p:blipFill>
        <p:spPr>
          <a:xfrm>
            <a:off x="381828" y="-30198"/>
            <a:ext cx="9965247" cy="3109166"/>
          </a:xfrm>
          <a:prstGeom prst="rect">
            <a:avLst/>
          </a:prstGeom>
        </p:spPr>
      </p:pic>
    </p:spTree>
    <p:extLst>
      <p:ext uri="{BB962C8B-B14F-4D97-AF65-F5344CB8AC3E}">
        <p14:creationId xmlns:p14="http://schemas.microsoft.com/office/powerpoint/2010/main" val="392884980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38607" y="3067002"/>
            <a:ext cx="9529059" cy="3355001"/>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Obiettivo: </a:t>
            </a:r>
            <a:r>
              <a:rPr lang="it-IT" sz="1764" b="0" kern="0" dirty="0">
                <a:solidFill>
                  <a:schemeClr val="accent6">
                    <a:lumMod val="50000"/>
                  </a:schemeClr>
                </a:solidFill>
                <a:latin typeface="Calibri" pitchFamily="34" charset="0"/>
              </a:rPr>
              <a:t>valutare l’efficacia dell’analisi funzionale e del trattamento che ne deriva nella gestione e cura dei gravi comportamenti problema nei pazienti con X-Fragile: 9 </a:t>
            </a:r>
            <a:r>
              <a:rPr lang="it-IT" sz="1764" b="0" kern="0" dirty="0" err="1">
                <a:solidFill>
                  <a:schemeClr val="accent6">
                    <a:lumMod val="50000"/>
                  </a:schemeClr>
                </a:solidFill>
                <a:latin typeface="Calibri" pitchFamily="34" charset="0"/>
              </a:rPr>
              <a:t>pz</a:t>
            </a:r>
            <a:r>
              <a:rPr lang="it-IT" sz="1764" b="0" kern="0" dirty="0">
                <a:solidFill>
                  <a:schemeClr val="accent6">
                    <a:lumMod val="50000"/>
                  </a:schemeClr>
                </a:solidFill>
                <a:latin typeface="Calibri" pitchFamily="34" charset="0"/>
              </a:rPr>
              <a:t>, range età 6,2-15,9 anni (unico studio attualmente presente in letteratura).</a:t>
            </a:r>
          </a:p>
          <a:p>
            <a:pPr marL="315125" indent="-315125" algn="just" eaLnBrk="1" hangingPunct="1">
              <a:buFont typeface="Wingdings" panose="05000000000000000000" pitchFamily="2" charset="2"/>
              <a:buChar char="ü"/>
            </a:pPr>
            <a:r>
              <a:rPr lang="it-IT" sz="1764" b="0" kern="0" dirty="0">
                <a:solidFill>
                  <a:schemeClr val="accent6">
                    <a:lumMod val="50000"/>
                  </a:schemeClr>
                </a:solidFill>
                <a:latin typeface="Calibri" pitchFamily="34" charset="0"/>
              </a:rPr>
              <a:t> </a:t>
            </a:r>
            <a:r>
              <a:rPr lang="it-IT" sz="1764" i="1" kern="0" dirty="0">
                <a:solidFill>
                  <a:schemeClr val="accent6">
                    <a:lumMod val="50000"/>
                  </a:schemeClr>
                </a:solidFill>
                <a:latin typeface="Calibri" pitchFamily="34" charset="0"/>
              </a:rPr>
              <a:t>Metodo: </a:t>
            </a:r>
            <a:r>
              <a:rPr lang="it-IT" sz="1764" b="0" u="sng" kern="0" dirty="0">
                <a:solidFill>
                  <a:schemeClr val="accent6">
                    <a:lumMod val="50000"/>
                  </a:schemeClr>
                </a:solidFill>
                <a:latin typeface="Calibri" pitchFamily="34" charset="0"/>
              </a:rPr>
              <a:t>training per i pazienti ricoverati </a:t>
            </a:r>
            <a:r>
              <a:rPr lang="it-IT" sz="1764" b="0" kern="0" dirty="0">
                <a:solidFill>
                  <a:schemeClr val="accent6">
                    <a:lumMod val="50000"/>
                  </a:schemeClr>
                </a:solidFill>
                <a:latin typeface="Calibri" pitchFamily="34" charset="0"/>
              </a:rPr>
              <a:t>nella struttura ospedaliera (3 ore al giorno per 5 giorni a settimana, con una durata complessiva del trattamento specifica per ogni paziente (range 1,8-5,1 mesi). </a:t>
            </a:r>
            <a:r>
              <a:rPr lang="it-IT" sz="1764" b="0" u="sng" kern="0" dirty="0">
                <a:solidFill>
                  <a:schemeClr val="accent6">
                    <a:lumMod val="50000"/>
                  </a:schemeClr>
                </a:solidFill>
                <a:latin typeface="Calibri" pitchFamily="34" charset="0"/>
              </a:rPr>
              <a:t>Training per i pazienti ambulatoriali </a:t>
            </a:r>
            <a:r>
              <a:rPr lang="it-IT" sz="1764" b="0" kern="0" dirty="0">
                <a:solidFill>
                  <a:schemeClr val="accent6">
                    <a:lumMod val="50000"/>
                  </a:schemeClr>
                </a:solidFill>
                <a:latin typeface="Calibri" pitchFamily="34" charset="0"/>
              </a:rPr>
              <a:t>(2 ore al giorno per 2/3 giorni a settimana). </a:t>
            </a:r>
            <a:r>
              <a:rPr lang="it-IT" sz="1764" b="0" u="sng" kern="0" dirty="0">
                <a:solidFill>
                  <a:schemeClr val="accent6">
                    <a:lumMod val="50000"/>
                  </a:schemeClr>
                </a:solidFill>
                <a:latin typeface="Calibri" pitchFamily="34" charset="0"/>
              </a:rPr>
              <a:t>Parent training ai </a:t>
            </a:r>
            <a:r>
              <a:rPr lang="it-IT" sz="1764" b="0" u="sng" kern="0" dirty="0" err="1">
                <a:solidFill>
                  <a:schemeClr val="accent6">
                    <a:lumMod val="50000"/>
                  </a:schemeClr>
                </a:solidFill>
                <a:latin typeface="Calibri" pitchFamily="34" charset="0"/>
              </a:rPr>
              <a:t>caregiver</a:t>
            </a:r>
            <a:r>
              <a:rPr lang="it-IT" sz="1764" b="0" u="sng" kern="0" dirty="0">
                <a:solidFill>
                  <a:schemeClr val="accent6">
                    <a:lumMod val="50000"/>
                  </a:schemeClr>
                </a:solidFill>
                <a:latin typeface="Calibri" pitchFamily="34" charset="0"/>
              </a:rPr>
              <a:t>.</a:t>
            </a:r>
          </a:p>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Risultati: </a:t>
            </a:r>
            <a:r>
              <a:rPr lang="it-IT" sz="1764" b="0" kern="0" dirty="0">
                <a:solidFill>
                  <a:schemeClr val="accent6">
                    <a:lumMod val="50000"/>
                  </a:schemeClr>
                </a:solidFill>
                <a:latin typeface="Calibri" pitchFamily="34" charset="0"/>
              </a:rPr>
              <a:t>è stata osservata una riduzione media dei CP del 95,2%</a:t>
            </a:r>
          </a:p>
          <a:p>
            <a:pPr marL="315125" indent="-315125" algn="just" eaLnBrk="1" hangingPunct="1">
              <a:buFont typeface="Wingdings" panose="05000000000000000000" pitchFamily="2" charset="2"/>
              <a:buChar char="ü"/>
            </a:pPr>
            <a:r>
              <a:rPr lang="it-IT" sz="1764" i="1" kern="0" dirty="0">
                <a:solidFill>
                  <a:schemeClr val="accent6">
                    <a:lumMod val="50000"/>
                  </a:schemeClr>
                </a:solidFill>
                <a:latin typeface="Calibri" pitchFamily="34" charset="0"/>
              </a:rPr>
              <a:t> Conclusioni: </a:t>
            </a:r>
            <a:r>
              <a:rPr lang="it-IT" sz="1764" b="0" kern="0" dirty="0">
                <a:solidFill>
                  <a:schemeClr val="accent6">
                    <a:lumMod val="50000"/>
                  </a:schemeClr>
                </a:solidFill>
                <a:latin typeface="Calibri" pitchFamily="34" charset="0"/>
              </a:rPr>
              <a:t>i risultati ottenuti in questo studio associati a quanto già presente in letteratura suggeriscono che gli interventi comportamentali basati sull’analisi funzionale sono efficaci in popolazione più ampia di individui con DI così come negli individui con FXS.</a:t>
            </a:r>
            <a:endParaRPr lang="it-IT" sz="1764" i="1" kern="0" dirty="0">
              <a:solidFill>
                <a:schemeClr val="accent6">
                  <a:lumMod val="50000"/>
                </a:schemeClr>
              </a:solidFill>
              <a:latin typeface="Calibri" pitchFamily="34" charset="0"/>
            </a:endParaRPr>
          </a:p>
          <a:p>
            <a:pPr algn="just" eaLnBrk="1" hangingPunct="1"/>
            <a:endParaRPr lang="it-IT" sz="1764" b="0" kern="0" dirty="0">
              <a:solidFill>
                <a:schemeClr val="accent6">
                  <a:lumMod val="50000"/>
                </a:schemeClr>
              </a:solidFill>
              <a:latin typeface="Calibri" pitchFamily="34" charset="0"/>
            </a:endParaRPr>
          </a:p>
        </p:txBody>
      </p:sp>
      <p:pic>
        <p:nvPicPr>
          <p:cNvPr id="3" name="Immagine 2"/>
          <p:cNvPicPr>
            <a:picLocks noChangeAspect="1"/>
          </p:cNvPicPr>
          <p:nvPr/>
        </p:nvPicPr>
        <p:blipFill>
          <a:blip r:embed="rId3" cstate="print"/>
          <a:srcRect b="7662"/>
          <a:stretch>
            <a:fillRect/>
          </a:stretch>
        </p:blipFill>
        <p:spPr>
          <a:xfrm>
            <a:off x="381828" y="36989"/>
            <a:ext cx="9965247" cy="2870940"/>
          </a:xfrm>
          <a:prstGeom prst="rect">
            <a:avLst/>
          </a:prstGeom>
        </p:spPr>
      </p:pic>
    </p:spTree>
    <p:extLst>
      <p:ext uri="{BB962C8B-B14F-4D97-AF65-F5344CB8AC3E}">
        <p14:creationId xmlns:p14="http://schemas.microsoft.com/office/powerpoint/2010/main" val="211891409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ctrTitle"/>
          </p:nvPr>
        </p:nvSpPr>
        <p:spPr>
          <a:xfrm>
            <a:off x="1532995" y="853765"/>
            <a:ext cx="8655262" cy="461436"/>
          </a:xfrm>
        </p:spPr>
        <p:txBody>
          <a:bodyPr/>
          <a:lstStyle/>
          <a:p>
            <a:pPr eaLnBrk="1" hangingPunct="1"/>
            <a:r>
              <a:rPr lang="it-IT" sz="2426" b="1" dirty="0">
                <a:solidFill>
                  <a:schemeClr val="accent6">
                    <a:lumMod val="50000"/>
                  </a:schemeClr>
                </a:solidFill>
                <a:latin typeface="Calibri" pitchFamily="34" charset="0"/>
              </a:rPr>
              <a:t>Analisi Funzionale: alcune raccomandazioni</a:t>
            </a:r>
          </a:p>
        </p:txBody>
      </p:sp>
      <p:sp>
        <p:nvSpPr>
          <p:cNvPr id="5" name="Rectangle 2"/>
          <p:cNvSpPr txBox="1">
            <a:spLocks noChangeArrowheads="1"/>
          </p:cNvSpPr>
          <p:nvPr/>
        </p:nvSpPr>
        <p:spPr bwMode="auto">
          <a:xfrm>
            <a:off x="1278713" y="1634559"/>
            <a:ext cx="7612499" cy="4170096"/>
          </a:xfrm>
          <a:prstGeom prst="rect">
            <a:avLst/>
          </a:prstGeom>
          <a:noFill/>
          <a:ln w="9525">
            <a:noFill/>
            <a:miter lim="800000"/>
            <a:headEnd/>
            <a:tailEnd/>
          </a:ln>
        </p:spPr>
        <p:txBody>
          <a:bodyPr vert="horz" wrap="square" lIns="96246" tIns="48123" rIns="96246" bIns="48123" numCol="1" anchor="ctr" anchorCtr="0" compatLnSpc="1">
            <a:prstTxWarp prst="textNoShape">
              <a:avLst/>
            </a:prstTxWarp>
            <a:spAutoFit/>
          </a:bodyPr>
          <a:lstStyle>
            <a:lvl1pPr algn="l" defTabSz="871538" rtl="0" eaLnBrk="0" fontAlgn="base" hangingPunct="0">
              <a:spcBef>
                <a:spcPct val="0"/>
              </a:spcBef>
              <a:spcAft>
                <a:spcPct val="0"/>
              </a:spcAft>
              <a:defRPr sz="3200">
                <a:solidFill>
                  <a:srgbClr val="0154A0"/>
                </a:solidFill>
                <a:latin typeface="+mj-lt"/>
                <a:ea typeface="+mj-ea"/>
                <a:cs typeface="+mj-cs"/>
              </a:defRPr>
            </a:lvl1pPr>
            <a:lvl2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2pPr>
            <a:lvl3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3pPr>
            <a:lvl4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4pPr>
            <a:lvl5pPr algn="l" defTabSz="871538" rtl="0" eaLnBrk="0" fontAlgn="base" hangingPunct="0">
              <a:spcBef>
                <a:spcPct val="0"/>
              </a:spcBef>
              <a:spcAft>
                <a:spcPct val="0"/>
              </a:spcAft>
              <a:defRPr sz="3200">
                <a:solidFill>
                  <a:srgbClr val="0154A0"/>
                </a:solidFill>
                <a:latin typeface="RotisSemiSerif" pitchFamily="-94" charset="0"/>
                <a:ea typeface="ＭＳ Ｐゴシック" pitchFamily="34" charset="-128"/>
              </a:defRPr>
            </a:lvl5pPr>
            <a:lvl6pPr marL="400827"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6pPr>
            <a:lvl7pPr marL="801654"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7pPr>
            <a:lvl8pPr marL="1202482"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8pPr>
            <a:lvl9pPr marL="1603309" algn="l" defTabSz="872635" rtl="0" eaLnBrk="1" fontAlgn="base" hangingPunct="1">
              <a:spcBef>
                <a:spcPct val="0"/>
              </a:spcBef>
              <a:spcAft>
                <a:spcPct val="0"/>
              </a:spcAft>
              <a:defRPr sz="3200">
                <a:solidFill>
                  <a:srgbClr val="0154A0"/>
                </a:solidFill>
                <a:latin typeface="RotisSemiSerif" pitchFamily="-94" charset="0"/>
                <a:ea typeface="ＭＳ Ｐゴシック" pitchFamily="34" charset="-128"/>
              </a:defRPr>
            </a:lvl9pPr>
          </a:lstStyle>
          <a:p>
            <a:pPr marL="315125" indent="-315125" algn="just" eaLnBrk="1" hangingPunct="1">
              <a:buFont typeface="Wingdings" panose="05000000000000000000" pitchFamily="2" charset="2"/>
              <a:buChar char="ü"/>
            </a:pPr>
            <a:r>
              <a:rPr lang="it-IT" sz="1654" i="1" kern="0" dirty="0">
                <a:solidFill>
                  <a:schemeClr val="accent6">
                    <a:lumMod val="50000"/>
                  </a:schemeClr>
                </a:solidFill>
                <a:latin typeface="Calibri" pitchFamily="34" charset="0"/>
              </a:rPr>
              <a:t> </a:t>
            </a:r>
            <a:r>
              <a:rPr lang="it-IT" sz="1654" b="0" kern="0" dirty="0">
                <a:solidFill>
                  <a:schemeClr val="accent6">
                    <a:lumMod val="50000"/>
                  </a:schemeClr>
                </a:solidFill>
                <a:latin typeface="Calibri" pitchFamily="34" charset="0"/>
              </a:rPr>
              <a:t>AF è un potente strumento per la valutazione e il trattamento dei gravi comportamenti problema nella pratica clinica (</a:t>
            </a:r>
            <a:r>
              <a:rPr lang="it-IT" sz="1654" b="0" kern="0" dirty="0" err="1">
                <a:solidFill>
                  <a:schemeClr val="accent6">
                    <a:lumMod val="50000"/>
                  </a:schemeClr>
                </a:solidFill>
                <a:latin typeface="Calibri" pitchFamily="34" charset="0"/>
              </a:rPr>
              <a:t>Hanley</a:t>
            </a:r>
            <a:r>
              <a:rPr lang="it-IT" sz="1654" b="0" kern="0" dirty="0">
                <a:solidFill>
                  <a:schemeClr val="accent6">
                    <a:lumMod val="50000"/>
                  </a:schemeClr>
                </a:solidFill>
                <a:latin typeface="Calibri" pitchFamily="34" charset="0"/>
              </a:rPr>
              <a:t>, 2012)</a:t>
            </a:r>
          </a:p>
          <a:p>
            <a:pPr algn="just" eaLnBrk="1" hangingPunct="1"/>
            <a:endParaRPr lang="it-IT" sz="1654"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654" b="0" kern="0" dirty="0">
                <a:solidFill>
                  <a:schemeClr val="accent6">
                    <a:lumMod val="50000"/>
                  </a:schemeClr>
                </a:solidFill>
                <a:latin typeface="Calibri" pitchFamily="34" charset="0"/>
              </a:rPr>
              <a:t> Presenza di ambiguità nei tre </a:t>
            </a:r>
            <a:r>
              <a:rPr lang="it-IT" sz="1654" b="0" kern="0" dirty="0" err="1">
                <a:solidFill>
                  <a:schemeClr val="accent6">
                    <a:lumMod val="50000"/>
                  </a:schemeClr>
                </a:solidFill>
                <a:latin typeface="Calibri" pitchFamily="34" charset="0"/>
              </a:rPr>
              <a:t>step</a:t>
            </a:r>
            <a:r>
              <a:rPr lang="it-IT" sz="1654" b="0" kern="0" dirty="0">
                <a:solidFill>
                  <a:schemeClr val="accent6">
                    <a:lumMod val="50000"/>
                  </a:schemeClr>
                </a:solidFill>
                <a:latin typeface="Calibri" pitchFamily="34" charset="0"/>
              </a:rPr>
              <a:t> di valutazione previsti (</a:t>
            </a:r>
            <a:r>
              <a:rPr lang="it-IT" sz="1654" b="0" kern="0" dirty="0" err="1">
                <a:solidFill>
                  <a:schemeClr val="accent6">
                    <a:lumMod val="50000"/>
                  </a:schemeClr>
                </a:solidFill>
                <a:latin typeface="Calibri" pitchFamily="34" charset="0"/>
              </a:rPr>
              <a:t>Hanley</a:t>
            </a:r>
            <a:r>
              <a:rPr lang="it-IT" sz="1654" b="0" kern="0" dirty="0">
                <a:solidFill>
                  <a:schemeClr val="accent6">
                    <a:lumMod val="50000"/>
                  </a:schemeClr>
                </a:solidFill>
                <a:latin typeface="Calibri" pitchFamily="34" charset="0"/>
              </a:rPr>
              <a:t>, 2012; </a:t>
            </a:r>
            <a:r>
              <a:rPr lang="it-IT" sz="1654" b="0" kern="0" dirty="0" err="1">
                <a:solidFill>
                  <a:schemeClr val="accent6">
                    <a:lumMod val="50000"/>
                  </a:schemeClr>
                </a:solidFill>
                <a:latin typeface="Calibri" pitchFamily="34" charset="0"/>
              </a:rPr>
              <a:t>Hanley</a:t>
            </a:r>
            <a:r>
              <a:rPr lang="it-IT" sz="1654" b="0" kern="0" dirty="0">
                <a:solidFill>
                  <a:schemeClr val="accent6">
                    <a:lumMod val="50000"/>
                  </a:schemeClr>
                </a:solidFill>
                <a:latin typeface="Calibri" pitchFamily="34" charset="0"/>
              </a:rPr>
              <a:t> et al., 2013; </a:t>
            </a:r>
            <a:r>
              <a:rPr lang="it-IT" sz="1654" b="0" kern="0" dirty="0" err="1">
                <a:solidFill>
                  <a:schemeClr val="accent6">
                    <a:lumMod val="50000"/>
                  </a:schemeClr>
                </a:solidFill>
                <a:latin typeface="Calibri" pitchFamily="34" charset="0"/>
              </a:rPr>
              <a:t>Iwata</a:t>
            </a:r>
            <a:r>
              <a:rPr lang="it-IT" sz="1654" b="0" kern="0" dirty="0">
                <a:solidFill>
                  <a:schemeClr val="accent6">
                    <a:lumMod val="50000"/>
                  </a:schemeClr>
                </a:solidFill>
                <a:latin typeface="Calibri" pitchFamily="34" charset="0"/>
              </a:rPr>
              <a:t> et al., 1982/1994</a:t>
            </a:r>
            <a:r>
              <a:rPr lang="it-IT" sz="1654" b="0" kern="0" dirty="0" smtClean="0">
                <a:solidFill>
                  <a:schemeClr val="accent6">
                    <a:lumMod val="50000"/>
                  </a:schemeClr>
                </a:solidFill>
                <a:latin typeface="Calibri" pitchFamily="34" charset="0"/>
              </a:rPr>
              <a:t>:</a:t>
            </a:r>
          </a:p>
          <a:p>
            <a:pPr marL="315125" indent="-315125" algn="just" eaLnBrk="1" hangingPunct="1">
              <a:buFont typeface="Wingdings" panose="05000000000000000000" pitchFamily="2" charset="2"/>
              <a:buChar char="ü"/>
            </a:pPr>
            <a:endParaRPr lang="it-IT" sz="1654" b="0" kern="0" dirty="0">
              <a:solidFill>
                <a:schemeClr val="accent6">
                  <a:lumMod val="50000"/>
                </a:schemeClr>
              </a:solidFill>
              <a:latin typeface="Calibri" pitchFamily="34" charset="0"/>
            </a:endParaRPr>
          </a:p>
          <a:p>
            <a:pPr algn="just" eaLnBrk="1" hangingPunct="1"/>
            <a:r>
              <a:rPr lang="it-IT" sz="1654" b="0" kern="0" dirty="0">
                <a:solidFill>
                  <a:schemeClr val="accent6">
                    <a:lumMod val="50000"/>
                  </a:schemeClr>
                </a:solidFill>
                <a:latin typeface="Calibri" pitchFamily="34" charset="0"/>
              </a:rPr>
              <a:t>	-</a:t>
            </a:r>
            <a:r>
              <a:rPr lang="it-IT" sz="1654" kern="0" dirty="0">
                <a:solidFill>
                  <a:schemeClr val="accent6">
                    <a:lumMod val="50000"/>
                  </a:schemeClr>
                </a:solidFill>
                <a:latin typeface="Calibri" pitchFamily="34" charset="0"/>
              </a:rPr>
              <a:t>Valutazione indiretta </a:t>
            </a:r>
            <a:r>
              <a:rPr lang="it-IT" sz="1654" b="0" kern="0" dirty="0">
                <a:solidFill>
                  <a:schemeClr val="accent6">
                    <a:lumMod val="50000"/>
                  </a:schemeClr>
                </a:solidFill>
                <a:latin typeface="Calibri" pitchFamily="34" charset="0"/>
              </a:rPr>
              <a:t>(raccolta di informazioni sui comportamenti da 	informatori).</a:t>
            </a:r>
          </a:p>
          <a:p>
            <a:pPr algn="just" eaLnBrk="1" hangingPunct="1"/>
            <a:r>
              <a:rPr lang="it-IT" sz="1654" b="0" kern="0" dirty="0">
                <a:solidFill>
                  <a:schemeClr val="accent6">
                    <a:lumMod val="50000"/>
                  </a:schemeClr>
                </a:solidFill>
                <a:latin typeface="Calibri" pitchFamily="34" charset="0"/>
              </a:rPr>
              <a:t>	-</a:t>
            </a:r>
            <a:r>
              <a:rPr lang="it-IT" sz="1654" kern="0" dirty="0">
                <a:solidFill>
                  <a:schemeClr val="accent6">
                    <a:lumMod val="50000"/>
                  </a:schemeClr>
                </a:solidFill>
                <a:latin typeface="Calibri" pitchFamily="34" charset="0"/>
              </a:rPr>
              <a:t>Valutazione descrittiva </a:t>
            </a:r>
            <a:r>
              <a:rPr lang="it-IT" sz="1654" b="0" kern="0" dirty="0">
                <a:solidFill>
                  <a:schemeClr val="accent6">
                    <a:lumMod val="50000"/>
                  </a:schemeClr>
                </a:solidFill>
                <a:latin typeface="Calibri" pitchFamily="34" charset="0"/>
              </a:rPr>
              <a:t>(osservazione diretta dei comportamenti da parte 	del clinico senza nessuna manipolazione del contesto ambientale).</a:t>
            </a:r>
          </a:p>
          <a:p>
            <a:pPr algn="just" eaLnBrk="1" hangingPunct="1"/>
            <a:r>
              <a:rPr lang="it-IT" sz="1654" b="0" kern="0" dirty="0">
                <a:solidFill>
                  <a:schemeClr val="accent6">
                    <a:lumMod val="50000"/>
                  </a:schemeClr>
                </a:solidFill>
                <a:latin typeface="Calibri" pitchFamily="34" charset="0"/>
              </a:rPr>
              <a:t>	-</a:t>
            </a:r>
            <a:r>
              <a:rPr lang="it-IT" sz="1654" kern="0" dirty="0">
                <a:solidFill>
                  <a:schemeClr val="accent6">
                    <a:lumMod val="50000"/>
                  </a:schemeClr>
                </a:solidFill>
                <a:latin typeface="Calibri" pitchFamily="34" charset="0"/>
              </a:rPr>
              <a:t>Analisi funzionale </a:t>
            </a:r>
            <a:r>
              <a:rPr lang="it-IT" sz="1654" b="0" kern="0" dirty="0">
                <a:solidFill>
                  <a:schemeClr val="accent6">
                    <a:lumMod val="50000"/>
                  </a:schemeClr>
                </a:solidFill>
                <a:latin typeface="Calibri" pitchFamily="34" charset="0"/>
              </a:rPr>
              <a:t>(manipolazione diretta da parte del clinico per la 	valutazione dei comportamenti).</a:t>
            </a:r>
          </a:p>
          <a:p>
            <a:pPr algn="just" eaLnBrk="1" hangingPunct="1"/>
            <a:endParaRPr lang="it-IT" sz="1654" b="0" kern="0" dirty="0">
              <a:solidFill>
                <a:schemeClr val="accent6">
                  <a:lumMod val="50000"/>
                </a:schemeClr>
              </a:solidFill>
              <a:latin typeface="Calibri" pitchFamily="34" charset="0"/>
            </a:endParaRPr>
          </a:p>
          <a:p>
            <a:pPr marL="315125" indent="-315125" algn="just" eaLnBrk="1" hangingPunct="1">
              <a:buFont typeface="Wingdings" panose="05000000000000000000" pitchFamily="2" charset="2"/>
              <a:buChar char="ü"/>
            </a:pPr>
            <a:r>
              <a:rPr lang="it-IT" sz="1654" b="0" kern="0" dirty="0">
                <a:solidFill>
                  <a:schemeClr val="accent6">
                    <a:lumMod val="50000"/>
                  </a:schemeClr>
                </a:solidFill>
                <a:latin typeface="Calibri" pitchFamily="34" charset="0"/>
              </a:rPr>
              <a:t> Diversi studi di ricerca sottolineano l’importanza di seguire specifiche linee guida per condurre lo </a:t>
            </a:r>
            <a:r>
              <a:rPr lang="it-IT" sz="1654" b="0" kern="0" dirty="0" err="1">
                <a:solidFill>
                  <a:schemeClr val="accent6">
                    <a:lumMod val="50000"/>
                  </a:schemeClr>
                </a:solidFill>
                <a:latin typeface="Calibri" pitchFamily="34" charset="0"/>
              </a:rPr>
              <a:t>step</a:t>
            </a:r>
            <a:r>
              <a:rPr lang="it-IT" sz="1654" b="0" kern="0" dirty="0">
                <a:solidFill>
                  <a:schemeClr val="accent6">
                    <a:lumMod val="50000"/>
                  </a:schemeClr>
                </a:solidFill>
                <a:latin typeface="Calibri" pitchFamily="34" charset="0"/>
              </a:rPr>
              <a:t> valutativo al fine di ridurre l’ambiguità degli </a:t>
            </a:r>
            <a:r>
              <a:rPr lang="it-IT" sz="1654" b="0" kern="0" dirty="0" err="1">
                <a:solidFill>
                  <a:schemeClr val="accent6">
                    <a:lumMod val="50000"/>
                  </a:schemeClr>
                </a:solidFill>
                <a:latin typeface="Calibri" pitchFamily="34" charset="0"/>
              </a:rPr>
              <a:t>outcome</a:t>
            </a:r>
            <a:r>
              <a:rPr lang="it-IT" sz="1654" b="0" kern="0" dirty="0">
                <a:solidFill>
                  <a:schemeClr val="accent6">
                    <a:lumMod val="50000"/>
                  </a:schemeClr>
                </a:solidFill>
                <a:latin typeface="Calibri" pitchFamily="34" charset="0"/>
              </a:rPr>
              <a:t> (</a:t>
            </a:r>
            <a:r>
              <a:rPr lang="it-IT" sz="1654" b="0" kern="0" dirty="0" err="1">
                <a:solidFill>
                  <a:schemeClr val="accent6">
                    <a:lumMod val="50000"/>
                  </a:schemeClr>
                </a:solidFill>
                <a:latin typeface="Calibri" pitchFamily="34" charset="0"/>
              </a:rPr>
              <a:t>Rooker</a:t>
            </a:r>
            <a:r>
              <a:rPr lang="it-IT" sz="1654" b="0" kern="0" dirty="0">
                <a:solidFill>
                  <a:schemeClr val="accent6">
                    <a:lumMod val="50000"/>
                  </a:schemeClr>
                </a:solidFill>
                <a:latin typeface="Calibri" pitchFamily="34" charset="0"/>
              </a:rPr>
              <a:t>, et al., 2015, </a:t>
            </a:r>
            <a:r>
              <a:rPr lang="it-IT" sz="1654" b="0" kern="0" dirty="0" err="1">
                <a:solidFill>
                  <a:schemeClr val="accent6">
                    <a:lumMod val="50000"/>
                  </a:schemeClr>
                </a:solidFill>
                <a:latin typeface="Calibri" pitchFamily="34" charset="0"/>
              </a:rPr>
              <a:t>Hanley</a:t>
            </a:r>
            <a:r>
              <a:rPr lang="it-IT" sz="1654" b="0" kern="0" dirty="0">
                <a:solidFill>
                  <a:schemeClr val="accent6">
                    <a:lumMod val="50000"/>
                  </a:schemeClr>
                </a:solidFill>
                <a:latin typeface="Calibri" pitchFamily="34" charset="0"/>
              </a:rPr>
              <a:t>, 2012; </a:t>
            </a:r>
            <a:r>
              <a:rPr lang="it-IT" sz="1654" b="0" kern="0" dirty="0" err="1">
                <a:solidFill>
                  <a:schemeClr val="accent6">
                    <a:lumMod val="50000"/>
                  </a:schemeClr>
                </a:solidFill>
                <a:latin typeface="Calibri" pitchFamily="34" charset="0"/>
              </a:rPr>
              <a:t>Hanley</a:t>
            </a:r>
            <a:r>
              <a:rPr lang="it-IT" sz="1654" b="0" kern="0" dirty="0">
                <a:solidFill>
                  <a:schemeClr val="accent6">
                    <a:lumMod val="50000"/>
                  </a:schemeClr>
                </a:solidFill>
                <a:latin typeface="Calibri" pitchFamily="34" charset="0"/>
              </a:rPr>
              <a:t> et al., 2013)</a:t>
            </a:r>
          </a:p>
        </p:txBody>
      </p:sp>
    </p:spTree>
    <p:extLst>
      <p:ext uri="{BB962C8B-B14F-4D97-AF65-F5344CB8AC3E}">
        <p14:creationId xmlns:p14="http://schemas.microsoft.com/office/powerpoint/2010/main" val="1606945781"/>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ctrTitle"/>
          </p:nvPr>
        </p:nvSpPr>
        <p:spPr>
          <a:xfrm>
            <a:off x="1215060" y="2828520"/>
            <a:ext cx="8655262" cy="1183295"/>
          </a:xfrm>
        </p:spPr>
        <p:txBody>
          <a:bodyPr/>
          <a:lstStyle/>
          <a:p>
            <a:pPr algn="ctr" eaLnBrk="1" hangingPunct="1"/>
            <a:r>
              <a:rPr lang="it-IT" b="1" dirty="0" smtClean="0">
                <a:solidFill>
                  <a:schemeClr val="accent2"/>
                </a:solidFill>
                <a:latin typeface="Calibri" pitchFamily="34" charset="0"/>
              </a:rPr>
              <a:t>La valutazione nella DI: </a:t>
            </a:r>
            <a:br>
              <a:rPr lang="it-IT" b="1" dirty="0" smtClean="0">
                <a:solidFill>
                  <a:schemeClr val="accent2"/>
                </a:solidFill>
                <a:latin typeface="Calibri" pitchFamily="34" charset="0"/>
              </a:rPr>
            </a:br>
            <a:r>
              <a:rPr lang="it-IT" b="1" dirty="0" smtClean="0">
                <a:solidFill>
                  <a:schemeClr val="accent2"/>
                </a:solidFill>
                <a:latin typeface="Calibri" pitchFamily="34" charset="0"/>
              </a:rPr>
              <a:t>ultimi strumenti diagnostici</a:t>
            </a:r>
          </a:p>
        </p:txBody>
      </p:sp>
    </p:spTree>
    <p:extLst>
      <p:ext uri="{BB962C8B-B14F-4D97-AF65-F5344CB8AC3E}">
        <p14:creationId xmlns:p14="http://schemas.microsoft.com/office/powerpoint/2010/main" val="43026982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GB" smtClean="0"/>
          </a:p>
        </p:txBody>
      </p:sp>
      <p:sp>
        <p:nvSpPr>
          <p:cNvPr id="51203" name="Rectangle 3"/>
          <p:cNvSpPr>
            <a:spLocks noGrp="1" noChangeArrowheads="1"/>
          </p:cNvSpPr>
          <p:nvPr>
            <p:ph type="body" idx="1"/>
          </p:nvPr>
        </p:nvSpPr>
        <p:spPr>
          <a:xfrm>
            <a:off x="1557643" y="1853950"/>
            <a:ext cx="8110806" cy="615353"/>
          </a:xfrm>
        </p:spPr>
        <p:txBody>
          <a:bodyPr/>
          <a:lstStyle/>
          <a:p>
            <a:pPr eaLnBrk="1" hangingPunct="1"/>
            <a:endParaRPr lang="en-GB" smtClean="0"/>
          </a:p>
        </p:txBody>
      </p:sp>
      <p:pic>
        <p:nvPicPr>
          <p:cNvPr id="51204" name="Picture 4" descr="ZZZZZZZZ"/>
          <p:cNvPicPr>
            <a:picLocks noChangeAspect="1" noChangeArrowheads="1"/>
          </p:cNvPicPr>
          <p:nvPr/>
        </p:nvPicPr>
        <p:blipFill>
          <a:blip r:embed="rId2"/>
          <a:srcRect/>
          <a:stretch>
            <a:fillRect/>
          </a:stretch>
        </p:blipFill>
        <p:spPr bwMode="auto">
          <a:xfrm>
            <a:off x="0" y="61964"/>
            <a:ext cx="10688638" cy="7500886"/>
          </a:xfrm>
          <a:prstGeom prst="rect">
            <a:avLst/>
          </a:prstGeom>
          <a:noFill/>
          <a:ln w="9525">
            <a:noFill/>
            <a:miter lim="800000"/>
            <a:headEnd/>
            <a:tailEnd/>
          </a:ln>
        </p:spPr>
      </p:pic>
      <p:sp>
        <p:nvSpPr>
          <p:cNvPr id="2" name="CasellaDiTesto 1"/>
          <p:cNvSpPr txBox="1"/>
          <p:nvPr/>
        </p:nvSpPr>
        <p:spPr>
          <a:xfrm>
            <a:off x="2137644" y="642976"/>
            <a:ext cx="6822715" cy="558936"/>
          </a:xfrm>
          <a:prstGeom prst="rect">
            <a:avLst/>
          </a:prstGeom>
          <a:noFill/>
        </p:spPr>
        <p:txBody>
          <a:bodyPr wrap="square" rtlCol="0">
            <a:spAutoFit/>
          </a:bodyPr>
          <a:lstStyle/>
          <a:p>
            <a:pPr algn="ctr" eaLnBrk="1" hangingPunct="1"/>
            <a:r>
              <a:rPr lang="it-IT" sz="3032" dirty="0">
                <a:solidFill>
                  <a:srgbClr val="0070C0"/>
                </a:solidFill>
                <a:latin typeface="Calibri" panose="020F0502020204030204" pitchFamily="34" charset="0"/>
                <a:cs typeface="Arial" pitchFamily="34" charset="0"/>
              </a:rPr>
              <a:t>La diagnosi nella Disabilità Intellettiva</a:t>
            </a:r>
          </a:p>
        </p:txBody>
      </p:sp>
      <p:sp>
        <p:nvSpPr>
          <p:cNvPr id="28" name="Rettangolo 27"/>
          <p:cNvSpPr/>
          <p:nvPr/>
        </p:nvSpPr>
        <p:spPr>
          <a:xfrm>
            <a:off x="1080123" y="1939292"/>
            <a:ext cx="8937757" cy="558871"/>
          </a:xfrm>
          <a:prstGeom prst="rect">
            <a:avLst/>
          </a:prstGeom>
        </p:spPr>
        <p:txBody>
          <a:bodyPr wrap="square">
            <a:spAutoFit/>
          </a:bodyPr>
          <a:lstStyle/>
          <a:p>
            <a:pPr marL="324907" indent="-324907" algn="just" eaLnBrk="1" hangingPunct="1">
              <a:buFontTx/>
              <a:buAutoNum type="arabicPeriod"/>
            </a:pPr>
            <a:r>
              <a:rPr lang="it-IT" sz="1516" dirty="0">
                <a:solidFill>
                  <a:srgbClr val="000000"/>
                </a:solidFill>
                <a:latin typeface="Tahoma" pitchFamily="34" charset="0"/>
                <a:cs typeface="Tahoma" pitchFamily="34" charset="0"/>
              </a:rPr>
              <a:t>VALUTAZIONE COGNITIVA/PSICOMOTORIA</a:t>
            </a:r>
          </a:p>
          <a:p>
            <a:pPr algn="just" eaLnBrk="1" hangingPunct="1"/>
            <a:endParaRPr lang="it-IT" sz="1516" b="0" dirty="0">
              <a:solidFill>
                <a:srgbClr val="000000"/>
              </a:solidFill>
              <a:latin typeface="Tahoma" pitchFamily="34" charset="0"/>
              <a:cs typeface="Tahoma" pitchFamily="34" charset="0"/>
            </a:endParaRPr>
          </a:p>
        </p:txBody>
      </p:sp>
      <p:sp>
        <p:nvSpPr>
          <p:cNvPr id="29" name="Rettangolo 28"/>
          <p:cNvSpPr/>
          <p:nvPr/>
        </p:nvSpPr>
        <p:spPr>
          <a:xfrm>
            <a:off x="1046009" y="1325248"/>
            <a:ext cx="8869529" cy="354841"/>
          </a:xfrm>
          <a:prstGeom prst="rect">
            <a:avLst/>
          </a:prstGeom>
        </p:spPr>
        <p:txBody>
          <a:bodyPr wrap="square">
            <a:spAutoFit/>
          </a:bodyPr>
          <a:lstStyle/>
          <a:p>
            <a:pPr algn="ctr" eaLnBrk="1" hangingPunct="1"/>
            <a:r>
              <a:rPr lang="it-IT" sz="1706" b="0" dirty="0">
                <a:solidFill>
                  <a:srgbClr val="000000"/>
                </a:solidFill>
                <a:latin typeface="Tahoma" pitchFamily="34" charset="0"/>
                <a:cs typeface="Tahoma" pitchFamily="34" charset="0"/>
              </a:rPr>
              <a:t>L’importanza della valutazione</a:t>
            </a:r>
          </a:p>
        </p:txBody>
      </p:sp>
      <p:sp>
        <p:nvSpPr>
          <p:cNvPr id="10" name="Rettangolo 9"/>
          <p:cNvSpPr/>
          <p:nvPr/>
        </p:nvSpPr>
        <p:spPr>
          <a:xfrm>
            <a:off x="1048201" y="2905147"/>
            <a:ext cx="8937757" cy="558871"/>
          </a:xfrm>
          <a:prstGeom prst="rect">
            <a:avLst/>
          </a:prstGeom>
        </p:spPr>
        <p:txBody>
          <a:bodyPr wrap="square">
            <a:spAutoFit/>
          </a:bodyPr>
          <a:lstStyle/>
          <a:p>
            <a:pPr marL="270755" indent="-270755" algn="just" eaLnBrk="1" hangingPunct="1">
              <a:buFont typeface="Wingdings" panose="05000000000000000000" pitchFamily="2" charset="2"/>
              <a:buChar char="ü"/>
            </a:pPr>
            <a:r>
              <a:rPr lang="it-IT" sz="1516" b="0" dirty="0">
                <a:solidFill>
                  <a:srgbClr val="000000"/>
                </a:solidFill>
                <a:latin typeface="Tahoma" pitchFamily="34" charset="0"/>
                <a:cs typeface="Tahoma" pitchFamily="34" charset="0"/>
              </a:rPr>
              <a:t>Scale Wechsler</a:t>
            </a:r>
          </a:p>
          <a:p>
            <a:pPr algn="just" eaLnBrk="1" hangingPunct="1"/>
            <a:endParaRPr lang="it-IT" sz="1516" b="0" dirty="0">
              <a:solidFill>
                <a:srgbClr val="000000"/>
              </a:solidFill>
              <a:latin typeface="Tahoma" pitchFamily="34" charset="0"/>
              <a:cs typeface="Tahoma" pitchFamily="34" charset="0"/>
            </a:endParaRPr>
          </a:p>
        </p:txBody>
      </p:sp>
      <p:cxnSp>
        <p:nvCxnSpPr>
          <p:cNvPr id="4" name="Connettore 2 3"/>
          <p:cNvCxnSpPr/>
          <p:nvPr/>
        </p:nvCxnSpPr>
        <p:spPr>
          <a:xfrm flipV="1">
            <a:off x="2819914" y="2773142"/>
            <a:ext cx="477590" cy="329736"/>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V="1">
            <a:off x="2819914" y="3102876"/>
            <a:ext cx="477590" cy="25082"/>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2819914" y="3233626"/>
            <a:ext cx="477590" cy="225592"/>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3297504" y="2457047"/>
            <a:ext cx="4230084" cy="325602"/>
          </a:xfrm>
          <a:prstGeom prst="rect">
            <a:avLst/>
          </a:prstGeom>
          <a:noFill/>
        </p:spPr>
        <p:txBody>
          <a:bodyPr wrap="square" rtlCol="0">
            <a:spAutoFit/>
          </a:bodyPr>
          <a:lstStyle/>
          <a:p>
            <a:pPr eaLnBrk="1" hangingPunct="1"/>
            <a:r>
              <a:rPr lang="it-IT" sz="1516" b="0" dirty="0">
                <a:solidFill>
                  <a:srgbClr val="000000"/>
                </a:solidFill>
                <a:latin typeface="Arial" pitchFamily="34" charset="0"/>
                <a:cs typeface="Arial" pitchFamily="34" charset="0"/>
              </a:rPr>
              <a:t>Dalla WPPSI alla WPPSI-III</a:t>
            </a:r>
          </a:p>
        </p:txBody>
      </p:sp>
      <p:sp>
        <p:nvSpPr>
          <p:cNvPr id="19" name="CasellaDiTesto 18"/>
          <p:cNvSpPr txBox="1"/>
          <p:nvPr/>
        </p:nvSpPr>
        <p:spPr>
          <a:xfrm>
            <a:off x="3297504" y="2922709"/>
            <a:ext cx="4230084" cy="325602"/>
          </a:xfrm>
          <a:prstGeom prst="rect">
            <a:avLst/>
          </a:prstGeom>
          <a:noFill/>
        </p:spPr>
        <p:txBody>
          <a:bodyPr wrap="square" rtlCol="0">
            <a:spAutoFit/>
          </a:bodyPr>
          <a:lstStyle/>
          <a:p>
            <a:pPr eaLnBrk="1" hangingPunct="1"/>
            <a:r>
              <a:rPr lang="it-IT" sz="1516" b="0" dirty="0">
                <a:solidFill>
                  <a:srgbClr val="000000"/>
                </a:solidFill>
                <a:latin typeface="Arial" pitchFamily="34" charset="0"/>
                <a:cs typeface="Arial" pitchFamily="34" charset="0"/>
              </a:rPr>
              <a:t>Dalla WISC-III alla WISC-IV</a:t>
            </a:r>
          </a:p>
        </p:txBody>
      </p:sp>
      <p:sp>
        <p:nvSpPr>
          <p:cNvPr id="20" name="CasellaDiTesto 19"/>
          <p:cNvSpPr txBox="1"/>
          <p:nvPr/>
        </p:nvSpPr>
        <p:spPr>
          <a:xfrm>
            <a:off x="3297504" y="3391199"/>
            <a:ext cx="4230084" cy="325602"/>
          </a:xfrm>
          <a:prstGeom prst="rect">
            <a:avLst/>
          </a:prstGeom>
          <a:noFill/>
        </p:spPr>
        <p:txBody>
          <a:bodyPr wrap="square" rtlCol="0">
            <a:spAutoFit/>
          </a:bodyPr>
          <a:lstStyle/>
          <a:p>
            <a:pPr eaLnBrk="1" hangingPunct="1"/>
            <a:r>
              <a:rPr lang="it-IT" sz="1516" b="0" dirty="0">
                <a:solidFill>
                  <a:srgbClr val="000000"/>
                </a:solidFill>
                <a:latin typeface="Arial" pitchFamily="34" charset="0"/>
                <a:cs typeface="Arial" pitchFamily="34" charset="0"/>
              </a:rPr>
              <a:t>Dalla WAIS alla WAIS-IV</a:t>
            </a:r>
          </a:p>
        </p:txBody>
      </p:sp>
      <p:sp>
        <p:nvSpPr>
          <p:cNvPr id="21" name="Rettangolo 20"/>
          <p:cNvSpPr/>
          <p:nvPr/>
        </p:nvSpPr>
        <p:spPr>
          <a:xfrm>
            <a:off x="1048201" y="4538484"/>
            <a:ext cx="8937757" cy="325602"/>
          </a:xfrm>
          <a:prstGeom prst="rect">
            <a:avLst/>
          </a:prstGeom>
        </p:spPr>
        <p:txBody>
          <a:bodyPr wrap="square">
            <a:spAutoFit/>
          </a:bodyPr>
          <a:lstStyle/>
          <a:p>
            <a:pPr marL="270755" indent="-270755" algn="just" eaLnBrk="1" hangingPunct="1">
              <a:buFont typeface="Wingdings" panose="05000000000000000000" pitchFamily="2" charset="2"/>
              <a:buChar char="ü"/>
            </a:pPr>
            <a:r>
              <a:rPr lang="it-IT" sz="1516" b="0" dirty="0">
                <a:solidFill>
                  <a:srgbClr val="000000"/>
                </a:solidFill>
                <a:latin typeface="Tahoma" pitchFamily="34" charset="0"/>
                <a:cs typeface="Tahoma" pitchFamily="34" charset="0"/>
              </a:rPr>
              <a:t>Scala </a:t>
            </a:r>
            <a:r>
              <a:rPr lang="it-IT" sz="1516" b="0" dirty="0" err="1">
                <a:solidFill>
                  <a:srgbClr val="000000"/>
                </a:solidFill>
                <a:latin typeface="Tahoma" pitchFamily="34" charset="0"/>
                <a:cs typeface="Tahoma" pitchFamily="34" charset="0"/>
              </a:rPr>
              <a:t>Leiter</a:t>
            </a:r>
            <a:endParaRPr lang="it-IT" sz="1516" b="0" dirty="0">
              <a:solidFill>
                <a:srgbClr val="000000"/>
              </a:solidFill>
              <a:latin typeface="Tahoma" pitchFamily="34" charset="0"/>
              <a:cs typeface="Tahoma" pitchFamily="34" charset="0"/>
            </a:endParaRPr>
          </a:p>
        </p:txBody>
      </p:sp>
      <p:cxnSp>
        <p:nvCxnSpPr>
          <p:cNvPr id="22" name="Connettore 2 21"/>
          <p:cNvCxnSpPr/>
          <p:nvPr/>
        </p:nvCxnSpPr>
        <p:spPr>
          <a:xfrm flipV="1">
            <a:off x="2581120" y="4696087"/>
            <a:ext cx="477590" cy="25082"/>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CasellaDiTesto 22"/>
          <p:cNvSpPr txBox="1"/>
          <p:nvPr/>
        </p:nvSpPr>
        <p:spPr>
          <a:xfrm>
            <a:off x="3297504" y="4538484"/>
            <a:ext cx="4230084" cy="325602"/>
          </a:xfrm>
          <a:prstGeom prst="rect">
            <a:avLst/>
          </a:prstGeom>
          <a:noFill/>
        </p:spPr>
        <p:txBody>
          <a:bodyPr wrap="square" rtlCol="0">
            <a:spAutoFit/>
          </a:bodyPr>
          <a:lstStyle/>
          <a:p>
            <a:pPr eaLnBrk="1" hangingPunct="1"/>
            <a:r>
              <a:rPr lang="it-IT" sz="1516" b="0" dirty="0">
                <a:solidFill>
                  <a:srgbClr val="000000"/>
                </a:solidFill>
                <a:latin typeface="Arial" pitchFamily="34" charset="0"/>
                <a:cs typeface="Arial" pitchFamily="34" charset="0"/>
              </a:rPr>
              <a:t>Dalla </a:t>
            </a:r>
            <a:r>
              <a:rPr lang="it-IT" sz="1516" b="0" dirty="0" err="1">
                <a:solidFill>
                  <a:srgbClr val="000000"/>
                </a:solidFill>
                <a:latin typeface="Arial" pitchFamily="34" charset="0"/>
                <a:cs typeface="Arial" pitchFamily="34" charset="0"/>
              </a:rPr>
              <a:t>Leiter</a:t>
            </a:r>
            <a:r>
              <a:rPr lang="it-IT" sz="1516" b="0" dirty="0">
                <a:solidFill>
                  <a:srgbClr val="000000"/>
                </a:solidFill>
                <a:latin typeface="Arial" pitchFamily="34" charset="0"/>
                <a:cs typeface="Arial" pitchFamily="34" charset="0"/>
              </a:rPr>
              <a:t>-R alla Leiter-3</a:t>
            </a:r>
          </a:p>
        </p:txBody>
      </p:sp>
      <p:sp>
        <p:nvSpPr>
          <p:cNvPr id="24" name="Rettangolo 23"/>
          <p:cNvSpPr/>
          <p:nvPr/>
        </p:nvSpPr>
        <p:spPr>
          <a:xfrm>
            <a:off x="1080123" y="5439235"/>
            <a:ext cx="8937757" cy="325602"/>
          </a:xfrm>
          <a:prstGeom prst="rect">
            <a:avLst/>
          </a:prstGeom>
        </p:spPr>
        <p:txBody>
          <a:bodyPr wrap="square">
            <a:spAutoFit/>
          </a:bodyPr>
          <a:lstStyle/>
          <a:p>
            <a:pPr marL="270755" indent="-270755" algn="just" eaLnBrk="1" hangingPunct="1">
              <a:buFont typeface="Wingdings" panose="05000000000000000000" pitchFamily="2" charset="2"/>
              <a:buChar char="ü"/>
            </a:pPr>
            <a:r>
              <a:rPr lang="it-IT" sz="1516" b="0" dirty="0">
                <a:solidFill>
                  <a:srgbClr val="000000"/>
                </a:solidFill>
                <a:latin typeface="Tahoma" pitchFamily="34" charset="0"/>
                <a:cs typeface="Tahoma" pitchFamily="34" charset="0"/>
              </a:rPr>
              <a:t>Scala Griffith</a:t>
            </a:r>
          </a:p>
        </p:txBody>
      </p:sp>
      <p:cxnSp>
        <p:nvCxnSpPr>
          <p:cNvPr id="25" name="Connettore 2 24"/>
          <p:cNvCxnSpPr/>
          <p:nvPr/>
        </p:nvCxnSpPr>
        <p:spPr>
          <a:xfrm flipV="1">
            <a:off x="2683461" y="5607841"/>
            <a:ext cx="477590" cy="25082"/>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3297504" y="5457360"/>
            <a:ext cx="4230084" cy="325602"/>
          </a:xfrm>
          <a:prstGeom prst="rect">
            <a:avLst/>
          </a:prstGeom>
          <a:noFill/>
        </p:spPr>
        <p:txBody>
          <a:bodyPr wrap="square" rtlCol="0">
            <a:spAutoFit/>
          </a:bodyPr>
          <a:lstStyle/>
          <a:p>
            <a:pPr eaLnBrk="1" hangingPunct="1"/>
            <a:r>
              <a:rPr lang="it-IT" sz="1516" b="0" dirty="0">
                <a:solidFill>
                  <a:srgbClr val="000000"/>
                </a:solidFill>
                <a:latin typeface="Arial" pitchFamily="34" charset="0"/>
                <a:cs typeface="Arial" pitchFamily="34" charset="0"/>
              </a:rPr>
              <a:t>Dalla </a:t>
            </a:r>
            <a:r>
              <a:rPr lang="it-IT" sz="1516" b="0" dirty="0" err="1">
                <a:solidFill>
                  <a:srgbClr val="000000"/>
                </a:solidFill>
                <a:latin typeface="Arial" pitchFamily="34" charset="0"/>
                <a:cs typeface="Arial" pitchFamily="34" charset="0"/>
              </a:rPr>
              <a:t>Griffith’s</a:t>
            </a:r>
            <a:r>
              <a:rPr lang="it-IT" sz="1516" b="0" dirty="0">
                <a:solidFill>
                  <a:srgbClr val="000000"/>
                </a:solidFill>
                <a:latin typeface="Arial" pitchFamily="34" charset="0"/>
                <a:cs typeface="Arial" pitchFamily="34" charset="0"/>
              </a:rPr>
              <a:t> alla GMDS</a:t>
            </a:r>
          </a:p>
        </p:txBody>
      </p:sp>
      <p:sp>
        <p:nvSpPr>
          <p:cNvPr id="11" name="Ovale 10"/>
          <p:cNvSpPr/>
          <p:nvPr/>
        </p:nvSpPr>
        <p:spPr>
          <a:xfrm>
            <a:off x="4963801" y="2847907"/>
            <a:ext cx="886953" cy="4322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it-IT" sz="1985" b="0" dirty="0">
              <a:solidFill>
                <a:srgbClr val="FFFFFF"/>
              </a:solidFill>
            </a:endParaRPr>
          </a:p>
        </p:txBody>
      </p:sp>
      <p:sp>
        <p:nvSpPr>
          <p:cNvPr id="31" name="Ovale 30"/>
          <p:cNvSpPr/>
          <p:nvPr/>
        </p:nvSpPr>
        <p:spPr>
          <a:xfrm>
            <a:off x="4898163" y="4474600"/>
            <a:ext cx="822016" cy="4322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it-IT" sz="1985" b="0">
              <a:solidFill>
                <a:srgbClr val="FFFFFF"/>
              </a:solidFill>
            </a:endParaRPr>
          </a:p>
        </p:txBody>
      </p:sp>
    </p:spTree>
    <p:extLst>
      <p:ext uri="{BB962C8B-B14F-4D97-AF65-F5344CB8AC3E}">
        <p14:creationId xmlns:p14="http://schemas.microsoft.com/office/powerpoint/2010/main" val="2329573140"/>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557643" y="1853950"/>
            <a:ext cx="8110806" cy="615353"/>
          </a:xfrm>
        </p:spPr>
        <p:txBody>
          <a:bodyPr/>
          <a:lstStyle/>
          <a:p>
            <a:endParaRPr lang="it-IT"/>
          </a:p>
        </p:txBody>
      </p:sp>
      <p:pic>
        <p:nvPicPr>
          <p:cNvPr id="4" name="Immagine 3"/>
          <p:cNvPicPr>
            <a:picLocks noChangeAspect="1"/>
          </p:cNvPicPr>
          <p:nvPr/>
        </p:nvPicPr>
        <p:blipFill>
          <a:blip r:embed="rId2"/>
          <a:stretch>
            <a:fillRect/>
          </a:stretch>
        </p:blipFill>
        <p:spPr>
          <a:xfrm>
            <a:off x="298612" y="205820"/>
            <a:ext cx="10091414" cy="7151213"/>
          </a:xfrm>
          <a:prstGeom prst="rect">
            <a:avLst/>
          </a:prstGeom>
        </p:spPr>
      </p:pic>
      <p:pic>
        <p:nvPicPr>
          <p:cNvPr id="5" name="Picture 4" descr="ZZZZZZZZ"/>
          <p:cNvPicPr>
            <a:picLocks noChangeAspect="1" noChangeArrowheads="1"/>
          </p:cNvPicPr>
          <p:nvPr/>
        </p:nvPicPr>
        <p:blipFill>
          <a:blip r:embed="rId3"/>
          <a:srcRect/>
          <a:stretch>
            <a:fillRect/>
          </a:stretch>
        </p:blipFill>
        <p:spPr bwMode="auto">
          <a:xfrm>
            <a:off x="0" y="0"/>
            <a:ext cx="10688637" cy="7475011"/>
          </a:xfrm>
          <a:prstGeom prst="rect">
            <a:avLst/>
          </a:prstGeom>
          <a:noFill/>
          <a:ln w="9525">
            <a:noFill/>
            <a:miter lim="800000"/>
            <a:headEnd/>
            <a:tailEnd/>
          </a:ln>
        </p:spPr>
      </p:pic>
      <p:sp>
        <p:nvSpPr>
          <p:cNvPr id="6" name="CasellaDiTesto 5"/>
          <p:cNvSpPr txBox="1"/>
          <p:nvPr/>
        </p:nvSpPr>
        <p:spPr>
          <a:xfrm>
            <a:off x="2137644" y="642976"/>
            <a:ext cx="6822715" cy="558936"/>
          </a:xfrm>
          <a:prstGeom prst="rect">
            <a:avLst/>
          </a:prstGeom>
          <a:noFill/>
        </p:spPr>
        <p:txBody>
          <a:bodyPr wrap="square" rtlCol="0">
            <a:spAutoFit/>
          </a:bodyPr>
          <a:lstStyle/>
          <a:p>
            <a:pPr algn="ctr" eaLnBrk="1" hangingPunct="1"/>
            <a:r>
              <a:rPr lang="it-IT" sz="3032" dirty="0">
                <a:solidFill>
                  <a:srgbClr val="0070C0"/>
                </a:solidFill>
                <a:latin typeface="Calibri" panose="020F0502020204030204" pitchFamily="34" charset="0"/>
                <a:cs typeface="Arial" pitchFamily="34" charset="0"/>
              </a:rPr>
              <a:t>La diagnosi nella Disabilità Intellettiva</a:t>
            </a:r>
          </a:p>
        </p:txBody>
      </p:sp>
      <p:sp>
        <p:nvSpPr>
          <p:cNvPr id="7" name="Rettangolo 6"/>
          <p:cNvSpPr/>
          <p:nvPr/>
        </p:nvSpPr>
        <p:spPr>
          <a:xfrm>
            <a:off x="1080123" y="1939292"/>
            <a:ext cx="8937757" cy="558871"/>
          </a:xfrm>
          <a:prstGeom prst="rect">
            <a:avLst/>
          </a:prstGeom>
        </p:spPr>
        <p:txBody>
          <a:bodyPr wrap="square">
            <a:spAutoFit/>
          </a:bodyPr>
          <a:lstStyle/>
          <a:p>
            <a:pPr algn="just" eaLnBrk="1" hangingPunct="1"/>
            <a:r>
              <a:rPr lang="it-IT" sz="1516" dirty="0">
                <a:solidFill>
                  <a:srgbClr val="000000"/>
                </a:solidFill>
                <a:latin typeface="Tahoma" pitchFamily="34" charset="0"/>
                <a:cs typeface="Tahoma" pitchFamily="34" charset="0"/>
              </a:rPr>
              <a:t>2.  VALUTAZIONE DEL LIVELLO DI FUNZIONAMENTO ADATTIVO</a:t>
            </a:r>
          </a:p>
          <a:p>
            <a:pPr algn="just" eaLnBrk="1" hangingPunct="1"/>
            <a:endParaRPr lang="it-IT" sz="1516" b="0" dirty="0">
              <a:solidFill>
                <a:srgbClr val="000000"/>
              </a:solidFill>
              <a:latin typeface="Tahoma" pitchFamily="34" charset="0"/>
              <a:cs typeface="Tahoma" pitchFamily="34" charset="0"/>
            </a:endParaRPr>
          </a:p>
        </p:txBody>
      </p:sp>
      <p:sp>
        <p:nvSpPr>
          <p:cNvPr id="8" name="Rettangolo 7"/>
          <p:cNvSpPr/>
          <p:nvPr/>
        </p:nvSpPr>
        <p:spPr>
          <a:xfrm>
            <a:off x="1046009" y="1325248"/>
            <a:ext cx="8869529" cy="354841"/>
          </a:xfrm>
          <a:prstGeom prst="rect">
            <a:avLst/>
          </a:prstGeom>
        </p:spPr>
        <p:txBody>
          <a:bodyPr wrap="square">
            <a:spAutoFit/>
          </a:bodyPr>
          <a:lstStyle/>
          <a:p>
            <a:pPr algn="ctr" eaLnBrk="1" hangingPunct="1"/>
            <a:r>
              <a:rPr lang="it-IT" sz="1706" b="0" dirty="0">
                <a:solidFill>
                  <a:srgbClr val="000000"/>
                </a:solidFill>
                <a:latin typeface="Tahoma" pitchFamily="34" charset="0"/>
                <a:cs typeface="Tahoma" pitchFamily="34" charset="0"/>
              </a:rPr>
              <a:t>L’importanza della valutazione</a:t>
            </a:r>
          </a:p>
        </p:txBody>
      </p:sp>
      <p:sp>
        <p:nvSpPr>
          <p:cNvPr id="9" name="Rettangolo 8"/>
          <p:cNvSpPr/>
          <p:nvPr/>
        </p:nvSpPr>
        <p:spPr>
          <a:xfrm>
            <a:off x="1318917" y="2416882"/>
            <a:ext cx="8937757" cy="1142044"/>
          </a:xfrm>
          <a:prstGeom prst="rect">
            <a:avLst/>
          </a:prstGeom>
        </p:spPr>
        <p:txBody>
          <a:bodyPr wrap="square">
            <a:spAutoFit/>
          </a:bodyPr>
          <a:lstStyle/>
          <a:p>
            <a:pPr marL="270755" indent="-270755" algn="just" eaLnBrk="1" hangingPunct="1">
              <a:lnSpc>
                <a:spcPct val="150000"/>
              </a:lnSpc>
              <a:buFont typeface="Wingdings" panose="05000000000000000000" pitchFamily="2" charset="2"/>
              <a:buChar char="ü"/>
            </a:pPr>
            <a:r>
              <a:rPr lang="it-IT" sz="1516" b="0" dirty="0">
                <a:solidFill>
                  <a:srgbClr val="000000"/>
                </a:solidFill>
                <a:latin typeface="Tahoma" pitchFamily="34" charset="0"/>
                <a:cs typeface="Tahoma" pitchFamily="34" charset="0"/>
              </a:rPr>
              <a:t>Dalla Vineland alla Vineland-II</a:t>
            </a:r>
          </a:p>
          <a:p>
            <a:pPr marL="270755" indent="-270755" algn="just" eaLnBrk="1" hangingPunct="1">
              <a:lnSpc>
                <a:spcPct val="150000"/>
              </a:lnSpc>
              <a:buFont typeface="Wingdings" panose="05000000000000000000" pitchFamily="2" charset="2"/>
              <a:buChar char="ü"/>
            </a:pPr>
            <a:r>
              <a:rPr lang="it-IT" sz="1516" b="0" dirty="0">
                <a:solidFill>
                  <a:srgbClr val="000000"/>
                </a:solidFill>
                <a:latin typeface="Tahoma" pitchFamily="34" charset="0"/>
                <a:cs typeface="Tahoma" pitchFamily="34" charset="0"/>
              </a:rPr>
              <a:t>ABAS II</a:t>
            </a:r>
          </a:p>
          <a:p>
            <a:pPr algn="just" eaLnBrk="1" hangingPunct="1">
              <a:lnSpc>
                <a:spcPct val="150000"/>
              </a:lnSpc>
            </a:pPr>
            <a:endParaRPr lang="it-IT" sz="1516" b="0" dirty="0">
              <a:solidFill>
                <a:srgbClr val="000000"/>
              </a:solidFill>
              <a:latin typeface="Tahoma" pitchFamily="34" charset="0"/>
              <a:cs typeface="Tahoma" pitchFamily="34" charset="0"/>
            </a:endParaRPr>
          </a:p>
        </p:txBody>
      </p:sp>
      <p:sp>
        <p:nvSpPr>
          <p:cNvPr id="10" name="Ovale 9"/>
          <p:cNvSpPr/>
          <p:nvPr/>
        </p:nvSpPr>
        <p:spPr>
          <a:xfrm>
            <a:off x="3288597" y="2352067"/>
            <a:ext cx="1023408" cy="53766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it-IT" sz="1985" b="0" dirty="0">
              <a:solidFill>
                <a:srgbClr val="FFFFFF"/>
              </a:solidFill>
            </a:endParaRPr>
          </a:p>
        </p:txBody>
      </p:sp>
      <p:sp>
        <p:nvSpPr>
          <p:cNvPr id="11" name="Ovale 10"/>
          <p:cNvSpPr/>
          <p:nvPr/>
        </p:nvSpPr>
        <p:spPr>
          <a:xfrm>
            <a:off x="1591827" y="2769230"/>
            <a:ext cx="818725" cy="46637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it-IT" sz="1985" b="0" dirty="0">
              <a:solidFill>
                <a:srgbClr val="FFFFFF"/>
              </a:solidFill>
            </a:endParaRPr>
          </a:p>
        </p:txBody>
      </p:sp>
    </p:spTree>
    <p:extLst>
      <p:ext uri="{BB962C8B-B14F-4D97-AF65-F5344CB8AC3E}">
        <p14:creationId xmlns:p14="http://schemas.microsoft.com/office/powerpoint/2010/main" val="254610206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557643" y="1853950"/>
            <a:ext cx="8110806" cy="615353"/>
          </a:xfrm>
        </p:spPr>
        <p:txBody>
          <a:bodyPr/>
          <a:lstStyle/>
          <a:p>
            <a:endParaRPr lang="it-IT"/>
          </a:p>
        </p:txBody>
      </p:sp>
      <p:pic>
        <p:nvPicPr>
          <p:cNvPr id="4" name="Immagine 3"/>
          <p:cNvPicPr>
            <a:picLocks noChangeAspect="1"/>
          </p:cNvPicPr>
          <p:nvPr/>
        </p:nvPicPr>
        <p:blipFill>
          <a:blip r:embed="rId2"/>
          <a:stretch>
            <a:fillRect/>
          </a:stretch>
        </p:blipFill>
        <p:spPr>
          <a:xfrm>
            <a:off x="166089" y="0"/>
            <a:ext cx="10496045" cy="7562851"/>
          </a:xfrm>
          <a:prstGeom prst="rect">
            <a:avLst/>
          </a:prstGeom>
        </p:spPr>
      </p:pic>
      <p:sp>
        <p:nvSpPr>
          <p:cNvPr id="6" name="CasellaDiTesto 5"/>
          <p:cNvSpPr txBox="1"/>
          <p:nvPr/>
        </p:nvSpPr>
        <p:spPr>
          <a:xfrm>
            <a:off x="2137644" y="642976"/>
            <a:ext cx="6822715" cy="558936"/>
          </a:xfrm>
          <a:prstGeom prst="rect">
            <a:avLst/>
          </a:prstGeom>
          <a:noFill/>
        </p:spPr>
        <p:txBody>
          <a:bodyPr wrap="square" rtlCol="0">
            <a:spAutoFit/>
          </a:bodyPr>
          <a:lstStyle/>
          <a:p>
            <a:pPr algn="ctr" eaLnBrk="1" hangingPunct="1"/>
            <a:r>
              <a:rPr lang="it-IT" sz="3032" dirty="0">
                <a:solidFill>
                  <a:srgbClr val="0070C0"/>
                </a:solidFill>
                <a:latin typeface="Calibri" panose="020F0502020204030204" pitchFamily="34" charset="0"/>
                <a:cs typeface="Arial" pitchFamily="34" charset="0"/>
              </a:rPr>
              <a:t>La WISC-IV… alcune riflessioni</a:t>
            </a:r>
          </a:p>
        </p:txBody>
      </p:sp>
      <p:pic>
        <p:nvPicPr>
          <p:cNvPr id="5" name="Immagine 4"/>
          <p:cNvPicPr>
            <a:picLocks noChangeAspect="1"/>
          </p:cNvPicPr>
          <p:nvPr/>
        </p:nvPicPr>
        <p:blipFill>
          <a:blip r:embed="rId3">
            <a:lum bright="-20000" contrast="40000"/>
          </a:blip>
          <a:stretch>
            <a:fillRect/>
          </a:stretch>
        </p:blipFill>
        <p:spPr>
          <a:xfrm>
            <a:off x="1250691" y="1875672"/>
            <a:ext cx="8528393" cy="3543205"/>
          </a:xfrm>
          <a:prstGeom prst="rect">
            <a:avLst/>
          </a:prstGeom>
          <a:ln w="38100">
            <a:solidFill>
              <a:srgbClr val="0070C0"/>
            </a:solidFill>
          </a:ln>
        </p:spPr>
      </p:pic>
    </p:spTree>
    <p:extLst>
      <p:ext uri="{BB962C8B-B14F-4D97-AF65-F5344CB8AC3E}">
        <p14:creationId xmlns:p14="http://schemas.microsoft.com/office/powerpoint/2010/main" val="684809374"/>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557643" y="1853950"/>
            <a:ext cx="8110806" cy="615353"/>
          </a:xfrm>
        </p:spPr>
        <p:txBody>
          <a:bodyPr/>
          <a:lstStyle/>
          <a:p>
            <a:endParaRPr lang="it-IT"/>
          </a:p>
        </p:txBody>
      </p:sp>
      <p:pic>
        <p:nvPicPr>
          <p:cNvPr id="4" name="Immagine 3"/>
          <p:cNvPicPr>
            <a:picLocks noChangeAspect="1"/>
          </p:cNvPicPr>
          <p:nvPr/>
        </p:nvPicPr>
        <p:blipFill>
          <a:blip r:embed="rId2"/>
          <a:stretch>
            <a:fillRect/>
          </a:stretch>
        </p:blipFill>
        <p:spPr>
          <a:xfrm>
            <a:off x="8175" y="-5788"/>
            <a:ext cx="10680463" cy="7568638"/>
          </a:xfrm>
          <a:prstGeom prst="rect">
            <a:avLst/>
          </a:prstGeom>
        </p:spPr>
      </p:pic>
      <p:sp>
        <p:nvSpPr>
          <p:cNvPr id="6" name="CasellaDiTesto 5"/>
          <p:cNvSpPr txBox="1"/>
          <p:nvPr/>
        </p:nvSpPr>
        <p:spPr>
          <a:xfrm>
            <a:off x="2137644" y="642976"/>
            <a:ext cx="6822715" cy="558936"/>
          </a:xfrm>
          <a:prstGeom prst="rect">
            <a:avLst/>
          </a:prstGeom>
          <a:noFill/>
        </p:spPr>
        <p:txBody>
          <a:bodyPr wrap="square" rtlCol="0">
            <a:spAutoFit/>
          </a:bodyPr>
          <a:lstStyle/>
          <a:p>
            <a:pPr algn="ctr" eaLnBrk="1" hangingPunct="1"/>
            <a:r>
              <a:rPr lang="it-IT" sz="3032" dirty="0">
                <a:solidFill>
                  <a:srgbClr val="0070C0"/>
                </a:solidFill>
                <a:latin typeface="Calibri" panose="020F0502020204030204" pitchFamily="34" charset="0"/>
                <a:cs typeface="Arial" pitchFamily="34" charset="0"/>
              </a:rPr>
              <a:t>La WISC-IV… alcune riflessioni</a:t>
            </a:r>
          </a:p>
        </p:txBody>
      </p:sp>
      <p:sp>
        <p:nvSpPr>
          <p:cNvPr id="7" name="Rettangolo 6"/>
          <p:cNvSpPr/>
          <p:nvPr/>
        </p:nvSpPr>
        <p:spPr>
          <a:xfrm>
            <a:off x="942763" y="1339002"/>
            <a:ext cx="8836321" cy="1491947"/>
          </a:xfrm>
          <a:prstGeom prst="rect">
            <a:avLst/>
          </a:prstGeom>
        </p:spPr>
        <p:txBody>
          <a:bodyPr wrap="square">
            <a:spAutoFit/>
          </a:bodyPr>
          <a:lstStyle/>
          <a:p>
            <a:pPr marL="324907" indent="-324907" eaLnBrk="1" hangingPunct="1">
              <a:buFontTx/>
              <a:buAutoNum type="arabicPeriod"/>
            </a:pPr>
            <a:r>
              <a:rPr lang="it-IT" sz="1516" b="0" dirty="0">
                <a:solidFill>
                  <a:srgbClr val="000000"/>
                </a:solidFill>
                <a:latin typeface="Tahoma" pitchFamily="34" charset="0"/>
                <a:cs typeface="Tahoma" pitchFamily="34" charset="0"/>
              </a:rPr>
              <a:t>Bambini con DSA ottengono prestazioni migliori in tutti gli indici della WISC-IV rispetto al campione con DI</a:t>
            </a:r>
          </a:p>
          <a:p>
            <a:pPr marL="324907" indent="-324907" eaLnBrk="1" hangingPunct="1">
              <a:buFontTx/>
              <a:buAutoNum type="arabicPeriod"/>
            </a:pPr>
            <a:r>
              <a:rPr lang="it-IT" sz="1516" b="0" dirty="0">
                <a:solidFill>
                  <a:srgbClr val="000000"/>
                </a:solidFill>
                <a:latin typeface="Tahoma" pitchFamily="34" charset="0"/>
                <a:cs typeface="Tahoma" pitchFamily="34" charset="0"/>
              </a:rPr>
              <a:t>Solo i DSA ottengono hanno differenze significative nei 4 indici al contrario dei soggetti con DI</a:t>
            </a:r>
          </a:p>
          <a:p>
            <a:pPr marL="324907" indent="-324907" eaLnBrk="1" hangingPunct="1">
              <a:buFontTx/>
              <a:buAutoNum type="arabicPeriod"/>
            </a:pPr>
            <a:r>
              <a:rPr lang="it-IT" sz="1516" b="0" dirty="0">
                <a:solidFill>
                  <a:srgbClr val="000000"/>
                </a:solidFill>
                <a:latin typeface="Tahoma" pitchFamily="34" charset="0"/>
                <a:cs typeface="Tahoma" pitchFamily="34" charset="0"/>
              </a:rPr>
              <a:t>I soggetti con DSA ottengono punteggi più alti nello IAG rispetto all’ICC.</a:t>
            </a:r>
          </a:p>
          <a:p>
            <a:pPr marL="324907" indent="-324907" eaLnBrk="1" hangingPunct="1">
              <a:buFontTx/>
              <a:buAutoNum type="arabicPeriod"/>
            </a:pPr>
            <a:r>
              <a:rPr lang="it-IT" sz="1516" b="0" dirty="0">
                <a:solidFill>
                  <a:srgbClr val="000000"/>
                </a:solidFill>
                <a:latin typeface="Tahoma" pitchFamily="34" charset="0"/>
                <a:cs typeface="Tahoma" pitchFamily="34" charset="0"/>
              </a:rPr>
              <a:t>Anche soggetti con QIT&lt;85 e diagnosticati come DSA ottengono punteggi più alti nello IAG rispetto all’ICC.</a:t>
            </a:r>
            <a:endParaRPr lang="it-IT" sz="1137" b="0" dirty="0">
              <a:solidFill>
                <a:srgbClr val="000000"/>
              </a:solidFill>
              <a:latin typeface="Tahoma" pitchFamily="34" charset="0"/>
              <a:cs typeface="Tahoma" pitchFamily="34" charset="0"/>
            </a:endParaRPr>
          </a:p>
        </p:txBody>
      </p:sp>
      <p:sp>
        <p:nvSpPr>
          <p:cNvPr id="5" name="Freccia in giù 4"/>
          <p:cNvSpPr/>
          <p:nvPr/>
        </p:nvSpPr>
        <p:spPr>
          <a:xfrm>
            <a:off x="5140722" y="2706843"/>
            <a:ext cx="375249" cy="453403"/>
          </a:xfrm>
          <a:prstGeom prst="down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it-IT" sz="1985" b="0">
              <a:solidFill>
                <a:srgbClr val="FFFFFF"/>
              </a:solidFill>
            </a:endParaRPr>
          </a:p>
        </p:txBody>
      </p:sp>
      <p:sp>
        <p:nvSpPr>
          <p:cNvPr id="9" name="Rettangolo 8"/>
          <p:cNvSpPr/>
          <p:nvPr/>
        </p:nvSpPr>
        <p:spPr>
          <a:xfrm>
            <a:off x="942763" y="3272573"/>
            <a:ext cx="8664848" cy="558871"/>
          </a:xfrm>
          <a:prstGeom prst="rect">
            <a:avLst/>
          </a:prstGeom>
        </p:spPr>
        <p:txBody>
          <a:bodyPr wrap="square">
            <a:spAutoFit/>
          </a:bodyPr>
          <a:lstStyle/>
          <a:p>
            <a:pPr algn="just" eaLnBrk="1" hangingPunct="1"/>
            <a:r>
              <a:rPr lang="it-IT" sz="1516" b="0" dirty="0">
                <a:solidFill>
                  <a:srgbClr val="000000"/>
                </a:solidFill>
                <a:latin typeface="Tahoma" pitchFamily="34" charset="0"/>
                <a:cs typeface="Tahoma" pitchFamily="34" charset="0"/>
              </a:rPr>
              <a:t>Mentre i DSA hanno cadute specifiche nell’IML e nell’IVE, i soggetti con DI hanno un impairment generale ed omogeneo del funzionamento cognitivo.</a:t>
            </a:r>
          </a:p>
        </p:txBody>
      </p:sp>
      <p:pic>
        <p:nvPicPr>
          <p:cNvPr id="8" name="Immagine 7"/>
          <p:cNvPicPr>
            <a:picLocks noChangeAspect="1"/>
          </p:cNvPicPr>
          <p:nvPr/>
        </p:nvPicPr>
        <p:blipFill>
          <a:blip r:embed="rId3"/>
          <a:stretch>
            <a:fillRect/>
          </a:stretch>
        </p:blipFill>
        <p:spPr>
          <a:xfrm>
            <a:off x="1093302" y="4062846"/>
            <a:ext cx="8119030" cy="2446581"/>
          </a:xfrm>
          <a:prstGeom prst="rect">
            <a:avLst/>
          </a:prstGeom>
          <a:ln w="19050">
            <a:solidFill>
              <a:srgbClr val="0070C0"/>
            </a:solidFill>
          </a:ln>
        </p:spPr>
      </p:pic>
      <p:pic>
        <p:nvPicPr>
          <p:cNvPr id="10" name="Immagine 9"/>
          <p:cNvPicPr>
            <a:picLocks noChangeAspect="1"/>
          </p:cNvPicPr>
          <p:nvPr/>
        </p:nvPicPr>
        <p:blipFill>
          <a:blip r:embed="rId4">
            <a:lum contrast="20000"/>
          </a:blip>
          <a:stretch>
            <a:fillRect/>
          </a:stretch>
        </p:blipFill>
        <p:spPr>
          <a:xfrm>
            <a:off x="2173018" y="3904675"/>
            <a:ext cx="6481580" cy="3013032"/>
          </a:xfrm>
          <a:prstGeom prst="rect">
            <a:avLst/>
          </a:prstGeom>
          <a:ln w="19050">
            <a:solidFill>
              <a:srgbClr val="0070C0"/>
            </a:solidFill>
          </a:ln>
        </p:spPr>
      </p:pic>
    </p:spTree>
    <p:extLst>
      <p:ext uri="{BB962C8B-B14F-4D97-AF65-F5344CB8AC3E}">
        <p14:creationId xmlns:p14="http://schemas.microsoft.com/office/powerpoint/2010/main" val="3867575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6" name="Segnaposto contenuto 5"/>
          <p:cNvSpPr>
            <a:spLocks noGrp="1"/>
          </p:cNvSpPr>
          <p:nvPr>
            <p:ph sz="half" idx="1"/>
          </p:nvPr>
        </p:nvSpPr>
        <p:spPr>
          <a:xfrm>
            <a:off x="1557466" y="1854200"/>
            <a:ext cx="3983797" cy="513531"/>
          </a:xfrm>
        </p:spPr>
        <p:txBody>
          <a:bodyPr/>
          <a:lstStyle/>
          <a:p>
            <a:endParaRPr lang="it-IT"/>
          </a:p>
        </p:txBody>
      </p:sp>
      <p:sp>
        <p:nvSpPr>
          <p:cNvPr id="8" name="Segnaposto contenuto 7"/>
          <p:cNvSpPr>
            <a:spLocks noGrp="1"/>
          </p:cNvSpPr>
          <p:nvPr>
            <p:ph sz="half" idx="2"/>
          </p:nvPr>
        </p:nvSpPr>
        <p:spPr>
          <a:xfrm>
            <a:off x="5685039" y="1854200"/>
            <a:ext cx="3983797" cy="513531"/>
          </a:xfrm>
        </p:spPr>
        <p:txBody>
          <a:bodyPr/>
          <a:lstStyle/>
          <a:p>
            <a:endParaRPr lang="it-IT"/>
          </a:p>
        </p:txBody>
      </p:sp>
      <p:pic>
        <p:nvPicPr>
          <p:cNvPr id="4" name="Immagine 3"/>
          <p:cNvPicPr>
            <a:picLocks noChangeAspect="1"/>
          </p:cNvPicPr>
          <p:nvPr/>
        </p:nvPicPr>
        <p:blipFill>
          <a:blip r:embed="rId2"/>
          <a:stretch>
            <a:fillRect/>
          </a:stretch>
        </p:blipFill>
        <p:spPr>
          <a:xfrm>
            <a:off x="0" y="-5789"/>
            <a:ext cx="10688638" cy="7574431"/>
          </a:xfrm>
          <a:prstGeom prst="rect">
            <a:avLst/>
          </a:prstGeom>
        </p:spPr>
      </p:pic>
      <p:sp>
        <p:nvSpPr>
          <p:cNvPr id="7" name="CasellaDiTesto 6"/>
          <p:cNvSpPr txBox="1"/>
          <p:nvPr/>
        </p:nvSpPr>
        <p:spPr>
          <a:xfrm>
            <a:off x="2137644" y="642976"/>
            <a:ext cx="6822715" cy="558936"/>
          </a:xfrm>
          <a:prstGeom prst="rect">
            <a:avLst/>
          </a:prstGeom>
          <a:noFill/>
        </p:spPr>
        <p:txBody>
          <a:bodyPr wrap="square" rtlCol="0">
            <a:spAutoFit/>
          </a:bodyPr>
          <a:lstStyle/>
          <a:p>
            <a:pPr algn="ctr" eaLnBrk="1" hangingPunct="1"/>
            <a:r>
              <a:rPr lang="it-IT" sz="3032" dirty="0">
                <a:solidFill>
                  <a:srgbClr val="0070C0"/>
                </a:solidFill>
                <a:latin typeface="Calibri" panose="020F0502020204030204" pitchFamily="34" charset="0"/>
                <a:cs typeface="Arial" pitchFamily="34" charset="0"/>
              </a:rPr>
              <a:t>La Leiter-3… le novità</a:t>
            </a:r>
          </a:p>
        </p:txBody>
      </p:sp>
      <p:sp>
        <p:nvSpPr>
          <p:cNvPr id="9" name="CasellaDiTesto 8"/>
          <p:cNvSpPr txBox="1"/>
          <p:nvPr/>
        </p:nvSpPr>
        <p:spPr>
          <a:xfrm>
            <a:off x="806310" y="2477089"/>
            <a:ext cx="3992193" cy="2016962"/>
          </a:xfrm>
          <a:prstGeom prst="rect">
            <a:avLst/>
          </a:prstGeom>
          <a:noFill/>
        </p:spPr>
        <p:txBody>
          <a:bodyPr wrap="square" rtlCol="0">
            <a:spAutoFit/>
          </a:bodyPr>
          <a:lstStyle/>
          <a:p>
            <a:pPr algn="ctr" eaLnBrk="1" hangingPunct="1"/>
            <a:r>
              <a:rPr lang="it-IT" sz="1706" dirty="0">
                <a:solidFill>
                  <a:srgbClr val="000000"/>
                </a:solidFill>
                <a:latin typeface="RotisSemiSerif"/>
                <a:ea typeface="Tahoma" panose="020B0604030504040204" pitchFamily="34" charset="0"/>
                <a:cs typeface="Tahoma" panose="020B0604030504040204" pitchFamily="34" charset="0"/>
              </a:rPr>
              <a:t>Batteria cognitiva (C)</a:t>
            </a:r>
          </a:p>
          <a:p>
            <a:pPr algn="ctr" eaLnBrk="1" hangingPunct="1"/>
            <a:endParaRPr lang="it-IT" sz="1706"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70755" indent="-270755" eaLnBrk="1" hangingPunct="1">
              <a:buFont typeface="Wingdings" panose="05000000000000000000" pitchFamily="2" charset="2"/>
              <a:buChar char="ü"/>
            </a:pPr>
            <a:r>
              <a:rPr lang="it-IT" sz="1516" b="0" dirty="0">
                <a:solidFill>
                  <a:srgbClr val="000000"/>
                </a:solidFill>
                <a:latin typeface="Tahoma" panose="020B0604030504040204" pitchFamily="34" charset="0"/>
                <a:ea typeface="Tahoma" panose="020B0604030504040204" pitchFamily="34" charset="0"/>
                <a:cs typeface="Tahoma" panose="020B0604030504040204" pitchFamily="34" charset="0"/>
              </a:rPr>
              <a:t>Subtest 1: Figura/sfondo (FG)</a:t>
            </a:r>
          </a:p>
          <a:p>
            <a:pPr marL="270755" indent="-270755" eaLnBrk="1" hangingPunct="1">
              <a:buFont typeface="Wingdings" panose="05000000000000000000" pitchFamily="2" charset="2"/>
              <a:buChar char="ü"/>
            </a:pPr>
            <a:r>
              <a:rPr lang="it-IT" sz="1516" b="0" dirty="0">
                <a:solidFill>
                  <a:srgbClr val="000000"/>
                </a:solidFill>
                <a:latin typeface="Tahoma" panose="020B0604030504040204" pitchFamily="34" charset="0"/>
                <a:ea typeface="Tahoma" panose="020B0604030504040204" pitchFamily="34" charset="0"/>
                <a:cs typeface="Tahoma" panose="020B0604030504040204" pitchFamily="34" charset="0"/>
              </a:rPr>
              <a:t>Subtest 2: Completamento di forme (FC)</a:t>
            </a:r>
          </a:p>
          <a:p>
            <a:pPr marL="270755" indent="-270755" eaLnBrk="1" hangingPunct="1">
              <a:buFont typeface="Wingdings" panose="05000000000000000000" pitchFamily="2" charset="2"/>
              <a:buChar char="ü"/>
            </a:pPr>
            <a:r>
              <a:rPr lang="it-IT" sz="1516" b="0" dirty="0">
                <a:solidFill>
                  <a:srgbClr val="000000"/>
                </a:solidFill>
                <a:latin typeface="Tahoma" panose="020B0604030504040204" pitchFamily="34" charset="0"/>
                <a:ea typeface="Tahoma" panose="020B0604030504040204" pitchFamily="34" charset="0"/>
                <a:cs typeface="Tahoma" panose="020B0604030504040204" pitchFamily="34" charset="0"/>
              </a:rPr>
              <a:t>Subtest 3: Classificazione/Analogie (CA)</a:t>
            </a:r>
          </a:p>
          <a:p>
            <a:pPr marL="270755" indent="-270755" eaLnBrk="1" hangingPunct="1">
              <a:buFont typeface="Wingdings" panose="05000000000000000000" pitchFamily="2" charset="2"/>
              <a:buChar char="ü"/>
            </a:pPr>
            <a:r>
              <a:rPr lang="it-IT" sz="1516" b="0" dirty="0">
                <a:solidFill>
                  <a:srgbClr val="000000"/>
                </a:solidFill>
                <a:latin typeface="Tahoma" panose="020B0604030504040204" pitchFamily="34" charset="0"/>
                <a:ea typeface="Tahoma" panose="020B0604030504040204" pitchFamily="34" charset="0"/>
                <a:cs typeface="Tahoma" panose="020B0604030504040204" pitchFamily="34" charset="0"/>
              </a:rPr>
              <a:t>Subtest 4: Ordine sequenziale (SO)</a:t>
            </a:r>
          </a:p>
          <a:p>
            <a:pPr marL="270755" indent="-270755" eaLnBrk="1" hangingPunct="1">
              <a:buFont typeface="Wingdings" panose="05000000000000000000" pitchFamily="2" charset="2"/>
              <a:buChar char="ü"/>
            </a:pPr>
            <a:r>
              <a:rPr lang="it-IT" sz="1516" b="0" dirty="0">
                <a:solidFill>
                  <a:srgbClr val="000000"/>
                </a:solidFill>
                <a:latin typeface="Tahoma" panose="020B0604030504040204" pitchFamily="34" charset="0"/>
                <a:ea typeface="Tahoma" panose="020B0604030504040204" pitchFamily="34" charset="0"/>
                <a:cs typeface="Tahoma" panose="020B0604030504040204" pitchFamily="34" charset="0"/>
              </a:rPr>
              <a:t>Subtest 5: Pattern visivi (VP) </a:t>
            </a:r>
            <a:r>
              <a:rPr lang="it-IT" sz="1516" b="0" i="1" u="sng" dirty="0">
                <a:solidFill>
                  <a:srgbClr val="000000"/>
                </a:solidFill>
                <a:latin typeface="Tahoma" panose="020B0604030504040204" pitchFamily="34" charset="0"/>
                <a:ea typeface="Tahoma" panose="020B0604030504040204" pitchFamily="34" charset="0"/>
                <a:cs typeface="Tahoma" panose="020B0604030504040204" pitchFamily="34" charset="0"/>
              </a:rPr>
              <a:t>facoltativo</a:t>
            </a:r>
            <a:endParaRPr lang="it-IT" sz="1516" b="0" u="sng"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70755" indent="-270755" eaLnBrk="1" hangingPunct="1">
              <a:buFont typeface="Wingdings" panose="05000000000000000000" pitchFamily="2" charset="2"/>
              <a:buChar char="ü"/>
            </a:pPr>
            <a:endParaRPr lang="it-IT" sz="1516" b="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9"/>
          <p:cNvSpPr txBox="1"/>
          <p:nvPr/>
        </p:nvSpPr>
        <p:spPr>
          <a:xfrm>
            <a:off x="5752234" y="2477089"/>
            <a:ext cx="4436214" cy="1783693"/>
          </a:xfrm>
          <a:prstGeom prst="rect">
            <a:avLst/>
          </a:prstGeom>
          <a:noFill/>
          <a:ln>
            <a:solidFill>
              <a:schemeClr val="bg1"/>
            </a:solidFill>
          </a:ln>
        </p:spPr>
        <p:txBody>
          <a:bodyPr wrap="square" rtlCol="0">
            <a:spAutoFit/>
          </a:bodyPr>
          <a:lstStyle/>
          <a:p>
            <a:pPr algn="ctr" eaLnBrk="1" hangingPunct="1"/>
            <a:r>
              <a:rPr lang="it-IT" sz="1706" dirty="0">
                <a:solidFill>
                  <a:srgbClr val="000000"/>
                </a:solidFill>
                <a:latin typeface="Arial" pitchFamily="34" charset="0"/>
                <a:cs typeface="Arial" pitchFamily="34" charset="0"/>
              </a:rPr>
              <a:t>Batteria attenzione e memoria (AM)</a:t>
            </a:r>
          </a:p>
          <a:p>
            <a:pPr algn="ctr" eaLnBrk="1" hangingPunct="1"/>
            <a:endParaRPr lang="it-IT" sz="1706" dirty="0">
              <a:solidFill>
                <a:srgbClr val="000000"/>
              </a:solidFill>
              <a:latin typeface="Arial" pitchFamily="34" charset="0"/>
              <a:cs typeface="Arial" pitchFamily="34" charset="0"/>
            </a:endParaRPr>
          </a:p>
          <a:p>
            <a:pPr marL="270755" indent="-270755" eaLnBrk="1" hangingPunct="1">
              <a:buFont typeface="Wingdings" panose="05000000000000000000" pitchFamily="2" charset="2"/>
              <a:buChar char="ü"/>
            </a:pPr>
            <a:r>
              <a:rPr lang="it-IT" sz="1516" b="0" dirty="0">
                <a:solidFill>
                  <a:srgbClr val="000000"/>
                </a:solidFill>
                <a:latin typeface="Arial" pitchFamily="34" charset="0"/>
                <a:cs typeface="Arial" pitchFamily="34" charset="0"/>
              </a:rPr>
              <a:t>Subtest 6: </a:t>
            </a:r>
            <a:r>
              <a:rPr lang="it-IT" sz="1516" b="0" dirty="0">
                <a:solidFill>
                  <a:srgbClr val="00CC99">
                    <a:lumMod val="50000"/>
                  </a:srgbClr>
                </a:solidFill>
                <a:latin typeface="Arial" pitchFamily="34" charset="0"/>
                <a:cs typeface="Arial" pitchFamily="34" charset="0"/>
              </a:rPr>
              <a:t>Attenzione sostenuta (AS)</a:t>
            </a:r>
          </a:p>
          <a:p>
            <a:pPr marL="270755" indent="-270755" eaLnBrk="1" hangingPunct="1">
              <a:buFont typeface="Wingdings" panose="05000000000000000000" pitchFamily="2" charset="2"/>
              <a:buChar char="ü"/>
            </a:pPr>
            <a:r>
              <a:rPr lang="it-IT" sz="1516" b="0" dirty="0">
                <a:solidFill>
                  <a:srgbClr val="000000"/>
                </a:solidFill>
                <a:latin typeface="Arial" pitchFamily="34" charset="0"/>
                <a:cs typeface="Arial" pitchFamily="34" charset="0"/>
              </a:rPr>
              <a:t>Subtest 7: </a:t>
            </a:r>
            <a:r>
              <a:rPr lang="it-IT" sz="1516" b="0" dirty="0">
                <a:solidFill>
                  <a:srgbClr val="2D2DB9">
                    <a:lumMod val="75000"/>
                  </a:srgbClr>
                </a:solidFill>
                <a:latin typeface="Arial" pitchFamily="34" charset="0"/>
                <a:cs typeface="Arial" pitchFamily="34" charset="0"/>
              </a:rPr>
              <a:t>Memoria in avanti (FM)</a:t>
            </a:r>
          </a:p>
          <a:p>
            <a:pPr marL="270755" indent="-270755" eaLnBrk="1" hangingPunct="1">
              <a:buFont typeface="Wingdings" panose="05000000000000000000" pitchFamily="2" charset="2"/>
              <a:buChar char="ü"/>
            </a:pPr>
            <a:r>
              <a:rPr lang="it-IT" sz="1516" b="0" dirty="0">
                <a:solidFill>
                  <a:srgbClr val="000000"/>
                </a:solidFill>
                <a:latin typeface="Arial" pitchFamily="34" charset="0"/>
                <a:cs typeface="Arial" pitchFamily="34" charset="0"/>
              </a:rPr>
              <a:t>Subtest 8: Attenzione divisa (AD)</a:t>
            </a:r>
          </a:p>
          <a:p>
            <a:pPr marL="270755" indent="-270755" eaLnBrk="1" hangingPunct="1">
              <a:buFont typeface="Wingdings" panose="05000000000000000000" pitchFamily="2" charset="2"/>
              <a:buChar char="ü"/>
            </a:pPr>
            <a:r>
              <a:rPr lang="it-IT" sz="1516" b="0" dirty="0">
                <a:solidFill>
                  <a:srgbClr val="000000"/>
                </a:solidFill>
                <a:latin typeface="Arial" pitchFamily="34" charset="0"/>
                <a:cs typeface="Arial" pitchFamily="34" charset="0"/>
              </a:rPr>
              <a:t>Subtest 9: </a:t>
            </a:r>
            <a:r>
              <a:rPr lang="it-IT" sz="1516" b="0" dirty="0">
                <a:solidFill>
                  <a:srgbClr val="2D2DB9">
                    <a:lumMod val="75000"/>
                  </a:srgbClr>
                </a:solidFill>
                <a:latin typeface="Arial" pitchFamily="34" charset="0"/>
                <a:cs typeface="Arial" pitchFamily="34" charset="0"/>
              </a:rPr>
              <a:t>Memoria all’indietro (RM)</a:t>
            </a:r>
          </a:p>
          <a:p>
            <a:pPr marL="270755" indent="-270755" eaLnBrk="1" hangingPunct="1">
              <a:buFont typeface="Wingdings" panose="05000000000000000000" pitchFamily="2" charset="2"/>
              <a:buChar char="ü"/>
            </a:pPr>
            <a:r>
              <a:rPr lang="it-IT" sz="1516" b="0" dirty="0">
                <a:solidFill>
                  <a:srgbClr val="000000"/>
                </a:solidFill>
                <a:latin typeface="Arial" pitchFamily="34" charset="0"/>
                <a:cs typeface="Arial" pitchFamily="34" charset="0"/>
              </a:rPr>
              <a:t>Subtest 10: </a:t>
            </a:r>
            <a:r>
              <a:rPr lang="it-IT" sz="1516" b="0" dirty="0" err="1">
                <a:solidFill>
                  <a:srgbClr val="00CC99">
                    <a:lumMod val="50000"/>
                  </a:srgbClr>
                </a:solidFill>
                <a:latin typeface="Arial" pitchFamily="34" charset="0"/>
                <a:cs typeface="Arial" pitchFamily="34" charset="0"/>
              </a:rPr>
              <a:t>Stroop</a:t>
            </a:r>
            <a:r>
              <a:rPr lang="it-IT" sz="1516" b="0" dirty="0">
                <a:solidFill>
                  <a:srgbClr val="00CC99">
                    <a:lumMod val="50000"/>
                  </a:srgbClr>
                </a:solidFill>
                <a:latin typeface="Arial" pitchFamily="34" charset="0"/>
                <a:cs typeface="Arial" pitchFamily="34" charset="0"/>
              </a:rPr>
              <a:t> non verbale (NS)</a:t>
            </a:r>
          </a:p>
        </p:txBody>
      </p:sp>
      <p:sp>
        <p:nvSpPr>
          <p:cNvPr id="12" name="Rettangolo arrotondato 11"/>
          <p:cNvSpPr/>
          <p:nvPr/>
        </p:nvSpPr>
        <p:spPr>
          <a:xfrm>
            <a:off x="819437" y="2980933"/>
            <a:ext cx="3855739" cy="999751"/>
          </a:xfrm>
          <a:prstGeom prst="roundRect">
            <a:avLst/>
          </a:prstGeom>
          <a:no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it-IT" sz="1985" b="0">
              <a:solidFill>
                <a:srgbClr val="FFFFFF"/>
              </a:solidFill>
            </a:endParaRPr>
          </a:p>
        </p:txBody>
      </p:sp>
      <p:cxnSp>
        <p:nvCxnSpPr>
          <p:cNvPr id="19" name="Connettore 2 18"/>
          <p:cNvCxnSpPr>
            <a:stCxn id="12" idx="2"/>
          </p:cNvCxnSpPr>
          <p:nvPr/>
        </p:nvCxnSpPr>
        <p:spPr>
          <a:xfrm flipH="1">
            <a:off x="2747307" y="3980684"/>
            <a:ext cx="1" cy="952582"/>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0" name="Rettangolo 19"/>
          <p:cNvSpPr/>
          <p:nvPr/>
        </p:nvSpPr>
        <p:spPr>
          <a:xfrm>
            <a:off x="806309" y="5040875"/>
            <a:ext cx="3868866" cy="792140"/>
          </a:xfrm>
          <a:prstGeom prst="rect">
            <a:avLst/>
          </a:prstGeom>
        </p:spPr>
        <p:txBody>
          <a:bodyPr wrap="square">
            <a:spAutoFit/>
          </a:bodyPr>
          <a:lstStyle/>
          <a:p>
            <a:pPr algn="ctr" eaLnBrk="1" hangingPunct="1"/>
            <a:r>
              <a:rPr lang="it-IT" sz="1516" dirty="0">
                <a:solidFill>
                  <a:srgbClr val="000000"/>
                </a:solidFill>
                <a:latin typeface="Tahoma" panose="020B0604030504040204" pitchFamily="34" charset="0"/>
                <a:ea typeface="Tahoma" panose="020B0604030504040204" pitchFamily="34" charset="0"/>
                <a:cs typeface="Tahoma" panose="020B0604030504040204" pitchFamily="34" charset="0"/>
              </a:rPr>
              <a:t>QI non verbale o </a:t>
            </a:r>
          </a:p>
          <a:p>
            <a:pPr algn="ctr" eaLnBrk="1" hangingPunct="1"/>
            <a:r>
              <a:rPr lang="it-IT" sz="1516" dirty="0">
                <a:solidFill>
                  <a:srgbClr val="000000"/>
                </a:solidFill>
                <a:latin typeface="Tahoma" panose="020B0604030504040204" pitchFamily="34" charset="0"/>
                <a:ea typeface="Tahoma" panose="020B0604030504040204" pitchFamily="34" charset="0"/>
                <a:cs typeface="Tahoma" panose="020B0604030504040204" pitchFamily="34" charset="0"/>
              </a:rPr>
              <a:t>Indice di Abilità Generale</a:t>
            </a:r>
          </a:p>
          <a:p>
            <a:pPr algn="ctr" eaLnBrk="1" hangingPunct="1"/>
            <a:r>
              <a:rPr lang="it-IT" sz="1516" b="0" dirty="0">
                <a:solidFill>
                  <a:srgbClr val="FF0000"/>
                </a:solidFill>
                <a:latin typeface="Tahoma" panose="020B0604030504040204" pitchFamily="34" charset="0"/>
                <a:ea typeface="Tahoma" panose="020B0604030504040204" pitchFamily="34" charset="0"/>
                <a:cs typeface="Tahoma" panose="020B0604030504040204" pitchFamily="34" charset="0"/>
              </a:rPr>
              <a:t>(eliminato il QI breve!)</a:t>
            </a:r>
          </a:p>
        </p:txBody>
      </p:sp>
      <p:sp>
        <p:nvSpPr>
          <p:cNvPr id="21" name="Rettangolo arrotondato 20"/>
          <p:cNvSpPr/>
          <p:nvPr/>
        </p:nvSpPr>
        <p:spPr>
          <a:xfrm>
            <a:off x="5786431" y="3005454"/>
            <a:ext cx="3855739" cy="1250494"/>
          </a:xfrm>
          <a:prstGeom prst="roundRect">
            <a:avLst/>
          </a:prstGeom>
          <a:no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endParaRPr lang="it-IT" sz="1985" b="0">
              <a:solidFill>
                <a:srgbClr val="FFFFFF"/>
              </a:solidFill>
            </a:endParaRPr>
          </a:p>
        </p:txBody>
      </p:sp>
      <p:cxnSp>
        <p:nvCxnSpPr>
          <p:cNvPr id="23" name="Connettore 2 22"/>
          <p:cNvCxnSpPr/>
          <p:nvPr/>
        </p:nvCxnSpPr>
        <p:spPr>
          <a:xfrm>
            <a:off x="7868725" y="4255947"/>
            <a:ext cx="1" cy="685927"/>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4" name="Rettangolo 23"/>
          <p:cNvSpPr/>
          <p:nvPr/>
        </p:nvSpPr>
        <p:spPr>
          <a:xfrm>
            <a:off x="5967907" y="4989042"/>
            <a:ext cx="3868866" cy="558871"/>
          </a:xfrm>
          <a:prstGeom prst="rect">
            <a:avLst/>
          </a:prstGeom>
        </p:spPr>
        <p:txBody>
          <a:bodyPr wrap="square">
            <a:spAutoFit/>
          </a:bodyPr>
          <a:lstStyle/>
          <a:p>
            <a:pPr algn="ctr" eaLnBrk="1" hangingPunct="1"/>
            <a:r>
              <a:rPr lang="it-IT" sz="1516" dirty="0">
                <a:solidFill>
                  <a:srgbClr val="2D2DB9">
                    <a:lumMod val="75000"/>
                  </a:srgbClr>
                </a:solidFill>
                <a:latin typeface="Tahoma" panose="020B0604030504040204" pitchFamily="34" charset="0"/>
                <a:ea typeface="Tahoma" panose="020B0604030504040204" pitchFamily="34" charset="0"/>
                <a:cs typeface="Tahoma" panose="020B0604030504040204" pitchFamily="34" charset="0"/>
              </a:rPr>
              <a:t>Indice di Memoria non verbale</a:t>
            </a:r>
          </a:p>
          <a:p>
            <a:pPr algn="ctr" eaLnBrk="1" hangingPunct="1"/>
            <a:r>
              <a:rPr lang="it-IT" sz="1516" dirty="0">
                <a:solidFill>
                  <a:srgbClr val="00CC99">
                    <a:lumMod val="50000"/>
                  </a:srgbClr>
                </a:solidFill>
                <a:latin typeface="Tahoma" panose="020B0604030504040204" pitchFamily="34" charset="0"/>
                <a:ea typeface="Tahoma" panose="020B0604030504040204" pitchFamily="34" charset="0"/>
                <a:cs typeface="Tahoma" panose="020B0604030504040204" pitchFamily="34" charset="0"/>
              </a:rPr>
              <a:t>Indice di Velocità di Elaborazione</a:t>
            </a:r>
          </a:p>
        </p:txBody>
      </p:sp>
      <p:sp>
        <p:nvSpPr>
          <p:cNvPr id="28" name="Rettangolo 27"/>
          <p:cNvSpPr/>
          <p:nvPr/>
        </p:nvSpPr>
        <p:spPr>
          <a:xfrm>
            <a:off x="3775096" y="1356884"/>
            <a:ext cx="3547811" cy="602986"/>
          </a:xfrm>
          <a:prstGeom prst="rect">
            <a:avLst/>
          </a:prstGeom>
        </p:spPr>
        <p:txBody>
          <a:bodyPr wrap="square">
            <a:spAutoFit/>
          </a:bodyPr>
          <a:lstStyle/>
          <a:p>
            <a:pPr marL="270755" indent="-270755" eaLnBrk="1" hangingPunct="1">
              <a:buFont typeface="Wingdings" panose="05000000000000000000" pitchFamily="2" charset="2"/>
              <a:buChar char="ü"/>
            </a:pPr>
            <a:r>
              <a:rPr lang="it-IT" sz="1659" b="0" dirty="0">
                <a:solidFill>
                  <a:srgbClr val="000000"/>
                </a:solidFill>
                <a:latin typeface="Tahoma" pitchFamily="34" charset="0"/>
                <a:cs typeface="Tahoma" pitchFamily="34" charset="0"/>
              </a:rPr>
              <a:t>Nuovi subtest per calcolo del QI</a:t>
            </a:r>
          </a:p>
          <a:p>
            <a:pPr marL="270755" indent="-270755" eaLnBrk="1" hangingPunct="1">
              <a:buFont typeface="Wingdings" panose="05000000000000000000" pitchFamily="2" charset="2"/>
              <a:buChar char="ü"/>
            </a:pPr>
            <a:r>
              <a:rPr lang="it-IT" sz="1659" b="0" dirty="0">
                <a:solidFill>
                  <a:srgbClr val="000000"/>
                </a:solidFill>
                <a:latin typeface="Tahoma" pitchFamily="34" charset="0"/>
                <a:cs typeface="Tahoma" pitchFamily="34" charset="0"/>
              </a:rPr>
              <a:t>Dati normativi italiani</a:t>
            </a:r>
          </a:p>
        </p:txBody>
      </p:sp>
      <p:pic>
        <p:nvPicPr>
          <p:cNvPr id="2" name="Immagine 1"/>
          <p:cNvPicPr>
            <a:picLocks noChangeAspect="1"/>
          </p:cNvPicPr>
          <p:nvPr/>
        </p:nvPicPr>
        <p:blipFill>
          <a:blip r:embed="rId3"/>
          <a:stretch>
            <a:fillRect/>
          </a:stretch>
        </p:blipFill>
        <p:spPr>
          <a:xfrm>
            <a:off x="8960358" y="260001"/>
            <a:ext cx="686759" cy="960074"/>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7970457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RotisSemiSerif"/>
        <a:ea typeface=""/>
        <a:cs typeface=""/>
      </a:majorFont>
      <a:minorFont>
        <a:latin typeface="RotisSemi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ema di Offic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ersonalizzat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i Offic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ersonalizzat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i Offic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ersonalizzat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1">
  <a:themeElements>
    <a:clrScheme name="1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resentazione vuota">
      <a:majorFont>
        <a:latin typeface="RotisSemiSerif"/>
        <a:ea typeface="ＭＳ Ｐゴシック"/>
        <a:cs typeface=""/>
      </a:majorFont>
      <a:minorFont>
        <a:latin typeface="RotisSemiSerif"/>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_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RotisSemiSerif"/>
        <a:ea typeface=""/>
        <a:cs typeface=""/>
      </a:majorFont>
      <a:minorFont>
        <a:latin typeface="RotisSemi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Verdana" pitchFamily="-106"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PowerBook:Applications (Mac OS 9):Microsoft Office 98:Modelli:Presentazione vuota</Template>
  <TotalTime>14464</TotalTime>
  <Words>7649</Words>
  <Application>Microsoft Office PowerPoint</Application>
  <PresentationFormat>Personalizzato</PresentationFormat>
  <Paragraphs>593</Paragraphs>
  <Slides>101</Slides>
  <Notes>26</Notes>
  <HiddenSlides>0</HiddenSlides>
  <MMClips>0</MMClips>
  <ScaleCrop>false</ScaleCrop>
  <HeadingPairs>
    <vt:vector size="6" baseType="variant">
      <vt:variant>
        <vt:lpstr>Caratteri utilizzati</vt:lpstr>
      </vt:variant>
      <vt:variant>
        <vt:i4>10</vt:i4>
      </vt:variant>
      <vt:variant>
        <vt:lpstr>Tema</vt:lpstr>
      </vt:variant>
      <vt:variant>
        <vt:i4>6</vt:i4>
      </vt:variant>
      <vt:variant>
        <vt:lpstr>Titoli diapositive</vt:lpstr>
      </vt:variant>
      <vt:variant>
        <vt:i4>101</vt:i4>
      </vt:variant>
    </vt:vector>
  </HeadingPairs>
  <TitlesOfParts>
    <vt:vector size="117" baseType="lpstr">
      <vt:lpstr>Microsoft YaHei</vt:lpstr>
      <vt:lpstr>ＭＳ Ｐゴシック</vt:lpstr>
      <vt:lpstr>Arial</vt:lpstr>
      <vt:lpstr>Calibri</vt:lpstr>
      <vt:lpstr>RotisSemiSerif</vt:lpstr>
      <vt:lpstr>Tahoma</vt:lpstr>
      <vt:lpstr>Times</vt:lpstr>
      <vt:lpstr>Times New Roman</vt:lpstr>
      <vt:lpstr>Verdana</vt:lpstr>
      <vt:lpstr>Wingdings</vt:lpstr>
      <vt:lpstr>Presentazione vuota</vt:lpstr>
      <vt:lpstr>2_Tema di Office</vt:lpstr>
      <vt:lpstr>3_Tema di Office</vt:lpstr>
      <vt:lpstr>1_Tema di Office</vt:lpstr>
      <vt:lpstr>Tema1</vt:lpstr>
      <vt:lpstr>1_Presentazione vuota</vt:lpstr>
      <vt:lpstr>DISABILITA’ INTELLETTIVA E SINDROMI GENETICHE</vt:lpstr>
      <vt:lpstr>Presentazione standard di PowerPoint</vt:lpstr>
      <vt:lpstr>  Ritardo mentale: Che cos’è</vt:lpstr>
      <vt:lpstr>MENTAL RETARDATION/INTELLECTUAL DISABILITY ACCORDING DSM</vt:lpstr>
      <vt:lpstr>AAIDD e DSM5</vt:lpstr>
      <vt:lpstr>DSM 5 Intellectual Disability</vt:lpstr>
      <vt:lpstr>DSM 5 Intellectual disability</vt:lpstr>
      <vt:lpstr>DSM 5 Intellectual disability</vt:lpstr>
      <vt:lpstr>Ritardo dello sviluppo</vt:lpstr>
      <vt:lpstr>Disabilità intellettiva  (o disordine dello sviluppo) non specificati</vt:lpstr>
      <vt:lpstr>Diagnosi DI</vt:lpstr>
      <vt:lpstr>Strumenti diagnostici per QI (DSM 5)</vt:lpstr>
      <vt:lpstr>Strumenti diagnostici per QI (DSM 5)</vt:lpstr>
      <vt:lpstr>Presentazione standard di PowerPoint</vt:lpstr>
      <vt:lpstr>DSM 5</vt:lpstr>
      <vt:lpstr>EPIDEMIOLOGIA</vt:lpstr>
      <vt:lpstr>Indice di gravità Mild-DSM 5:  Dominio concettuale</vt:lpstr>
      <vt:lpstr>Indice di gravità Mild-DSM 5:  Dominio sociale</vt:lpstr>
      <vt:lpstr>Indice di gravità Mild-DSM 5: Dominio pratico</vt:lpstr>
      <vt:lpstr>Indice di gravità Moderate-DSM 5: Dominio sociale</vt:lpstr>
      <vt:lpstr>Indice di gravità Moderate-DSM 5:  Dominio Concettuale</vt:lpstr>
      <vt:lpstr>Indice di gravità Moderate-DSM 5:  Dominio pratico</vt:lpstr>
      <vt:lpstr>Indice di gravità severe/profound-DSM 5: Dominio concettuale</vt:lpstr>
      <vt:lpstr>Indice di gravità Severe/profound-DSM 5: Dominio sociale</vt:lpstr>
      <vt:lpstr>Indice di gravità Severe/profound DSM 5:  Dominio pratico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Modelli animali in topi con mutazioni nel gene  PTPN11 (s. di Noonan), che creano una iperattivazione della via RAS-MAP-ERK chinasi, hanno mostrato un deficit nei meccanismi di long term potentiation e nell’apprendimento spaziale  Farmaci che inibiscono la via RAS-MAP-ERK come la lovostatina hanno mostrato un miglioramento del long term potentiation e nelle capacità di apprendimento del topo con mutazione in PTPN11</vt:lpstr>
      <vt:lpstr>Presentazione standard di PowerPoint</vt:lpstr>
      <vt:lpstr>Presentazione standard di PowerPoint</vt:lpstr>
      <vt:lpstr>Fenotipo cognitivo-comportamentale</vt:lpstr>
      <vt:lpstr>Limiti: sebbene sia alto il rischio di presentare aspetti comportamentali peculiari, tuttavia non sempre tutti gli individui con quella sindrome presentano caratteristiche simili (Harris JC, 2010).  Dyckens e Cassidy del 1995 lo definirono come “la maggiore possibilità che una persona con una determinata sindrome genetica possa mostrare determinate caratteristiche comportamentali o dello sviluppo rispetto ad una persona senza quella sindrome”.  Teoria riduzionistica, dal momento che molti dei comportamenti distintivi dei disordini neurogenetici non sono codificati nel DSM (Feinstein and Singh, 2007)  Vantaggi Conoscere i profili ha però ricadute diagnostiche cliniche e riabilitative significative ma…attenzione ad aspetti psicologici non ricondurre tutto al social behavior!!!</vt:lpstr>
      <vt:lpstr>Presentazione standard di PowerPoint</vt:lpstr>
      <vt:lpstr>    S. Di Cornelia De Lange  Mutazioni nel gene NIPBL braccio corto cromosoma 5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 di Smith Magenis</vt:lpstr>
      <vt:lpstr>Presentazione standard di PowerPoint</vt:lpstr>
      <vt:lpstr>Presentazione standard di PowerPoint</vt:lpstr>
      <vt:lpstr>COMORBIDITA’ PSICHIATRICA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 Comportamenti Problema e Trattamento... Lo stato dell’arte</vt:lpstr>
      <vt:lpstr>Presentazione standard di PowerPoint</vt:lpstr>
      <vt:lpstr>Presentazione standard di PowerPoint</vt:lpstr>
      <vt:lpstr>Presentazione standard di PowerPoint</vt:lpstr>
      <vt:lpstr>Analisi funzionale nella valutazione e nel trattamento dei CP nella DI [Le Guide Erickson: La disabilità intellettiva a scuola. Cap 9: Disabilità intellettiva e comportamenti problema.(Sigafoos, O’Reilly, Ianes, Cramerotti, Carr, 2014)]</vt:lpstr>
      <vt:lpstr>Perchè lo fanno? Ipotesi comunicativa dei CP</vt:lpstr>
      <vt:lpstr>Analisi Funzionale dei CP</vt:lpstr>
      <vt:lpstr>Ruolo degli effetti prodotti dal CP</vt:lpstr>
      <vt:lpstr>Intervento proattivo, positivo-sostitutivo</vt:lpstr>
      <vt:lpstr>Presentazione standard di PowerPoint</vt:lpstr>
      <vt:lpstr>Presentazione standard di PowerPoint</vt:lpstr>
      <vt:lpstr>Presentazione standard di PowerPoint</vt:lpstr>
      <vt:lpstr>Analisi Funzionale: alcune raccomandazioni</vt:lpstr>
      <vt:lpstr>La valutazione nella DI:  ultimi strumenti diagnostici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dc:creator>
  <cp:lastModifiedBy>Costanzo Floriana</cp:lastModifiedBy>
  <cp:revision>980</cp:revision>
  <cp:lastPrinted>2009-12-16T15:17:58Z</cp:lastPrinted>
  <dcterms:created xsi:type="dcterms:W3CDTF">2002-10-10T10:12:33Z</dcterms:created>
  <dcterms:modified xsi:type="dcterms:W3CDTF">2018-06-25T09:12:11Z</dcterms:modified>
</cp:coreProperties>
</file>